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6" r:id="rId3"/>
    <p:sldId id="267" r:id="rId4"/>
    <p:sldId id="271" r:id="rId5"/>
    <p:sldId id="272" r:id="rId6"/>
    <p:sldId id="264" r:id="rId7"/>
    <p:sldId id="270" r:id="rId8"/>
    <p:sldId id="262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orient="horz" pos="192" userDrawn="1">
          <p15:clr>
            <a:srgbClr val="A4A3A4"/>
          </p15:clr>
        </p15:guide>
        <p15:guide id="3" orient="horz" pos="96" userDrawn="1">
          <p15:clr>
            <a:srgbClr val="A4A3A4"/>
          </p15:clr>
        </p15:guide>
        <p15:guide id="4" userDrawn="1">
          <p15:clr>
            <a:srgbClr val="A4A3A4"/>
          </p15:clr>
        </p15:guide>
        <p15:guide id="5" pos="64" userDrawn="1">
          <p15:clr>
            <a:srgbClr val="A4A3A4"/>
          </p15:clr>
        </p15:guide>
        <p15:guide id="6" pos="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0"/>
    <a:srgbClr val="191919"/>
    <a:srgbClr val="F2FDF7"/>
    <a:srgbClr val="80004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8" autoAdjust="0"/>
    <p:restoredTop sz="92545" autoAdjust="0"/>
  </p:normalViewPr>
  <p:slideViewPr>
    <p:cSldViewPr snapToObjects="1">
      <p:cViewPr varScale="1">
        <p:scale>
          <a:sx n="84" d="100"/>
          <a:sy n="84" d="100"/>
        </p:scale>
        <p:origin x="390" y="78"/>
      </p:cViewPr>
      <p:guideLst>
        <p:guide orient="horz"/>
        <p:guide orient="horz" pos="192"/>
        <p:guide orient="horz" pos="96"/>
        <p:guide/>
        <p:guide pos="64"/>
        <p:guide pos="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D7C2FA3-FE04-4AB7-A5CF-98D5A50CE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75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F8FBA17-F77E-4D4A-A313-0092102A1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08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094B09-5B37-4D5C-AFD2-D2D3F1C3D1A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71789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094B09-5B37-4D5C-AFD2-D2D3F1C3D1A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71789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094B09-5B37-4D5C-AFD2-D2D3F1C3D1A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71789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094B09-5B37-4D5C-AFD2-D2D3F1C3D1A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71789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06C70D-C0A5-430D-A2A1-DD9061B06C0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25650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06C70D-C0A5-430D-A2A1-DD9061B06C0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25650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9419FB-DE9E-4896-8849-F7736AC3BF23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1233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5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8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11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105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37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1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73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948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sz="half" idx="1"/>
          </p:nvPr>
        </p:nvSpPr>
        <p:spPr>
          <a:xfrm>
            <a:off x="609600" y="1066801"/>
            <a:ext cx="5384800" cy="37004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6197600" y="1066801"/>
            <a:ext cx="5384800" cy="37004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2A3D9-0F89-4D75-889A-A7A4C5A79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6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15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8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0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6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8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6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4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1E11C7-852F-462A-97E4-D07222573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6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  <p:sldLayoutId id="214748381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.png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10" Type="http://schemas.openxmlformats.org/officeDocument/2006/relationships/image" Target="../media/image4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1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99456" y="3104964"/>
            <a:ext cx="927914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8: ĐẠI LƯỢNG TỈ LỆ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98603" y="1808820"/>
            <a:ext cx="668965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alt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BTVN</a:t>
            </a:r>
          </a:p>
        </p:txBody>
      </p:sp>
    </p:spTree>
    <p:extLst>
      <p:ext uri="{BB962C8B-B14F-4D97-AF65-F5344CB8AC3E}">
        <p14:creationId xmlns:p14="http://schemas.microsoft.com/office/powerpoint/2010/main" val="222946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01" descr="card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0" descr="card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8" descr="card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1271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105"/>
          <p:cNvSpPr>
            <a:spLocks noChangeArrowheads="1"/>
          </p:cNvSpPr>
          <p:nvPr/>
        </p:nvSpPr>
        <p:spPr bwMode="auto">
          <a:xfrm>
            <a:off x="6966425" y="166689"/>
            <a:ext cx="2003974" cy="10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20722" y="2898985"/>
            <a:ext cx="10176207" cy="1348061"/>
          </a:xfrm>
          <a:prstGeom prst="rect">
            <a:avLst/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GB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ý:                                             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endParaRPr lang="en-GB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GB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47328" y="1152612"/>
            <a:ext cx="2743200" cy="58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alt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532842" y="1828274"/>
            <a:ext cx="10158744" cy="830997"/>
          </a:xfrm>
          <a:prstGeom prst="rect">
            <a:avLst/>
          </a:prstGeom>
          <a:solidFill>
            <a:schemeClr val="bg1"/>
          </a:solidFill>
          <a:ln w="38100" cmpd="tri">
            <a:solidFill>
              <a:srgbClr val="0066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đại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lượng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y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liên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đại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lượng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x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theo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: </a:t>
            </a:r>
            <a:r>
              <a:rPr lang="en-US" altLang="en-US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y = k x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 dirty="0">
                <a:latin typeface="Times New Roman" panose="02020603050405020304" pitchFamily="18" charset="0"/>
              </a:rPr>
              <a:t>(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k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hằng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0)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ta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y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lệ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thuận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x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theo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</a:rPr>
              <a:t>lệ</a:t>
            </a:r>
            <a:r>
              <a:rPr lang="en-US" altLang="en-US" sz="2400" b="0" i="1" dirty="0">
                <a:latin typeface="Times New Roman" panose="02020603050405020304" pitchFamily="18" charset="0"/>
              </a:rPr>
              <a:t> k</a:t>
            </a:r>
            <a:r>
              <a:rPr lang="en-US" altLang="en-US" sz="2400" b="0" i="1" dirty="0">
                <a:latin typeface="VNI-Times" pitchFamily="2" charset="0"/>
              </a:rPr>
              <a:t>.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52021" y="4327235"/>
            <a:ext cx="2743200" cy="58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alt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1625934" y="116632"/>
            <a:ext cx="7972568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KIẾN THỨC</a:t>
            </a:r>
            <a:endParaRPr lang="en-US" altLang="en-US" sz="60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532842" y="5056765"/>
            <a:ext cx="10176207" cy="1569660"/>
          </a:xfrm>
          <a:prstGeom prst="rect">
            <a:avLst/>
          </a:prstGeom>
          <a:solidFill>
            <a:schemeClr val="bg1"/>
          </a:solidFill>
          <a:ln w="38100" cmpd="tri">
            <a:solidFill>
              <a:srgbClr val="0066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066FA6C-FB42-4B30-B896-17E4A0914D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105401"/>
              </p:ext>
            </p:extLst>
          </p:nvPr>
        </p:nvGraphicFramePr>
        <p:xfrm>
          <a:off x="1423621" y="3180628"/>
          <a:ext cx="3555606" cy="784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9" imgW="1739880" imgH="457200" progId="Equation.DSMT4">
                  <p:embed/>
                </p:oleObj>
              </mc:Choice>
              <mc:Fallback>
                <p:oleObj name="Equation" r:id="rId9" imgW="1739880" imgH="457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066FA6C-FB42-4B30-B896-17E4A0914D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3621" y="3180628"/>
                        <a:ext cx="3555606" cy="784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FCB06962-F4F3-4106-9031-343FC7D5CF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857395"/>
              </p:ext>
            </p:extLst>
          </p:nvPr>
        </p:nvGraphicFramePr>
        <p:xfrm>
          <a:off x="9604111" y="3228457"/>
          <a:ext cx="380321" cy="68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1" imgW="164880" imgH="457200" progId="Equation.DSMT4">
                  <p:embed/>
                </p:oleObj>
              </mc:Choice>
              <mc:Fallback>
                <p:oleObj name="Equation" r:id="rId11" imgW="164880" imgH="457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CB06962-F4F3-4106-9031-343FC7D5CF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604111" y="3228457"/>
                        <a:ext cx="380321" cy="68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01" descr="card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0" descr="card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8" descr="card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44544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105"/>
          <p:cNvSpPr>
            <a:spLocks noChangeArrowheads="1"/>
          </p:cNvSpPr>
          <p:nvPr/>
        </p:nvSpPr>
        <p:spPr bwMode="auto">
          <a:xfrm>
            <a:off x="6966425" y="166689"/>
            <a:ext cx="2003974" cy="10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139617" y="2312876"/>
            <a:ext cx="10945216" cy="3539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7/ </a:t>
            </a: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 SGK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2,5 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kg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309351" y="116632"/>
            <a:ext cx="4605748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altLang="en-US" sz="60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7348" y="1596058"/>
            <a:ext cx="73588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5a/ </a:t>
            </a:r>
            <a:r>
              <a:rPr lang="en-US" altLang="en-US" sz="3600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 SGK: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188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01" descr="card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0" descr="card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8" descr="card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1271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105"/>
          <p:cNvSpPr>
            <a:spLocks noChangeArrowheads="1"/>
          </p:cNvSpPr>
          <p:nvPr/>
        </p:nvSpPr>
        <p:spPr bwMode="auto">
          <a:xfrm>
            <a:off x="6966425" y="166689"/>
            <a:ext cx="2003974" cy="10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47328" y="1152612"/>
            <a:ext cx="10945216" cy="52629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9/ </a:t>
            </a: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 SGK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ẩn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kg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niken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kẽm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</a:rPr>
              <a:t> kg </a:t>
            </a:r>
            <a:r>
              <a:rPr lang="en-US" altLang="en-US" dirty="0" err="1">
                <a:latin typeface="Times New Roman" panose="02020603050405020304" pitchFamily="18" charset="0"/>
              </a:rPr>
              <a:t>niken</a:t>
            </a:r>
            <a:r>
              <a:rPr lang="en-US" altLang="en-US" dirty="0"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</a:rPr>
              <a:t>kẽm</a:t>
            </a:r>
            <a:r>
              <a:rPr lang="en-US" altLang="en-US" dirty="0">
                <a:latin typeface="Times New Roman" panose="02020603050405020304" pitchFamily="18" charset="0"/>
              </a:rPr>
              <a:t>, </a:t>
            </a:r>
            <a:r>
              <a:rPr lang="en-US" altLang="en-US" dirty="0" err="1" smtClean="0">
                <a:latin typeface="Times New Roman" panose="02020603050405020304" pitchFamily="18" charset="0"/>
              </a:rPr>
              <a:t>đồng</a:t>
            </a:r>
            <a:r>
              <a:rPr lang="en-US" altLang="en-US" dirty="0" smtClean="0">
                <a:latin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a, b, c (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kg,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&gt; 0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kẽm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3;4;13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150 kg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kẽm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a+b+c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=150</a:t>
            </a:r>
          </a:p>
          <a:p>
            <a:pPr>
              <a:spcBef>
                <a:spcPct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a,b,c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309351" y="116632"/>
            <a:ext cx="4605748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altLang="en-US" sz="60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235520"/>
              </p:ext>
            </p:extLst>
          </p:nvPr>
        </p:nvGraphicFramePr>
        <p:xfrm>
          <a:off x="9729123" y="3825044"/>
          <a:ext cx="1420858" cy="79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9" imgW="812520" imgH="457200" progId="Equation.DSMT4">
                  <p:embed/>
                </p:oleObj>
              </mc:Choice>
              <mc:Fallback>
                <p:oleObj name="Equation" r:id="rId9" imgW="812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29123" y="3825044"/>
                        <a:ext cx="1420858" cy="799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556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01" descr="card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0" descr="card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3176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8" descr="card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12712" y="-171400"/>
            <a:ext cx="12906386" cy="74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105"/>
          <p:cNvSpPr>
            <a:spLocks noChangeArrowheads="1"/>
          </p:cNvSpPr>
          <p:nvPr/>
        </p:nvSpPr>
        <p:spPr bwMode="auto">
          <a:xfrm>
            <a:off x="6966425" y="166689"/>
            <a:ext cx="2003974" cy="10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47328" y="1152612"/>
            <a:ext cx="10945216" cy="60016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 </a:t>
            </a:r>
            <a:r>
              <a:rPr lang="en-US" altLang="en-US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 SGK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u="sng" dirty="0" smtClean="0">
              <a:solidFill>
                <a:schemeClr val="accent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u="sng" dirty="0" err="1" smtClean="0">
                <a:solidFill>
                  <a:schemeClr val="accent1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u="sng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u="sng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giải</a:t>
            </a:r>
            <a:endParaRPr lang="en-US" altLang="en-US" u="sng" dirty="0">
              <a:solidFill>
                <a:schemeClr val="accent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ẩn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endParaRPr lang="en-US" altLang="en-US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&gt; 0)</a:t>
            </a:r>
          </a:p>
          <a:p>
            <a:pPr marL="0" indent="0">
              <a:spcBef>
                <a:spcPct val="0"/>
              </a:spcBef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tam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a+b+c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=?</a:t>
            </a:r>
          </a:p>
          <a:p>
            <a:pPr marL="0" indent="0">
              <a:spcBef>
                <a:spcPct val="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2;3;4và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vi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45cm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309351" y="116632"/>
            <a:ext cx="4605748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alt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6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altLang="en-US" sz="60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0909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9" descr="Untitled-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43408"/>
            <a:ext cx="12576720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60" descr="card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68696" y="-207404"/>
            <a:ext cx="12745416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2" descr="card2"/>
          <p:cNvPicPr>
            <a:picLocks noChangeAspect="1" noChangeArrowheads="1"/>
          </p:cNvPicPr>
          <p:nvPr/>
        </p:nvPicPr>
        <p:blipFill>
          <a:blip r:embed="rId5"/>
          <a:srcRect l="81328" r="6224"/>
          <a:stretch>
            <a:fillRect/>
          </a:stretch>
        </p:blipFill>
        <p:spPr bwMode="auto">
          <a:xfrm>
            <a:off x="0" y="-243408"/>
            <a:ext cx="846439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3" descr="card1"/>
          <p:cNvPicPr>
            <a:picLocks noChangeAspect="1" noChangeArrowheads="1"/>
          </p:cNvPicPr>
          <p:nvPr/>
        </p:nvPicPr>
        <p:blipFill>
          <a:blip r:embed="rId6"/>
          <a:srcRect l="82158" r="8714"/>
          <a:stretch>
            <a:fillRect/>
          </a:stretch>
        </p:blipFill>
        <p:spPr bwMode="auto">
          <a:xfrm>
            <a:off x="0" y="-243408"/>
            <a:ext cx="463654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846439" y="1156903"/>
            <a:ext cx="10651654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200" u="sng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34m .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4;5;8.</a:t>
            </a: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2A7E9C23-4B3A-4EF5-B248-DA0F360C1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508" y="2384884"/>
            <a:ext cx="1080512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5888" indent="-1158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 dirty="0" err="1" smtClean="0">
                <a:solidFill>
                  <a:schemeClr val="accent1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2800" u="sng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chemeClr val="accent1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2800" u="sng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chemeClr val="accent1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u="sng" dirty="0">
              <a:solidFill>
                <a:schemeClr val="accent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ẩn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endParaRPr lang="en-US" altLang="en-US" sz="2800" u="sng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a, b, c (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&gt; 0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spcBef>
                <a:spcPct val="0"/>
              </a:spcBef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tam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a+b+c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=?</a:t>
            </a:r>
          </a:p>
          <a:p>
            <a:pPr marL="0" indent="0">
              <a:spcBef>
                <a:spcPct val="0"/>
              </a:spcBef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;5;8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34 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63652" y="224644"/>
            <a:ext cx="45725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4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4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4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4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altLang="en-US" sz="4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4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endParaRPr lang="en-US" altLang="en-US" sz="4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41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9" descr="Untitled-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43408"/>
            <a:ext cx="12576720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60" descr="card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68696" y="-207404"/>
            <a:ext cx="12745416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2" descr="card2"/>
          <p:cNvPicPr>
            <a:picLocks noChangeAspect="1" noChangeArrowheads="1"/>
          </p:cNvPicPr>
          <p:nvPr/>
        </p:nvPicPr>
        <p:blipFill>
          <a:blip r:embed="rId6"/>
          <a:srcRect l="81328" r="6224"/>
          <a:stretch>
            <a:fillRect/>
          </a:stretch>
        </p:blipFill>
        <p:spPr bwMode="auto">
          <a:xfrm>
            <a:off x="0" y="-243408"/>
            <a:ext cx="846439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3" descr="card1"/>
          <p:cNvPicPr>
            <a:picLocks noChangeAspect="1" noChangeArrowheads="1"/>
          </p:cNvPicPr>
          <p:nvPr/>
        </p:nvPicPr>
        <p:blipFill>
          <a:blip r:embed="rId7"/>
          <a:srcRect l="82158" r="8714"/>
          <a:stretch>
            <a:fillRect/>
          </a:stretch>
        </p:blipFill>
        <p:spPr bwMode="auto">
          <a:xfrm>
            <a:off x="0" y="-243408"/>
            <a:ext cx="463654" cy="75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846439" y="1156903"/>
            <a:ext cx="10651654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2800" u="sng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6,7,8,9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1,4  ; 1,2  ; 1,3 ; 1,5 .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2A7E9C23-4B3A-4EF5-B248-DA0F360C1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271" y="2972785"/>
            <a:ext cx="1079417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5888" indent="-1158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2800" u="sng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2800" u="sng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u="sng" dirty="0">
              <a:solidFill>
                <a:schemeClr val="accent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ẩn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khối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u="sng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6,7,8,9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x,y,z,t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…</a:t>
            </a:r>
            <a:endParaRPr lang="en-US" altLang="en-US" sz="28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t-z =6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6,7,8,9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1,4  ; 1,2  ; 1,3 ;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1,5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205154"/>
              </p:ext>
            </p:extLst>
          </p:nvPr>
        </p:nvGraphicFramePr>
        <p:xfrm>
          <a:off x="3035660" y="5991225"/>
          <a:ext cx="45307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8" imgW="2527200" imgH="482400" progId="Equation.DSMT4">
                  <p:embed/>
                </p:oleObj>
              </mc:Choice>
              <mc:Fallback>
                <p:oleObj name="Equation" r:id="rId8" imgW="25272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35660" y="5991225"/>
                        <a:ext cx="4530725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699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>
            <a:extLst>
              <a:ext uri="{FF2B5EF4-FFF2-40B4-BE49-F238E27FC236}">
                <a16:creationId xmlns:a16="http://schemas.microsoft.com/office/drawing/2014/main" id="{AFA820DB-7819-4A20-BFBA-B38FE88F1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5860" y="15988"/>
            <a:ext cx="2593980" cy="830997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079DC400-742D-4055-818B-222EF1D2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763" y="1324135"/>
            <a:ext cx="40324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dirty="0" err="1" smtClean="0">
                <a:solidFill>
                  <a:srgbClr val="00B05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B05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đại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lệ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B050"/>
                </a:solidFill>
                <a:latin typeface="Times New Roman" panose="02020603050405020304" pitchFamily="18" charset="0"/>
              </a:rPr>
              <a:t>thuận</a:t>
            </a:r>
            <a:r>
              <a:rPr lang="en-US" altLang="en-US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Rectangle 1">
            <a:extLst>
              <a:ext uri="{FF2B5EF4-FFF2-40B4-BE49-F238E27FC236}">
                <a16:creationId xmlns:a16="http://schemas.microsoft.com/office/drawing/2014/main" id="{079DC400-742D-4055-818B-222EF1D2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128" y="1724789"/>
            <a:ext cx="417646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Rectangle 1">
            <a:extLst>
              <a:ext uri="{FF2B5EF4-FFF2-40B4-BE49-F238E27FC236}">
                <a16:creationId xmlns:a16="http://schemas.microsoft.com/office/drawing/2014/main" id="{079DC400-742D-4055-818B-222EF1D2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763" y="3969060"/>
            <a:ext cx="416615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Đại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lệ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thuận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đại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lệ</a:t>
            </a:r>
            <a:r>
              <a:rPr lang="en-US" altLang="en-US" sz="2800" dirty="0" smtClean="0">
                <a:solidFill>
                  <a:srgbClr val="FF008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80"/>
                </a:solidFill>
                <a:latin typeface="Times New Roman" panose="02020603050405020304" pitchFamily="18" charset="0"/>
              </a:rPr>
              <a:t>thuận</a:t>
            </a:r>
            <a:endParaRPr lang="en-US" altLang="en-US" sz="2800" dirty="0">
              <a:solidFill>
                <a:srgbClr val="FF008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1">
            <a:extLst>
              <a:ext uri="{FF2B5EF4-FFF2-40B4-BE49-F238E27FC236}">
                <a16:creationId xmlns:a16="http://schemas.microsoft.com/office/drawing/2014/main" id="{079DC400-742D-4055-818B-222EF1D2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092" y="4343616"/>
            <a:ext cx="414046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4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Đại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lệ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nghịch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3472</TotalTime>
  <Words>657</Words>
  <Application>Microsoft Office PowerPoint</Application>
  <PresentationFormat>Widescreen</PresentationFormat>
  <Paragraphs>72</Paragraphs>
  <Slides>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Tw Cen MT</vt:lpstr>
      <vt:lpstr>VNI-Times</vt:lpstr>
      <vt:lpstr>Droplet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Coloured slides template background</dc:title>
  <dc:creator>Presentation Magazine</dc:creator>
  <cp:lastModifiedBy>Home</cp:lastModifiedBy>
  <cp:revision>186</cp:revision>
  <dcterms:modified xsi:type="dcterms:W3CDTF">2021-10-14T16:10:18Z</dcterms:modified>
</cp:coreProperties>
</file>