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sldIdLst>
    <p:sldId id="312" r:id="rId2"/>
    <p:sldId id="313" r:id="rId3"/>
    <p:sldId id="256" r:id="rId4"/>
    <p:sldId id="283" r:id="rId5"/>
    <p:sldId id="314" r:id="rId6"/>
    <p:sldId id="303" r:id="rId7"/>
    <p:sldId id="315" r:id="rId8"/>
    <p:sldId id="316" r:id="rId9"/>
    <p:sldId id="317" r:id="rId10"/>
    <p:sldId id="323" r:id="rId11"/>
    <p:sldId id="318" r:id="rId12"/>
    <p:sldId id="308" r:id="rId13"/>
    <p:sldId id="324" r:id="rId14"/>
    <p:sldId id="325" r:id="rId15"/>
    <p:sldId id="306" r:id="rId16"/>
    <p:sldId id="322" r:id="rId17"/>
    <p:sldId id="307" r:id="rId18"/>
    <p:sldId id="319" r:id="rId19"/>
    <p:sldId id="309" r:id="rId20"/>
    <p:sldId id="311"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FFE8"/>
    <a:srgbClr val="3067B7"/>
    <a:srgbClr val="FFC60B"/>
    <a:srgbClr val="0E723E"/>
    <a:srgbClr val="F1C5DF"/>
    <a:srgbClr val="234867"/>
    <a:srgbClr val="F5FFDB"/>
    <a:srgbClr val="EFDC06"/>
    <a:srgbClr val="DC6306"/>
    <a:srgbClr val="08A4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8" autoAdjust="0"/>
    <p:restoredTop sz="87755" autoAdjust="0"/>
  </p:normalViewPr>
  <p:slideViewPr>
    <p:cSldViewPr snapToGrid="0">
      <p:cViewPr>
        <p:scale>
          <a:sx n="109" d="100"/>
          <a:sy n="109" d="100"/>
        </p:scale>
        <p:origin x="-528"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686B10-00E7-47A9-A76D-B0D4B0DFFE23}" type="datetimeFigureOut">
              <a:rPr lang="en-US" smtClean="0"/>
              <a:t>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7BE0C-B769-48BE-A162-60535B68A117}" type="slidenum">
              <a:rPr lang="en-US" smtClean="0"/>
              <a:t>‹#›</a:t>
            </a:fld>
            <a:endParaRPr lang="en-US"/>
          </a:p>
        </p:txBody>
      </p:sp>
    </p:spTree>
    <p:extLst>
      <p:ext uri="{BB962C8B-B14F-4D97-AF65-F5344CB8AC3E}">
        <p14:creationId xmlns:p14="http://schemas.microsoft.com/office/powerpoint/2010/main" val="154573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7EEA1-7A24-435F-91A3-41B1E6F37D72}" type="slidenum">
              <a:rPr lang="en-US" smtClean="0"/>
              <a:t>1</a:t>
            </a:fld>
            <a:endParaRPr lang="en-US"/>
          </a:p>
        </p:txBody>
      </p:sp>
    </p:spTree>
    <p:extLst>
      <p:ext uri="{BB962C8B-B14F-4D97-AF65-F5344CB8AC3E}">
        <p14:creationId xmlns:p14="http://schemas.microsoft.com/office/powerpoint/2010/main" val="3549766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11</a:t>
            </a:fld>
            <a:endParaRPr lang="en-US"/>
          </a:p>
        </p:txBody>
      </p:sp>
    </p:spTree>
    <p:extLst>
      <p:ext uri="{BB962C8B-B14F-4D97-AF65-F5344CB8AC3E}">
        <p14:creationId xmlns:p14="http://schemas.microsoft.com/office/powerpoint/2010/main" val="103799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12</a:t>
            </a:fld>
            <a:endParaRPr lang="en-US"/>
          </a:p>
        </p:txBody>
      </p:sp>
    </p:spTree>
    <p:extLst>
      <p:ext uri="{BB962C8B-B14F-4D97-AF65-F5344CB8AC3E}">
        <p14:creationId xmlns:p14="http://schemas.microsoft.com/office/powerpoint/2010/main" val="340082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13</a:t>
            </a:fld>
            <a:endParaRPr lang="en-US"/>
          </a:p>
        </p:txBody>
      </p:sp>
    </p:spTree>
    <p:extLst>
      <p:ext uri="{BB962C8B-B14F-4D97-AF65-F5344CB8AC3E}">
        <p14:creationId xmlns:p14="http://schemas.microsoft.com/office/powerpoint/2010/main" val="3386726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14</a:t>
            </a:fld>
            <a:endParaRPr lang="en-US"/>
          </a:p>
        </p:txBody>
      </p:sp>
    </p:spTree>
    <p:extLst>
      <p:ext uri="{BB962C8B-B14F-4D97-AF65-F5344CB8AC3E}">
        <p14:creationId xmlns:p14="http://schemas.microsoft.com/office/powerpoint/2010/main" val="1520990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15</a:t>
            </a:fld>
            <a:endParaRPr lang="en-US"/>
          </a:p>
        </p:txBody>
      </p:sp>
    </p:spTree>
    <p:extLst>
      <p:ext uri="{BB962C8B-B14F-4D97-AF65-F5344CB8AC3E}">
        <p14:creationId xmlns:p14="http://schemas.microsoft.com/office/powerpoint/2010/main" val="1815615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16</a:t>
            </a:fld>
            <a:endParaRPr lang="en-US"/>
          </a:p>
        </p:txBody>
      </p:sp>
    </p:spTree>
    <p:extLst>
      <p:ext uri="{BB962C8B-B14F-4D97-AF65-F5344CB8AC3E}">
        <p14:creationId xmlns:p14="http://schemas.microsoft.com/office/powerpoint/2010/main" val="2283191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17</a:t>
            </a:fld>
            <a:endParaRPr lang="en-US"/>
          </a:p>
        </p:txBody>
      </p:sp>
    </p:spTree>
    <p:extLst>
      <p:ext uri="{BB962C8B-B14F-4D97-AF65-F5344CB8AC3E}">
        <p14:creationId xmlns:p14="http://schemas.microsoft.com/office/powerpoint/2010/main" val="3789588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18</a:t>
            </a:fld>
            <a:endParaRPr lang="en-US"/>
          </a:p>
        </p:txBody>
      </p:sp>
    </p:spTree>
    <p:extLst>
      <p:ext uri="{BB962C8B-B14F-4D97-AF65-F5344CB8AC3E}">
        <p14:creationId xmlns:p14="http://schemas.microsoft.com/office/powerpoint/2010/main" val="543639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Câu tục ngữ trên của nước ta (nằm ở bán cầu Bắc), vào tháng năm âm lịch sẽ vào khoảng tháng 6, 7 dương lịch, nửa cầu Bắc nhận được nhiều ánh sáng của mặt trời. Đây cũng là thời điểm của mùa hè. Vào mùa này thì ngày sẽ dài hơn, còn đêm sẽ ngắn hơn. Đến tháng mười âm lịch vào khoảng tháng 11, 12  dương lịch, nửa cầu Bắc bị chếch xa phía mặt trời nên nhận được ít ánh sáng. Đây lại là thời điểm của mùa đông, nên có “ngày ngắn đêm dài”.</a:t>
            </a:r>
            <a:endParaRPr lang="en-US" dirty="0"/>
          </a:p>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19</a:t>
            </a:fld>
            <a:endParaRPr lang="en-US"/>
          </a:p>
        </p:txBody>
      </p:sp>
    </p:spTree>
    <p:extLst>
      <p:ext uri="{BB962C8B-B14F-4D97-AF65-F5344CB8AC3E}">
        <p14:creationId xmlns:p14="http://schemas.microsoft.com/office/powerpoint/2010/main" val="1596192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7BE0C-B769-48BE-A162-60535B68A117}" type="slidenum">
              <a:rPr lang="en-US" smtClean="0"/>
              <a:t>21</a:t>
            </a:fld>
            <a:endParaRPr lang="en-US"/>
          </a:p>
        </p:txBody>
      </p:sp>
    </p:spTree>
    <p:extLst>
      <p:ext uri="{BB962C8B-B14F-4D97-AF65-F5344CB8AC3E}">
        <p14:creationId xmlns:p14="http://schemas.microsoft.com/office/powerpoint/2010/main" val="21706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2A7EEA1-7A24-435F-91A3-41B1E6F37D72}" type="slidenum">
              <a:rPr lang="en-US" smtClean="0"/>
              <a:t>2</a:t>
            </a:fld>
            <a:endParaRPr lang="en-US"/>
          </a:p>
        </p:txBody>
      </p:sp>
    </p:spTree>
    <p:extLst>
      <p:ext uri="{BB962C8B-B14F-4D97-AF65-F5344CB8AC3E}">
        <p14:creationId xmlns:p14="http://schemas.microsoft.com/office/powerpoint/2010/main" val="2701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4</a:t>
            </a:fld>
            <a:endParaRPr lang="en-US"/>
          </a:p>
        </p:txBody>
      </p:sp>
    </p:spTree>
    <p:extLst>
      <p:ext uri="{BB962C8B-B14F-4D97-AF65-F5344CB8AC3E}">
        <p14:creationId xmlns:p14="http://schemas.microsoft.com/office/powerpoint/2010/main" val="2044237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5</a:t>
            </a:fld>
            <a:endParaRPr lang="en-US"/>
          </a:p>
        </p:txBody>
      </p:sp>
    </p:spTree>
    <p:extLst>
      <p:ext uri="{BB962C8B-B14F-4D97-AF65-F5344CB8AC3E}">
        <p14:creationId xmlns:p14="http://schemas.microsoft.com/office/powerpoint/2010/main" val="3336778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6</a:t>
            </a:fld>
            <a:endParaRPr lang="en-US"/>
          </a:p>
        </p:txBody>
      </p:sp>
    </p:spTree>
    <p:extLst>
      <p:ext uri="{BB962C8B-B14F-4D97-AF65-F5344CB8AC3E}">
        <p14:creationId xmlns:p14="http://schemas.microsoft.com/office/powerpoint/2010/main" val="4104311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7</a:t>
            </a:fld>
            <a:endParaRPr lang="en-US"/>
          </a:p>
        </p:txBody>
      </p:sp>
    </p:spTree>
    <p:extLst>
      <p:ext uri="{BB962C8B-B14F-4D97-AF65-F5344CB8AC3E}">
        <p14:creationId xmlns:p14="http://schemas.microsoft.com/office/powerpoint/2010/main" val="2368012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8</a:t>
            </a:fld>
            <a:endParaRPr lang="en-US"/>
          </a:p>
        </p:txBody>
      </p:sp>
    </p:spTree>
    <p:extLst>
      <p:ext uri="{BB962C8B-B14F-4D97-AF65-F5344CB8AC3E}">
        <p14:creationId xmlns:p14="http://schemas.microsoft.com/office/powerpoint/2010/main" val="2890169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9</a:t>
            </a:fld>
            <a:endParaRPr lang="en-US"/>
          </a:p>
        </p:txBody>
      </p:sp>
    </p:spTree>
    <p:extLst>
      <p:ext uri="{BB962C8B-B14F-4D97-AF65-F5344CB8AC3E}">
        <p14:creationId xmlns:p14="http://schemas.microsoft.com/office/powerpoint/2010/main" val="1505376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10</a:t>
            </a:fld>
            <a:endParaRPr lang="en-US"/>
          </a:p>
        </p:txBody>
      </p:sp>
    </p:spTree>
    <p:extLst>
      <p:ext uri="{BB962C8B-B14F-4D97-AF65-F5344CB8AC3E}">
        <p14:creationId xmlns:p14="http://schemas.microsoft.com/office/powerpoint/2010/main" val="92148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3115121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30264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352628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401380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60D47B-8FBC-494B-9A82-ABC7E58A7B7D}"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308690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60D47B-8FBC-494B-9A82-ABC7E58A7B7D}"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99790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60D47B-8FBC-494B-9A82-ABC7E58A7B7D}" type="datetimeFigureOut">
              <a:rPr lang="en-US" smtClean="0"/>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1861558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60D47B-8FBC-494B-9A82-ABC7E58A7B7D}" type="datetimeFigureOut">
              <a:rPr lang="en-US" smtClean="0"/>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616956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0D47B-8FBC-494B-9A82-ABC7E58A7B7D}" type="datetimeFigureOut">
              <a:rPr lang="en-US" smtClean="0"/>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346798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60D47B-8FBC-494B-9A82-ABC7E58A7B7D}"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107453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60D47B-8FBC-494B-9A82-ABC7E58A7B7D}"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46984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0D47B-8FBC-494B-9A82-ABC7E58A7B7D}" type="datetimeFigureOut">
              <a:rPr lang="en-US" smtClean="0"/>
              <a:t>12/4/2021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06B6A-D782-4CAB-B26E-555339674A48}" type="slidenum">
              <a:rPr lang="en-US" smtClean="0"/>
              <a:t>‹#›</a:t>
            </a:fld>
            <a:endParaRPr lang="en-US"/>
          </a:p>
        </p:txBody>
      </p:sp>
    </p:spTree>
    <p:extLst>
      <p:ext uri="{BB962C8B-B14F-4D97-AF65-F5344CB8AC3E}">
        <p14:creationId xmlns:p14="http://schemas.microsoft.com/office/powerpoint/2010/main" val="22346481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https://images-na.ssl-images-amazon.com/images/I/71cBA3Y6GUL._SL1200_.jpg" TargetMode="Externa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154" y="0"/>
            <a:ext cx="4899691" cy="1325563"/>
          </a:xfrm>
        </p:spPr>
        <p:txBody>
          <a:bodyPr>
            <a:normAutofit/>
          </a:bodyPr>
          <a:lstStyle/>
          <a:p>
            <a:pPr algn="ctr"/>
            <a:r>
              <a:rPr lang="vi-VN" sz="48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Mở đầu </a:t>
            </a:r>
            <a:endParaRPr lang="en-US" sz="48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sp>
        <p:nvSpPr>
          <p:cNvPr id="3" name="Content Placeholder 2"/>
          <p:cNvSpPr>
            <a:spLocks noGrp="1"/>
          </p:cNvSpPr>
          <p:nvPr>
            <p:ph idx="1"/>
          </p:nvPr>
        </p:nvSpPr>
        <p:spPr>
          <a:xfrm>
            <a:off x="6941609" y="233516"/>
            <a:ext cx="5250391" cy="2476499"/>
          </a:xfrm>
        </p:spPr>
        <p:txBody>
          <a:bodyPr>
            <a:normAutofit fontScale="92500"/>
          </a:bodyPr>
          <a:lstStyle/>
          <a:p>
            <a:pPr marL="0" indent="0" algn="ctr">
              <a:buNone/>
            </a:pPr>
            <a:r>
              <a:rPr lang="en-US" sz="6000" dirty="0" err="1">
                <a:latin typeface="Times New Roman" panose="02020603050405020304" pitchFamily="18" charset="0"/>
                <a:cs typeface="Times New Roman" panose="02020603050405020304" pitchFamily="18" charset="0"/>
              </a:rPr>
              <a:t>Tìm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câu</a:t>
            </a:r>
            <a:r>
              <a:rPr lang="en-US" sz="6000" dirty="0">
                <a:latin typeface="Times New Roman" panose="02020603050405020304" pitchFamily="18" charset="0"/>
                <a:cs typeface="Times New Roman" panose="02020603050405020304" pitchFamily="18" charset="0"/>
              </a:rPr>
              <a:t> ca </a:t>
            </a:r>
            <a:r>
              <a:rPr lang="en-US" sz="6000" dirty="0" err="1">
                <a:latin typeface="Times New Roman" panose="02020603050405020304" pitchFamily="18" charset="0"/>
                <a:cs typeface="Times New Roman" panose="02020603050405020304" pitchFamily="18" charset="0"/>
              </a:rPr>
              <a:t>dao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tục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ngữ</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quan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a:solidFill>
                  <a:srgbClr val="C00000"/>
                </a:solidFill>
                <a:latin typeface="Times New Roman" panose="02020603050405020304" pitchFamily="18" charset="0"/>
                <a:cs typeface="Times New Roman" panose="02020603050405020304" pitchFamily="18" charset="0"/>
              </a:rPr>
              <a:t>MÙA. </a:t>
            </a:r>
          </a:p>
        </p:txBody>
      </p:sp>
      <p:sp>
        <p:nvSpPr>
          <p:cNvPr id="5" name="Rectangle 4"/>
          <p:cNvSpPr/>
          <p:nvPr/>
        </p:nvSpPr>
        <p:spPr>
          <a:xfrm>
            <a:off x="6612563" y="0"/>
            <a:ext cx="105737"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ectangle 6"/>
          <p:cNvSpPr/>
          <p:nvPr/>
        </p:nvSpPr>
        <p:spPr>
          <a:xfrm>
            <a:off x="6784112" y="2481415"/>
            <a:ext cx="5288297" cy="762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Freeform 108">
            <a:extLst>
              <a:ext uri="{FF2B5EF4-FFF2-40B4-BE49-F238E27FC236}">
                <a16:creationId xmlns:a16="http://schemas.microsoft.com/office/drawing/2014/main" xmlns="" id="{6A02011B-41CE-4E20-9214-001F7D847E12}"/>
              </a:ext>
            </a:extLst>
          </p:cNvPr>
          <p:cNvSpPr/>
          <p:nvPr/>
        </p:nvSpPr>
        <p:spPr>
          <a:xfrm>
            <a:off x="6937667" y="2710015"/>
            <a:ext cx="1418445" cy="1567388"/>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cs typeface="Times New Roman" panose="02020603050405020304" pitchFamily="18" charset="0"/>
            </a:endParaRPr>
          </a:p>
        </p:txBody>
      </p:sp>
      <p:sp>
        <p:nvSpPr>
          <p:cNvPr id="13" name="Content Placeholder 2"/>
          <p:cNvSpPr txBox="1">
            <a:spLocks/>
          </p:cNvSpPr>
          <p:nvPr/>
        </p:nvSpPr>
        <p:spPr>
          <a:xfrm>
            <a:off x="6941609" y="4253065"/>
            <a:ext cx="1586342" cy="824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512421"/>
                </a:solidFill>
                <a:latin typeface="Times New Roman" panose="02020603050405020304" pitchFamily="18" charset="0"/>
                <a:cs typeface="Times New Roman" panose="02020603050405020304" pitchFamily="18" charset="0"/>
              </a:rPr>
              <a:t>Think</a:t>
            </a:r>
          </a:p>
        </p:txBody>
      </p:sp>
      <p:sp>
        <p:nvSpPr>
          <p:cNvPr id="15" name="Content Placeholder 2"/>
          <p:cNvSpPr txBox="1">
            <a:spLocks/>
          </p:cNvSpPr>
          <p:nvPr/>
        </p:nvSpPr>
        <p:spPr>
          <a:xfrm>
            <a:off x="8531893" y="4253065"/>
            <a:ext cx="1586342" cy="824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512421"/>
                </a:solidFill>
                <a:latin typeface="Times New Roman" panose="02020603050405020304" pitchFamily="18" charset="0"/>
                <a:cs typeface="Times New Roman" panose="02020603050405020304" pitchFamily="18" charset="0"/>
              </a:rPr>
              <a:t>Note</a:t>
            </a:r>
          </a:p>
        </p:txBody>
      </p:sp>
      <p:sp>
        <p:nvSpPr>
          <p:cNvPr id="17" name="Rectangle 30">
            <a:extLst>
              <a:ext uri="{FF2B5EF4-FFF2-40B4-BE49-F238E27FC236}">
                <a16:creationId xmlns:a16="http://schemas.microsoft.com/office/drawing/2014/main" xmlns="" id="{3BFEE74E-183A-4C32-9BDF-AC2573B061E0}"/>
              </a:ext>
            </a:extLst>
          </p:cNvPr>
          <p:cNvSpPr/>
          <p:nvPr/>
        </p:nvSpPr>
        <p:spPr>
          <a:xfrm>
            <a:off x="8654934" y="2818380"/>
            <a:ext cx="1463301" cy="1459023"/>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rgbClr val="FFD30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Content Placeholder 2"/>
          <p:cNvSpPr txBox="1">
            <a:spLocks/>
          </p:cNvSpPr>
          <p:nvPr/>
        </p:nvSpPr>
        <p:spPr>
          <a:xfrm>
            <a:off x="10358008" y="4253065"/>
            <a:ext cx="1586342" cy="824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rgbClr val="512421"/>
                </a:solidFill>
                <a:latin typeface="Times New Roman" panose="02020603050405020304" pitchFamily="18" charset="0"/>
                <a:cs typeface="Times New Roman" panose="02020603050405020304" pitchFamily="18" charset="0"/>
              </a:rPr>
              <a:t>2</a:t>
            </a:r>
            <a:r>
              <a:rPr lang="en-US" sz="4000" dirty="0" smtClean="0">
                <a:solidFill>
                  <a:srgbClr val="512421"/>
                </a:solidFill>
                <a:latin typeface="Times New Roman" panose="02020603050405020304" pitchFamily="18" charset="0"/>
                <a:cs typeface="Times New Roman" panose="02020603050405020304" pitchFamily="18" charset="0"/>
              </a:rPr>
              <a:t>’</a:t>
            </a:r>
            <a:endParaRPr lang="en-US" sz="4000" dirty="0">
              <a:solidFill>
                <a:srgbClr val="512421"/>
              </a:solidFill>
              <a:latin typeface="Times New Roman" panose="02020603050405020304" pitchFamily="18" charset="0"/>
              <a:cs typeface="Times New Roman" panose="02020603050405020304" pitchFamily="18" charset="0"/>
            </a:endParaRPr>
          </a:p>
        </p:txBody>
      </p:sp>
      <p:sp>
        <p:nvSpPr>
          <p:cNvPr id="21" name="Teardrop 1">
            <a:extLst>
              <a:ext uri="{FF2B5EF4-FFF2-40B4-BE49-F238E27FC236}">
                <a16:creationId xmlns:a16="http://schemas.microsoft.com/office/drawing/2014/main" xmlns="" id="{45BBC696-75E7-44AB-A411-9B80C52FFE5A}"/>
              </a:ext>
            </a:extLst>
          </p:cNvPr>
          <p:cNvSpPr/>
          <p:nvPr/>
        </p:nvSpPr>
        <p:spPr>
          <a:xfrm rot="18805991">
            <a:off x="10241442" y="2739624"/>
            <a:ext cx="1731390" cy="1713327"/>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rgbClr val="FFD30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26" name="Picture 2" descr="4 Seasons of Life – How to Prepare Your Now for the Future You W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7" y="1204970"/>
            <a:ext cx="6389998" cy="4490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Seasons Draw Images, Stock Photos &amp;amp; Vectors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4695" y="4790780"/>
            <a:ext cx="1953314" cy="19888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6962" y="5695950"/>
            <a:ext cx="1463040" cy="769441"/>
          </a:xfrm>
          <a:prstGeom prst="rect">
            <a:avLst/>
          </a:prstGeom>
          <a:noFill/>
        </p:spPr>
        <p:txBody>
          <a:bodyPr wrap="square" rtlCol="0">
            <a:spAutoFit/>
          </a:bodyPr>
          <a:lstStyle/>
          <a:p>
            <a:r>
              <a:rPr lang="en-US" sz="4400" dirty="0" err="1">
                <a:solidFill>
                  <a:srgbClr val="177D0F"/>
                </a:solidFill>
                <a:latin typeface="Times New Roman" panose="02020603050405020304" pitchFamily="18" charset="0"/>
                <a:cs typeface="Times New Roman" panose="02020603050405020304" pitchFamily="18" charset="0"/>
              </a:rPr>
              <a:t>Xuân</a:t>
            </a:r>
            <a:r>
              <a:rPr lang="en-US" sz="4400" dirty="0">
                <a:solidFill>
                  <a:srgbClr val="177D0F"/>
                </a:solidFill>
                <a:latin typeface="Times New Roman" panose="02020603050405020304" pitchFamily="18" charset="0"/>
                <a:cs typeface="Times New Roman" panose="02020603050405020304" pitchFamily="18" charset="0"/>
              </a:rPr>
              <a:t> </a:t>
            </a:r>
          </a:p>
        </p:txBody>
      </p:sp>
      <p:sp>
        <p:nvSpPr>
          <p:cNvPr id="19" name="TextBox 18"/>
          <p:cNvSpPr txBox="1"/>
          <p:nvPr/>
        </p:nvSpPr>
        <p:spPr>
          <a:xfrm>
            <a:off x="2275832" y="5695949"/>
            <a:ext cx="1463040" cy="769441"/>
          </a:xfrm>
          <a:prstGeom prst="rect">
            <a:avLst/>
          </a:prstGeom>
          <a:noFill/>
        </p:spPr>
        <p:txBody>
          <a:bodyPr wrap="square" rtlCol="0">
            <a:spAutoFit/>
          </a:bodyPr>
          <a:lstStyle/>
          <a:p>
            <a:r>
              <a:rPr lang="en-US" sz="4400" dirty="0" err="1">
                <a:solidFill>
                  <a:srgbClr val="EFDC06"/>
                </a:solidFill>
                <a:latin typeface="Times New Roman" panose="02020603050405020304" pitchFamily="18" charset="0"/>
                <a:cs typeface="Times New Roman" panose="02020603050405020304" pitchFamily="18" charset="0"/>
              </a:rPr>
              <a:t>Hạ</a:t>
            </a:r>
            <a:endParaRPr lang="en-US" sz="4400" dirty="0">
              <a:solidFill>
                <a:srgbClr val="EFDC06"/>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686460" y="5714997"/>
            <a:ext cx="1463040" cy="769441"/>
          </a:xfrm>
          <a:prstGeom prst="rect">
            <a:avLst/>
          </a:prstGeom>
          <a:noFill/>
        </p:spPr>
        <p:txBody>
          <a:bodyPr wrap="square" rtlCol="0">
            <a:spAutoFit/>
          </a:bodyPr>
          <a:lstStyle/>
          <a:p>
            <a:r>
              <a:rPr lang="en-US" sz="4400" dirty="0">
                <a:solidFill>
                  <a:srgbClr val="DC6306"/>
                </a:solidFill>
                <a:latin typeface="Times New Roman" panose="02020603050405020304" pitchFamily="18" charset="0"/>
                <a:cs typeface="Times New Roman" panose="02020603050405020304" pitchFamily="18" charset="0"/>
              </a:rPr>
              <a:t>Thu</a:t>
            </a:r>
          </a:p>
        </p:txBody>
      </p:sp>
      <p:sp>
        <p:nvSpPr>
          <p:cNvPr id="22" name="TextBox 21"/>
          <p:cNvSpPr txBox="1"/>
          <p:nvPr/>
        </p:nvSpPr>
        <p:spPr>
          <a:xfrm>
            <a:off x="5201935" y="5714997"/>
            <a:ext cx="1463040" cy="769441"/>
          </a:xfrm>
          <a:prstGeom prst="rect">
            <a:avLst/>
          </a:prstGeom>
          <a:noFill/>
        </p:spPr>
        <p:txBody>
          <a:bodyPr wrap="square" rtlCol="0">
            <a:spAutoFit/>
          </a:bodyPr>
          <a:lstStyle/>
          <a:p>
            <a:r>
              <a:rPr lang="en-US" sz="4400" dirty="0" err="1">
                <a:solidFill>
                  <a:srgbClr val="08A4CC"/>
                </a:solidFill>
                <a:latin typeface="Times New Roman" panose="02020603050405020304" pitchFamily="18" charset="0"/>
                <a:cs typeface="Times New Roman" panose="02020603050405020304" pitchFamily="18" charset="0"/>
              </a:rPr>
              <a:t>Đông</a:t>
            </a:r>
            <a:endParaRPr lang="en-US" sz="4400" dirty="0">
              <a:solidFill>
                <a:srgbClr val="08A4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54864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animBg="1"/>
      <p:bldP spid="13" grpId="0"/>
      <p:bldP spid="15" grpId="0"/>
      <p:bldP spid="17" grpId="0" animBg="1"/>
      <p:bldP spid="18" grpId="0"/>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7136" y="169174"/>
            <a:ext cx="2879314" cy="480131"/>
          </a:xfrm>
          <a:noFill/>
        </p:spPr>
        <p:txBody>
          <a:bodyPr wrap="none" lIns="91440" tIns="45720" rIns="91440" bIns="45720">
            <a:spAutoFit/>
          </a:bodyPr>
          <a:lstStyle/>
          <a:p>
            <a:r>
              <a:rPr lang="en-US" sz="2800" dirty="0" smtClean="0">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1. </a:t>
            </a:r>
            <a:r>
              <a:rPr lang="en-US" sz="2800" dirty="0" err="1">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Hiện</a:t>
            </a:r>
            <a:r>
              <a:rPr lang="en-US" sz="2800" dirty="0">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2800" dirty="0" err="1">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tượng</a:t>
            </a:r>
            <a:r>
              <a:rPr lang="en-US" sz="2800" dirty="0">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2800" dirty="0" err="1">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mùa</a:t>
            </a:r>
            <a:endParaRPr lang="en-US" sz="2800" dirty="0">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cxnSp>
        <p:nvCxnSpPr>
          <p:cNvPr id="17" name="Straight Arrow Connector 16"/>
          <p:cNvCxnSpPr/>
          <p:nvPr/>
        </p:nvCxnSpPr>
        <p:spPr>
          <a:xfrm flipV="1">
            <a:off x="857250" y="228600"/>
            <a:ext cx="0" cy="1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423452" y="1058092"/>
            <a:ext cx="3771838" cy="1815882"/>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Quan sát hình 7.1 và 7.3 đọc thông tin trong bài, em 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thích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chỗ</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trống</a:t>
            </a:r>
            <a:endParaRPr lang="en-US" sz="4400"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B9F175BC-DD85-48EC-9E16-4CB58DBEEE10}"/>
              </a:ext>
            </a:extLst>
          </p:cNvPr>
          <p:cNvGraphicFramePr>
            <a:graphicFrameLocks noGrp="1"/>
          </p:cNvGraphicFramePr>
          <p:nvPr>
            <p:extLst>
              <p:ext uri="{D42A27DB-BD31-4B8C-83A1-F6EECF244321}">
                <p14:modId xmlns:p14="http://schemas.microsoft.com/office/powerpoint/2010/main" val="1773142419"/>
              </p:ext>
            </p:extLst>
          </p:nvPr>
        </p:nvGraphicFramePr>
        <p:xfrm>
          <a:off x="110179" y="3422903"/>
          <a:ext cx="12081820" cy="3197019"/>
        </p:xfrm>
        <a:graphic>
          <a:graphicData uri="http://schemas.openxmlformats.org/drawingml/2006/table">
            <a:tbl>
              <a:tblPr firstRow="1" firstCol="1" bandRow="1">
                <a:tableStyleId>{21E4AEA4-8DFA-4A89-87EB-49C32662AFE0}</a:tableStyleId>
              </a:tblPr>
              <a:tblGrid>
                <a:gridCol w="2062503">
                  <a:extLst>
                    <a:ext uri="{9D8B030D-6E8A-4147-A177-3AD203B41FA5}">
                      <a16:colId xmlns:a16="http://schemas.microsoft.com/office/drawing/2014/main" xmlns="" val="3148023829"/>
                    </a:ext>
                  </a:extLst>
                </a:gridCol>
                <a:gridCol w="2719673">
                  <a:extLst>
                    <a:ext uri="{9D8B030D-6E8A-4147-A177-3AD203B41FA5}">
                      <a16:colId xmlns:a16="http://schemas.microsoft.com/office/drawing/2014/main" xmlns="" val="1408240502"/>
                    </a:ext>
                  </a:extLst>
                </a:gridCol>
                <a:gridCol w="2719673">
                  <a:extLst>
                    <a:ext uri="{9D8B030D-6E8A-4147-A177-3AD203B41FA5}">
                      <a16:colId xmlns:a16="http://schemas.microsoft.com/office/drawing/2014/main" xmlns="" val="2361664153"/>
                    </a:ext>
                  </a:extLst>
                </a:gridCol>
                <a:gridCol w="2293917">
                  <a:extLst>
                    <a:ext uri="{9D8B030D-6E8A-4147-A177-3AD203B41FA5}">
                      <a16:colId xmlns:a16="http://schemas.microsoft.com/office/drawing/2014/main" xmlns="" val="952774545"/>
                    </a:ext>
                  </a:extLst>
                </a:gridCol>
                <a:gridCol w="2286054">
                  <a:extLst>
                    <a:ext uri="{9D8B030D-6E8A-4147-A177-3AD203B41FA5}">
                      <a16:colId xmlns:a16="http://schemas.microsoft.com/office/drawing/2014/main" xmlns="" val="2103836814"/>
                    </a:ext>
                  </a:extLst>
                </a:gridCol>
              </a:tblGrid>
              <a:tr h="1904345">
                <a:tc>
                  <a:txBody>
                    <a:bodyPr/>
                    <a:lstStyle/>
                    <a:p>
                      <a:pPr indent="180340" algn="ctr">
                        <a:lnSpc>
                          <a:spcPct val="115000"/>
                        </a:lnSpc>
                        <a:spcBef>
                          <a:spcPts val="300"/>
                        </a:spcBef>
                        <a:spcAft>
                          <a:spcPts val="300"/>
                        </a:spcAft>
                      </a:pPr>
                      <a:r>
                        <a:rPr lang="en-US" sz="2800" dirty="0">
                          <a:effectLst/>
                        </a:rPr>
                        <a:t>Ngày</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Bef>
                          <a:spcPts val="300"/>
                        </a:spcBef>
                        <a:spcAft>
                          <a:spcPts val="300"/>
                        </a:spcAft>
                      </a:pPr>
                      <a:r>
                        <a:rPr lang="en-US" sz="2800" dirty="0" err="1">
                          <a:effectLst/>
                        </a:rPr>
                        <a:t>Bán</a:t>
                      </a:r>
                      <a:r>
                        <a:rPr lang="en-US" sz="2800" dirty="0">
                          <a:effectLst/>
                        </a:rPr>
                        <a:t> </a:t>
                      </a:r>
                      <a:r>
                        <a:rPr lang="en-US" sz="2800" dirty="0" err="1">
                          <a:effectLst/>
                        </a:rPr>
                        <a:t>cầu</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Bef>
                          <a:spcPts val="300"/>
                        </a:spcBef>
                        <a:spcAft>
                          <a:spcPts val="300"/>
                        </a:spcAft>
                      </a:pPr>
                      <a:r>
                        <a:rPr lang="en-US" sz="2800" dirty="0" err="1">
                          <a:effectLst/>
                        </a:rPr>
                        <a:t>Vị</a:t>
                      </a:r>
                      <a:r>
                        <a:rPr lang="en-US" sz="2800" dirty="0">
                          <a:effectLst/>
                        </a:rPr>
                        <a:t> </a:t>
                      </a:r>
                      <a:r>
                        <a:rPr lang="en-US" sz="2800" dirty="0" err="1">
                          <a:effectLst/>
                        </a:rPr>
                        <a:t>trí</a:t>
                      </a:r>
                      <a:r>
                        <a:rPr lang="en-US" sz="2800" dirty="0">
                          <a:effectLst/>
                        </a:rPr>
                        <a:t> </a:t>
                      </a:r>
                      <a:r>
                        <a:rPr lang="en-US" sz="2800" dirty="0" err="1">
                          <a:effectLst/>
                        </a:rPr>
                        <a:t>bán</a:t>
                      </a:r>
                      <a:r>
                        <a:rPr lang="en-US" sz="2800" dirty="0">
                          <a:effectLst/>
                        </a:rPr>
                        <a:t> </a:t>
                      </a:r>
                      <a:r>
                        <a:rPr lang="en-US" sz="2800" dirty="0" err="1">
                          <a:effectLst/>
                        </a:rPr>
                        <a:t>cầu</a:t>
                      </a:r>
                      <a:r>
                        <a:rPr lang="en-US" sz="2800" dirty="0">
                          <a:effectLst/>
                        </a:rPr>
                        <a:t> so </a:t>
                      </a:r>
                      <a:r>
                        <a:rPr lang="en-US" sz="2800" dirty="0" err="1">
                          <a:effectLst/>
                        </a:rPr>
                        <a:t>với</a:t>
                      </a:r>
                      <a:r>
                        <a:rPr lang="en-US" sz="2800" dirty="0">
                          <a:effectLst/>
                        </a:rPr>
                        <a:t> </a:t>
                      </a:r>
                      <a:r>
                        <a:rPr lang="en-US" sz="2800" dirty="0" err="1">
                          <a:effectLst/>
                        </a:rPr>
                        <a:t>Mặt</a:t>
                      </a:r>
                      <a:r>
                        <a:rPr lang="en-US" sz="2800" dirty="0">
                          <a:effectLst/>
                        </a:rPr>
                        <a:t> </a:t>
                      </a:r>
                      <a:r>
                        <a:rPr lang="en-US" sz="2800" dirty="0" err="1">
                          <a:effectLst/>
                        </a:rPr>
                        <a:t>Trời</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Bef>
                          <a:spcPts val="300"/>
                        </a:spcBef>
                        <a:spcAft>
                          <a:spcPts val="300"/>
                        </a:spcAft>
                      </a:pPr>
                      <a:r>
                        <a:rPr lang="en-US" sz="2800" dirty="0" err="1">
                          <a:effectLst/>
                        </a:rPr>
                        <a:t>Lượng</a:t>
                      </a:r>
                      <a:r>
                        <a:rPr lang="en-US" sz="2800" dirty="0">
                          <a:effectLst/>
                        </a:rPr>
                        <a:t> </a:t>
                      </a:r>
                      <a:r>
                        <a:rPr lang="en-US" sz="2800" dirty="0" err="1">
                          <a:effectLst/>
                        </a:rPr>
                        <a:t>nhiệt</a:t>
                      </a:r>
                      <a:r>
                        <a:rPr lang="en-US" sz="2800" dirty="0">
                          <a:effectLst/>
                        </a:rPr>
                        <a:t> </a:t>
                      </a:r>
                      <a:br>
                        <a:rPr lang="en-US" sz="2800" dirty="0">
                          <a:effectLst/>
                        </a:rPr>
                      </a:br>
                      <a:r>
                        <a:rPr lang="en-US" sz="2800" dirty="0" err="1">
                          <a:effectLst/>
                        </a:rPr>
                        <a:t>nhận</a:t>
                      </a:r>
                      <a:r>
                        <a:rPr lang="en-US" sz="2800" dirty="0">
                          <a:effectLst/>
                        </a:rPr>
                        <a:t> </a:t>
                      </a:r>
                      <a:r>
                        <a:rPr lang="en-US" sz="2800" dirty="0" err="1">
                          <a:effectLst/>
                        </a:rPr>
                        <a:t>được</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Bef>
                          <a:spcPts val="300"/>
                        </a:spcBef>
                        <a:spcAft>
                          <a:spcPts val="300"/>
                        </a:spcAft>
                      </a:pPr>
                      <a:r>
                        <a:rPr lang="en-US" sz="2800" dirty="0">
                          <a:effectLst/>
                        </a:rPr>
                        <a:t>Mùa</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60618773"/>
                  </a:ext>
                </a:extLst>
              </a:tr>
              <a:tr h="646337">
                <a:tc rowSpan="2">
                  <a:txBody>
                    <a:bodyPr/>
                    <a:lstStyle/>
                    <a:p>
                      <a:pPr indent="180340" algn="l">
                        <a:lnSpc>
                          <a:spcPct val="115000"/>
                        </a:lnSpc>
                        <a:spcBef>
                          <a:spcPts val="300"/>
                        </a:spcBef>
                        <a:spcAft>
                          <a:spcPts val="300"/>
                        </a:spcAft>
                      </a:pPr>
                      <a:r>
                        <a:rPr lang="en-US" sz="2800" dirty="0">
                          <a:effectLst/>
                        </a:rPr>
                        <a:t>22/12</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300"/>
                        </a:spcBef>
                        <a:spcAft>
                          <a:spcPts val="300"/>
                        </a:spcAft>
                      </a:pPr>
                      <a:r>
                        <a:rPr lang="en-US" sz="2800">
                          <a:effectLst/>
                        </a:rPr>
                        <a:t>Bán cầu Bắc</a:t>
                      </a:r>
                      <a:endParaRPr lang="en-US" sz="280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8070991"/>
                  </a:ext>
                </a:extLst>
              </a:tr>
              <a:tr h="646337">
                <a:tc vMerge="1">
                  <a:txBody>
                    <a:bodyPr/>
                    <a:lstStyle/>
                    <a:p>
                      <a:endParaRPr lang="en-US"/>
                    </a:p>
                  </a:txBody>
                  <a:tcPr/>
                </a:tc>
                <a:tc>
                  <a:txBody>
                    <a:bodyPr/>
                    <a:lstStyle/>
                    <a:p>
                      <a:pPr indent="180340" algn="l">
                        <a:lnSpc>
                          <a:spcPct val="115000"/>
                        </a:lnSpc>
                        <a:spcBef>
                          <a:spcPts val="300"/>
                        </a:spcBef>
                        <a:spcAft>
                          <a:spcPts val="300"/>
                        </a:spcAft>
                      </a:pPr>
                      <a:r>
                        <a:rPr lang="en-US" sz="2800">
                          <a:effectLst/>
                        </a:rPr>
                        <a:t>Bán cầu Nam</a:t>
                      </a:r>
                      <a:endParaRPr lang="en-US" sz="280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3238763"/>
                  </a:ext>
                </a:extLst>
              </a:tr>
            </a:tbl>
          </a:graphicData>
        </a:graphic>
      </p:graphicFrame>
      <p:sp>
        <p:nvSpPr>
          <p:cNvPr id="35" name="TextBox 34">
            <a:extLst>
              <a:ext uri="{FF2B5EF4-FFF2-40B4-BE49-F238E27FC236}">
                <a16:creationId xmlns:a16="http://schemas.microsoft.com/office/drawing/2014/main" xmlns="" id="{383574D5-0948-496E-96B5-E2B16D16B8EA}"/>
              </a:ext>
            </a:extLst>
          </p:cNvPr>
          <p:cNvSpPr txBox="1"/>
          <p:nvPr/>
        </p:nvSpPr>
        <p:spPr>
          <a:xfrm>
            <a:off x="5101306" y="5364070"/>
            <a:ext cx="2689894"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Chếch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xa</a:t>
            </a:r>
            <a:r>
              <a:rPr lang="en-US" sz="3200" dirty="0" smtClean="0">
                <a:latin typeface="Times New Roman" panose="02020603050405020304" pitchFamily="18" charset="0"/>
                <a:cs typeface="Times New Roman" panose="02020603050405020304" pitchFamily="18" charset="0"/>
              </a:rPr>
              <a:t> MT</a:t>
            </a:r>
            <a:endParaRPr lang="en-US" sz="32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xmlns="" id="{E8693AC5-936F-4567-BF7B-3FB24FCC0E49}"/>
              </a:ext>
            </a:extLst>
          </p:cNvPr>
          <p:cNvSpPr txBox="1"/>
          <p:nvPr/>
        </p:nvSpPr>
        <p:spPr>
          <a:xfrm>
            <a:off x="7734348" y="5317122"/>
            <a:ext cx="2339340"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nhỏ</a:t>
            </a:r>
            <a:endParaRPr lang="en-US" sz="32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xmlns="" id="{83B7C1F1-AD5B-4EEC-8D77-F0E59E92DB8A}"/>
              </a:ext>
            </a:extLst>
          </p:cNvPr>
          <p:cNvSpPr txBox="1"/>
          <p:nvPr/>
        </p:nvSpPr>
        <p:spPr>
          <a:xfrm>
            <a:off x="10488635" y="5936516"/>
            <a:ext cx="942340"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Hạ</a:t>
            </a:r>
            <a:endParaRPr lang="en-US" sz="3200"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xmlns="" id="{CE304A6B-A39E-4A69-8A14-5A4F27162A33}"/>
              </a:ext>
            </a:extLst>
          </p:cNvPr>
          <p:cNvSpPr txBox="1"/>
          <p:nvPr/>
        </p:nvSpPr>
        <p:spPr>
          <a:xfrm>
            <a:off x="5022469" y="6035148"/>
            <a:ext cx="2689894"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Ngả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MT</a:t>
            </a:r>
            <a:endParaRPr lang="en-US" sz="28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xmlns="" id="{9EEDC103-2EFC-4941-8A5B-86D33B083A2C}"/>
              </a:ext>
            </a:extLst>
          </p:cNvPr>
          <p:cNvSpPr txBox="1"/>
          <p:nvPr/>
        </p:nvSpPr>
        <p:spPr>
          <a:xfrm>
            <a:off x="7870036" y="5936517"/>
            <a:ext cx="2339340"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Nhiều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lớn</a:t>
            </a:r>
            <a:endParaRPr lang="en-US" sz="3200"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xmlns="" id="{8F256378-14EA-4776-AF51-084380EEE0C9}"/>
              </a:ext>
            </a:extLst>
          </p:cNvPr>
          <p:cNvSpPr txBox="1"/>
          <p:nvPr/>
        </p:nvSpPr>
        <p:spPr>
          <a:xfrm>
            <a:off x="10161881" y="5253110"/>
            <a:ext cx="2214914"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Đông</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0" y="-1"/>
            <a:ext cx="8426743" cy="3422903"/>
          </a:xfrm>
          <a:prstGeom prst="rect">
            <a:avLst/>
          </a:prstGeom>
        </p:spPr>
      </p:pic>
    </p:spTree>
    <p:extLst>
      <p:ext uri="{BB962C8B-B14F-4D97-AF65-F5344CB8AC3E}">
        <p14:creationId xmlns:p14="http://schemas.microsoft.com/office/powerpoint/2010/main" val="3251797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9" grpId="0"/>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7136" y="169174"/>
            <a:ext cx="2879314" cy="480131"/>
          </a:xfrm>
          <a:noFill/>
        </p:spPr>
        <p:txBody>
          <a:bodyPr wrap="none" lIns="91440" tIns="45720" rIns="91440" bIns="45720">
            <a:spAutoFit/>
          </a:bodyPr>
          <a:lstStyle/>
          <a:p>
            <a:r>
              <a:rPr lang="en-US" sz="2800" dirty="0"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1. </a:t>
            </a:r>
            <a:r>
              <a:rPr lang="en-US" sz="2800" dirty="0" err="1">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Hiện</a:t>
            </a:r>
            <a:r>
              <a:rPr lang="en-US" sz="28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2800" dirty="0" err="1">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tượng</a:t>
            </a:r>
            <a:r>
              <a:rPr lang="en-US" sz="28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2800" dirty="0" err="1">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mùa</a:t>
            </a:r>
            <a:endParaRPr lang="en-US" sz="28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cxnSp>
        <p:nvCxnSpPr>
          <p:cNvPr id="17" name="Straight Arrow Connector 16"/>
          <p:cNvCxnSpPr/>
          <p:nvPr/>
        </p:nvCxnSpPr>
        <p:spPr>
          <a:xfrm flipV="1">
            <a:off x="857250" y="228600"/>
            <a:ext cx="0" cy="1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458201" y="1189347"/>
            <a:ext cx="3527472" cy="3046988"/>
          </a:xfrm>
          <a:prstGeom prst="rect">
            <a:avLst/>
          </a:prstGeom>
        </p:spPr>
        <p:txBody>
          <a:bodyPr wrap="square">
            <a:spAutoFit/>
          </a:bodyPr>
          <a:lstStyle/>
          <a:p>
            <a:pPr lvl="0"/>
            <a:r>
              <a:rPr lang="vi-VN" sz="3200" dirty="0">
                <a:latin typeface="Times New Roman" panose="02020603050405020304" pitchFamily="18" charset="0"/>
                <a:cs typeface="Times New Roman" panose="02020603050405020304" pitchFamily="18" charset="0"/>
              </a:rPr>
              <a:t>Em có nhận xét gì về hiện tượng các</a:t>
            </a:r>
            <a:r>
              <a:rPr lang="vi-VN" sz="3200" dirty="0">
                <a:solidFill>
                  <a:srgbClr val="FF0000"/>
                </a:solidFill>
                <a:latin typeface="Times New Roman" panose="02020603050405020304" pitchFamily="18" charset="0"/>
                <a:cs typeface="Times New Roman" panose="02020603050405020304" pitchFamily="18" charset="0"/>
              </a:rPr>
              <a:t> mùa </a:t>
            </a:r>
            <a:r>
              <a:rPr lang="vi-VN" sz="3200" dirty="0">
                <a:latin typeface="Times New Roman" panose="02020603050405020304" pitchFamily="18" charset="0"/>
                <a:cs typeface="Times New Roman" panose="02020603050405020304" pitchFamily="18" charset="0"/>
              </a:rPr>
              <a:t>ở các bán cầu </a:t>
            </a:r>
            <a:r>
              <a:rPr lang="vi-VN" sz="3200" dirty="0">
                <a:solidFill>
                  <a:srgbClr val="FF0000"/>
                </a:solidFill>
                <a:latin typeface="Times New Roman" panose="02020603050405020304" pitchFamily="18" charset="0"/>
                <a:cs typeface="Times New Roman" panose="02020603050405020304" pitchFamily="18" charset="0"/>
              </a:rPr>
              <a:t>Bắc và Nam</a:t>
            </a:r>
            <a:r>
              <a:rPr lang="vi-VN" sz="3200" dirty="0">
                <a:latin typeface="Times New Roman" panose="02020603050405020304" pitchFamily="18" charset="0"/>
                <a:cs typeface="Times New Roman" panose="02020603050405020304" pitchFamily="18" charset="0"/>
              </a:rPr>
              <a:t> vào ngày 22/6 và 22/12  ?</a:t>
            </a:r>
            <a:endParaRPr lang="en-US" sz="3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D997A234-6064-4438-B074-439CADC4F778}"/>
              </a:ext>
            </a:extLst>
          </p:cNvPr>
          <p:cNvSpPr/>
          <p:nvPr/>
        </p:nvSpPr>
        <p:spPr>
          <a:xfrm>
            <a:off x="8609756" y="3743892"/>
            <a:ext cx="3375917" cy="1446550"/>
          </a:xfrm>
          <a:prstGeom prst="rect">
            <a:avLst/>
          </a:prstGeom>
        </p:spPr>
        <p:txBody>
          <a:bodyPr wrap="square">
            <a:spAutoFit/>
          </a:bodyPr>
          <a:lstStyle/>
          <a:p>
            <a:pPr lvl="0"/>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rPr>
              <a:t>Trái ngược nhau</a:t>
            </a:r>
            <a:endParaRPr lang="en-US" sz="4400" dirty="0">
              <a:solidFill>
                <a:srgbClr val="FF0000"/>
              </a:solidFill>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xmlns="" id="{61B75C65-189A-440B-BFC1-BD2634795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87477" cy="49500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FD69EE67-F414-4ECF-B4AF-AF974EDB979F}"/>
              </a:ext>
            </a:extLst>
          </p:cNvPr>
          <p:cNvSpPr/>
          <p:nvPr/>
        </p:nvSpPr>
        <p:spPr>
          <a:xfrm>
            <a:off x="85564" y="5190442"/>
            <a:ext cx="11892780" cy="1384995"/>
          </a:xfrm>
          <a:prstGeom prst="rect">
            <a:avLst/>
          </a:prstGeom>
        </p:spPr>
        <p:txBody>
          <a:bodyPr wrap="square">
            <a:spAutoFit/>
          </a:bodyPr>
          <a:lstStyle/>
          <a:p>
            <a:r>
              <a:rPr lang="en-US" sz="2800" dirty="0" err="1">
                <a:solidFill>
                  <a:srgbClr val="3067B7"/>
                </a:solidFill>
                <a:latin typeface="Times New Roman" panose="02020603050405020304" pitchFamily="18" charset="0"/>
                <a:cs typeface="Times New Roman" panose="02020603050405020304" pitchFamily="18" charset="0"/>
              </a:rPr>
              <a:t>Nằm</a:t>
            </a:r>
            <a:r>
              <a:rPr lang="en-US" sz="2800" dirty="0">
                <a:solidFill>
                  <a:srgbClr val="3067B7"/>
                </a:solidFill>
                <a:latin typeface="Times New Roman" panose="02020603050405020304" pitchFamily="18" charset="0"/>
                <a:cs typeface="Times New Roman" panose="02020603050405020304" pitchFamily="18" charset="0"/>
              </a:rPr>
              <a:t> ở </a:t>
            </a:r>
            <a:r>
              <a:rPr lang="en-US" sz="2800" dirty="0" err="1">
                <a:solidFill>
                  <a:srgbClr val="3067B7"/>
                </a:solidFill>
                <a:latin typeface="Times New Roman" panose="02020603050405020304" pitchFamily="18" charset="0"/>
                <a:cs typeface="Times New Roman" panose="02020603050405020304" pitchFamily="18" charset="0"/>
              </a:rPr>
              <a:t>nam</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bán</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cầu</a:t>
            </a:r>
            <a:r>
              <a:rPr lang="en-US" sz="2800" dirty="0">
                <a:solidFill>
                  <a:srgbClr val="3067B7"/>
                </a:solidFill>
                <a:latin typeface="Times New Roman" panose="02020603050405020304" pitchFamily="18" charset="0"/>
                <a:cs typeface="Times New Roman" panose="02020603050405020304" pitchFamily="18" charset="0"/>
              </a:rPr>
              <a:t>, Australia </a:t>
            </a:r>
            <a:r>
              <a:rPr lang="en-US" sz="2800" dirty="0" err="1">
                <a:solidFill>
                  <a:srgbClr val="3067B7"/>
                </a:solidFill>
                <a:latin typeface="Times New Roman" panose="02020603050405020304" pitchFamily="18" charset="0"/>
                <a:cs typeface="Times New Roman" panose="02020603050405020304" pitchFamily="18" charset="0"/>
              </a:rPr>
              <a:t>đón</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Giáng</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sinh</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trong</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mùa</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hè</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rực</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rỡ</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Tháng</a:t>
            </a:r>
            <a:r>
              <a:rPr lang="en-US" sz="2800" dirty="0">
                <a:solidFill>
                  <a:srgbClr val="3067B7"/>
                </a:solidFill>
                <a:latin typeface="Times New Roman" panose="02020603050405020304" pitchFamily="18" charset="0"/>
                <a:cs typeface="Times New Roman" panose="02020603050405020304" pitchFamily="18" charset="0"/>
              </a:rPr>
              <a:t> 12 </a:t>
            </a:r>
            <a:r>
              <a:rPr lang="en-US" sz="2800" dirty="0" err="1">
                <a:solidFill>
                  <a:srgbClr val="3067B7"/>
                </a:solidFill>
                <a:latin typeface="Times New Roman" panose="02020603050405020304" pitchFamily="18" charset="0"/>
                <a:cs typeface="Times New Roman" panose="02020603050405020304" pitchFamily="18" charset="0"/>
              </a:rPr>
              <a:t>là</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tháng</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mà</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các</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gia</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đình</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đều</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bận</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rộn</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vừa</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chuẩn</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bị</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đón</a:t>
            </a:r>
            <a:r>
              <a:rPr lang="en-US" sz="2800" dirty="0">
                <a:solidFill>
                  <a:srgbClr val="3067B7"/>
                </a:solidFill>
                <a:latin typeface="Times New Roman" panose="02020603050405020304" pitchFamily="18" charset="0"/>
                <a:cs typeface="Times New Roman" panose="02020603050405020304" pitchFamily="18" charset="0"/>
              </a:rPr>
              <a:t> Noel, </a:t>
            </a:r>
            <a:r>
              <a:rPr lang="en-US" sz="2800" dirty="0" err="1">
                <a:solidFill>
                  <a:srgbClr val="3067B7"/>
                </a:solidFill>
                <a:latin typeface="Times New Roman" panose="02020603050405020304" pitchFamily="18" charset="0"/>
                <a:cs typeface="Times New Roman" panose="02020603050405020304" pitchFamily="18" charset="0"/>
              </a:rPr>
              <a:t>vừa</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cấp</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tập</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hoàn</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thành</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công</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việc</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của</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năm</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để</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chuẩn</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bị</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nghỉ</a:t>
            </a:r>
            <a:r>
              <a:rPr lang="en-US" sz="2800" dirty="0">
                <a:solidFill>
                  <a:srgbClr val="3067B7"/>
                </a:solidFill>
                <a:latin typeface="Times New Roman" panose="02020603050405020304" pitchFamily="18" charset="0"/>
                <a:cs typeface="Times New Roman" panose="02020603050405020304" pitchFamily="18" charset="0"/>
              </a:rPr>
              <a:t> </a:t>
            </a:r>
            <a:r>
              <a:rPr lang="en-US" sz="2800" dirty="0" err="1">
                <a:solidFill>
                  <a:srgbClr val="3067B7"/>
                </a:solidFill>
                <a:latin typeface="Times New Roman" panose="02020603050405020304" pitchFamily="18" charset="0"/>
                <a:cs typeface="Times New Roman" panose="02020603050405020304" pitchFamily="18" charset="0"/>
              </a:rPr>
              <a:t>hè</a:t>
            </a:r>
            <a:r>
              <a:rPr lang="en-US" sz="2800" dirty="0">
                <a:solidFill>
                  <a:srgbClr val="3067B7"/>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3744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5403473" y="3650787"/>
            <a:ext cx="6600676" cy="99378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ounded Rectangle 3"/>
          <p:cNvSpPr/>
          <p:nvPr/>
        </p:nvSpPr>
        <p:spPr>
          <a:xfrm>
            <a:off x="2479168" y="1209719"/>
            <a:ext cx="4435984" cy="2401393"/>
          </a:xfrm>
          <a:prstGeom prst="roundRect">
            <a:avLst>
              <a:gd name="adj" fmla="val 766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itle 1"/>
          <p:cNvSpPr>
            <a:spLocks noGrp="1"/>
          </p:cNvSpPr>
          <p:nvPr>
            <p:ph type="ctrTitle"/>
          </p:nvPr>
        </p:nvSpPr>
        <p:spPr>
          <a:xfrm>
            <a:off x="0" y="212501"/>
            <a:ext cx="12191999" cy="867930"/>
          </a:xfrm>
          <a:noFill/>
        </p:spPr>
        <p:txBody>
          <a:bodyPr wrap="square" lIns="91440" tIns="45720" rIns="91440" bIns="45720">
            <a:spAutoFit/>
          </a:bodyPr>
          <a:lstStyle/>
          <a:p>
            <a:r>
              <a:rPr lang="en-US" sz="2800" b="1" dirty="0"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II. </a:t>
            </a:r>
            <a:r>
              <a:rPr lang="en-US" sz="28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HỆ QUẢ CHUYỂN ĐỘNG CỦA TRÁI ĐẤT QUANH MẶT TRỜI</a:t>
            </a:r>
            <a:br>
              <a:rPr lang="en-US" sz="28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br>
            <a:r>
              <a:rPr lang="en-US" sz="2800" b="1" dirty="0"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1.</a:t>
            </a:r>
            <a:r>
              <a:rPr lang="en-US" sz="28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2800" b="1" dirty="0" err="1"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Hiện</a:t>
            </a:r>
            <a:r>
              <a:rPr lang="en-US" sz="2800" b="1" dirty="0"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2800" b="1" dirty="0" err="1"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tượng</a:t>
            </a:r>
            <a:r>
              <a:rPr lang="en-US" sz="2800" b="1" dirty="0"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2800" b="1" dirty="0" err="1"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mùa</a:t>
            </a:r>
            <a:endParaRPr lang="en-US" sz="28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sp>
        <p:nvSpPr>
          <p:cNvPr id="35" name="Rectangle 34"/>
          <p:cNvSpPr/>
          <p:nvPr/>
        </p:nvSpPr>
        <p:spPr>
          <a:xfrm>
            <a:off x="5381274" y="3650788"/>
            <a:ext cx="6597070" cy="954107"/>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Nửa cầu</a:t>
            </a:r>
            <a:r>
              <a:rPr lang="vi-VN"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ngả</a:t>
            </a:r>
            <a:r>
              <a:rPr lang="vi-VN" sz="2800" dirty="0" smtClean="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về phía Mặt Trời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nhận </a:t>
            </a:r>
            <a:r>
              <a:rPr lang="vi-VN" sz="2800" dirty="0">
                <a:latin typeface="Times New Roman" panose="02020603050405020304" pitchFamily="18" charset="0"/>
                <a:cs typeface="Times New Roman" panose="02020603050405020304" pitchFamily="18" charset="0"/>
              </a:rPr>
              <a:t>được nhiều ánh </a:t>
            </a:r>
            <a:r>
              <a:rPr lang="vi-VN" sz="2800" dirty="0" smtClean="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á</a:t>
            </a:r>
            <a:r>
              <a:rPr lang="vi-VN" sz="2800" dirty="0" smtClean="0">
                <a:latin typeface="Times New Roman" panose="02020603050405020304" pitchFamily="18" charset="0"/>
                <a:cs typeface="Times New Roman" panose="02020603050405020304" pitchFamily="18" charset="0"/>
              </a:rPr>
              <a:t>ng</a:t>
            </a:r>
            <a:r>
              <a:rPr lang="en-US"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t>
            </a:r>
            <a:r>
              <a:rPr lang="vi-VN" sz="2800" dirty="0" smtClean="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mùa nóng.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549465" y="1189842"/>
            <a:ext cx="4381400" cy="2530180"/>
          </a:xfrm>
          <a:prstGeom prst="rect">
            <a:avLst/>
          </a:prstGeom>
          <a:noFill/>
        </p:spPr>
        <p:txBody>
          <a:bodyPr wrap="square">
            <a:spAutoFit/>
          </a:bodyPr>
          <a:lstStyle/>
          <a:p>
            <a:pPr indent="180340">
              <a:lnSpc>
                <a:spcPct val="115000"/>
              </a:lnSpc>
            </a:pP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trục </a:t>
            </a:r>
            <a:r>
              <a:rPr lang="vi-VN" sz="2800" dirty="0">
                <a:latin typeface="Times New Roman" panose="02020603050405020304" pitchFamily="18" charset="0"/>
                <a:cs typeface="Times New Roman" panose="02020603050405020304" pitchFamily="18" charset="0"/>
              </a:rPr>
              <a:t>Trái Đất bao giờ cũng có độ </a:t>
            </a:r>
            <a:r>
              <a:rPr lang="vi-VN" sz="2800" dirty="0">
                <a:solidFill>
                  <a:srgbClr val="FF0000"/>
                </a:solidFill>
                <a:latin typeface="Times New Roman" panose="02020603050405020304" pitchFamily="18" charset="0"/>
                <a:cs typeface="Times New Roman" panose="02020603050405020304" pitchFamily="18" charset="0"/>
              </a:rPr>
              <a:t>nghiêng không đổi </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 lúc nửa cầu bắc, lúc nửa cầu nam ngả về phía Mặt Trời</a:t>
            </a:r>
            <a:endParaRPr lang="en-US" sz="2800"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5407787" y="4718554"/>
            <a:ext cx="6622167" cy="91443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 name="Rectangle 32"/>
          <p:cNvSpPr/>
          <p:nvPr/>
        </p:nvSpPr>
        <p:spPr>
          <a:xfrm>
            <a:off x="5385600" y="4718554"/>
            <a:ext cx="6618549" cy="954107"/>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Nửa cầu</a:t>
            </a:r>
            <a:r>
              <a:rPr lang="vi-VN"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phía Mặt Trời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nhận </a:t>
            </a:r>
            <a:r>
              <a:rPr lang="vi-VN" sz="2800" dirty="0">
                <a:latin typeface="Times New Roman" panose="02020603050405020304" pitchFamily="18" charset="0"/>
                <a:cs typeface="Times New Roman" panose="02020603050405020304" pitchFamily="18" charset="0"/>
              </a:rPr>
              <a:t>được </a:t>
            </a:r>
            <a:r>
              <a:rPr lang="en-US" sz="2800" dirty="0" err="1" smtClean="0">
                <a:latin typeface="Times New Roman" panose="02020603050405020304" pitchFamily="18" charset="0"/>
                <a:cs typeface="Times New Roman" panose="02020603050405020304" pitchFamily="18" charset="0"/>
              </a:rPr>
              <a:t>ít</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ánh </a:t>
            </a:r>
            <a:r>
              <a:rPr lang="vi-VN" sz="2800" dirty="0" smtClean="0">
                <a:latin typeface="Times New Roman" panose="02020603050405020304" pitchFamily="18" charset="0"/>
                <a:cs typeface="Times New Roman" panose="02020603050405020304" pitchFamily="18" charset="0"/>
              </a:rPr>
              <a:t>sang</a:t>
            </a:r>
            <a:r>
              <a:rPr lang="en-US"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t>
            </a:r>
            <a:r>
              <a:rPr lang="vi-VN" sz="2800" dirty="0" smtClean="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mùa </a:t>
            </a:r>
            <a:r>
              <a:rPr lang="en-US" sz="2800" dirty="0" err="1">
                <a:solidFill>
                  <a:srgbClr val="FF0000"/>
                </a:solidFill>
                <a:latin typeface="Times New Roman" panose="02020603050405020304" pitchFamily="18" charset="0"/>
                <a:cs typeface="Times New Roman" panose="02020603050405020304" pitchFamily="18" charset="0"/>
              </a:rPr>
              <a:t>lạnh</a:t>
            </a:r>
            <a:r>
              <a:rPr lang="vi-VN" sz="2800"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7" name="Rounded Rectangle 36"/>
          <p:cNvSpPr/>
          <p:nvPr/>
        </p:nvSpPr>
        <p:spPr>
          <a:xfrm>
            <a:off x="2536124" y="5672661"/>
            <a:ext cx="9511703" cy="10035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0" name="Rectangle 39"/>
          <p:cNvSpPr/>
          <p:nvPr/>
        </p:nvSpPr>
        <p:spPr>
          <a:xfrm>
            <a:off x="2515516" y="5672661"/>
            <a:ext cx="9488634" cy="954107"/>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Các mùa </a:t>
            </a:r>
            <a:r>
              <a:rPr lang="vi-VN" sz="2800" dirty="0">
                <a:solidFill>
                  <a:srgbClr val="FF0000"/>
                </a:solidFill>
                <a:latin typeface="Times New Roman" panose="02020603050405020304" pitchFamily="18" charset="0"/>
                <a:cs typeface="Times New Roman" panose="02020603050405020304" pitchFamily="18" charset="0"/>
              </a:rPr>
              <a:t>đối lập </a:t>
            </a:r>
            <a:r>
              <a:rPr lang="vi-VN" sz="2800" dirty="0">
                <a:latin typeface="Times New Roman" panose="02020603050405020304" pitchFamily="18" charset="0"/>
                <a:cs typeface="Times New Roman" panose="02020603050405020304" pitchFamily="18" charset="0"/>
              </a:rPr>
              <a:t>nhau ở </a:t>
            </a:r>
            <a:r>
              <a:rPr lang="vi-VN" sz="2800" dirty="0">
                <a:solidFill>
                  <a:srgbClr val="FF0000"/>
                </a:solidFill>
                <a:latin typeface="Times New Roman" panose="02020603050405020304" pitchFamily="18" charset="0"/>
                <a:cs typeface="Times New Roman" panose="02020603050405020304" pitchFamily="18" charset="0"/>
              </a:rPr>
              <a:t>2 nửa cầu </a:t>
            </a:r>
            <a:r>
              <a:rPr lang="vi-VN" sz="2800" dirty="0">
                <a:latin typeface="Times New Roman" panose="02020603050405020304" pitchFamily="18" charset="0"/>
                <a:cs typeface="Times New Roman" panose="02020603050405020304" pitchFamily="18" charset="0"/>
              </a:rPr>
              <a:t>trong một năm và cũng khác nhau theo vĩ độ. </a:t>
            </a:r>
          </a:p>
        </p:txBody>
      </p:sp>
      <p:sp>
        <p:nvSpPr>
          <p:cNvPr id="41" name="Rounded Rectangle 40"/>
          <p:cNvSpPr/>
          <p:nvPr/>
        </p:nvSpPr>
        <p:spPr>
          <a:xfrm>
            <a:off x="9384780" y="1222240"/>
            <a:ext cx="2685124" cy="229429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2" name="Rectangle 41"/>
          <p:cNvSpPr/>
          <p:nvPr/>
        </p:nvSpPr>
        <p:spPr>
          <a:xfrm>
            <a:off x="9479112" y="1573294"/>
            <a:ext cx="2712887" cy="1384995"/>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Một năm có 4 mùa: Xuân, Hạ, Thu, Đông.</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7045808" y="1223750"/>
            <a:ext cx="2284522" cy="2353328"/>
            <a:chOff x="1180186" y="493532"/>
            <a:chExt cx="5517260" cy="5683431"/>
          </a:xfrm>
        </p:grpSpPr>
        <p:sp>
          <p:nvSpPr>
            <p:cNvPr id="23" name="Rectangle 22"/>
            <p:cNvSpPr/>
            <p:nvPr/>
          </p:nvSpPr>
          <p:spPr>
            <a:xfrm>
              <a:off x="1180186" y="493532"/>
              <a:ext cx="5517260" cy="54861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1223963" y="520904"/>
              <a:ext cx="5195887" cy="5656059"/>
              <a:chOff x="1223963" y="520904"/>
              <a:chExt cx="5195887" cy="5656059"/>
            </a:xfrm>
          </p:grpSpPr>
          <p:cxnSp>
            <p:nvCxnSpPr>
              <p:cNvPr id="25" name="Straight Connector 24"/>
              <p:cNvCxnSpPr/>
              <p:nvPr/>
            </p:nvCxnSpPr>
            <p:spPr>
              <a:xfrm flipH="1">
                <a:off x="2420591" y="520905"/>
                <a:ext cx="2407405" cy="5458790"/>
              </a:xfrm>
              <a:prstGeom prst="line">
                <a:avLst/>
              </a:prstGeom>
              <a:ln w="38100"/>
            </p:spPr>
            <p:style>
              <a:lnRef idx="1">
                <a:schemeClr val="dk1"/>
              </a:lnRef>
              <a:fillRef idx="0">
                <a:schemeClr val="dk1"/>
              </a:fillRef>
              <a:effectRef idx="0">
                <a:schemeClr val="dk1"/>
              </a:effectRef>
              <a:fontRef idx="minor">
                <a:schemeClr val="tx1"/>
              </a:fontRef>
            </p:style>
          </p:cxnSp>
          <p:pic>
            <p:nvPicPr>
              <p:cNvPr id="26" name="Picture 2" descr="https://images-na.ssl-images-amazon.com/images/I/71cBA3Y6GUL._SL1200_.jpg"/>
              <p:cNvPicPr>
                <a:picLocks noChangeAspect="1" noChangeArrowheads="1"/>
              </p:cNvPicPr>
              <p:nvPr/>
            </p:nvPicPr>
            <p:blipFill>
              <a:blip r:embed="rId3" r:link="rId5" cstate="print">
                <a:extLst>
                  <a:ext uri="{BEBA8EAE-BF5A-486C-A8C5-ECC9F3942E4B}">
                    <a14:imgProps xmlns:a14="http://schemas.microsoft.com/office/drawing/2010/main">
                      <a14:imgLayer r:embed="rId4">
                        <a14:imgEffect>
                          <a14:backgroundRemoval t="2167" b="97500" l="10000" r="94000"/>
                        </a14:imgEffect>
                      </a14:imgLayer>
                    </a14:imgProps>
                  </a:ext>
                  <a:ext uri="{28A0092B-C50C-407E-A947-70E740481C1C}">
                    <a14:useLocalDpi xmlns:a14="http://schemas.microsoft.com/office/drawing/2010/main" val="0"/>
                  </a:ext>
                </a:extLst>
              </a:blip>
              <a:srcRect/>
              <a:stretch>
                <a:fillRect/>
              </a:stretch>
            </p:blipFill>
            <p:spPr bwMode="auto">
              <a:xfrm>
                <a:off x="1223963" y="981076"/>
                <a:ext cx="5195887"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p:cNvCxnSpPr/>
              <p:nvPr/>
            </p:nvCxnSpPr>
            <p:spPr>
              <a:xfrm flipH="1">
                <a:off x="2420591" y="520904"/>
                <a:ext cx="2407405" cy="5458791"/>
              </a:xfrm>
              <a:prstGeom prst="line">
                <a:avLst/>
              </a:prstGeom>
              <a:ln w="38100">
                <a:prstDash val="dash"/>
              </a:ln>
            </p:spPr>
            <p:style>
              <a:lnRef idx="1">
                <a:schemeClr val="dk1"/>
              </a:lnRef>
              <a:fillRef idx="0">
                <a:schemeClr val="dk1"/>
              </a:fillRef>
              <a:effectRef idx="0">
                <a:schemeClr val="dk1"/>
              </a:effectRef>
              <a:fontRef idx="minor">
                <a:schemeClr val="tx1"/>
              </a:fontRef>
            </p:style>
          </p:cxnSp>
        </p:grpSp>
      </p:grpSp>
      <p:pic>
        <p:nvPicPr>
          <p:cNvPr id="31"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l="34801" t="19058" r="9692" b="13922"/>
          <a:stretch>
            <a:fillRect/>
          </a:stretch>
        </p:blipFill>
        <p:spPr bwMode="auto">
          <a:xfrm>
            <a:off x="2515516" y="3833681"/>
            <a:ext cx="2797016" cy="189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Writing In Notebook School Isolated Icon Stock Vector - Illustration of  sign, vector: 81615245">
            <a:extLst>
              <a:ext uri="{FF2B5EF4-FFF2-40B4-BE49-F238E27FC236}">
                <a16:creationId xmlns:a16="http://schemas.microsoft.com/office/drawing/2014/main" xmlns="" id="{AB67B15A-E28C-441A-B0B4-B2235A1EF8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74" y="3720157"/>
            <a:ext cx="2398952" cy="23989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9,212 Remember icon Vector Images - Free &amp;amp; Royalty-free Remember icon  Vectors | Depositphotos®">
            <a:extLst>
              <a:ext uri="{FF2B5EF4-FFF2-40B4-BE49-F238E27FC236}">
                <a16:creationId xmlns:a16="http://schemas.microsoft.com/office/drawing/2014/main" xmlns="" id="{AAD97660-56BB-41FF-A8B3-FD376B9E16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925" y="1064725"/>
            <a:ext cx="2073119" cy="2073119"/>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xmlns="" id="{626731B5-716C-474A-98ED-CD8F40D5F171}"/>
              </a:ext>
            </a:extLst>
          </p:cNvPr>
          <p:cNvCxnSpPr/>
          <p:nvPr/>
        </p:nvCxnSpPr>
        <p:spPr>
          <a:xfrm>
            <a:off x="2348510" y="1170043"/>
            <a:ext cx="0" cy="5762688"/>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B0CA617B-622B-41E8-894B-A9E527AAC125}"/>
              </a:ext>
            </a:extLst>
          </p:cNvPr>
          <p:cNvCxnSpPr/>
          <p:nvPr/>
        </p:nvCxnSpPr>
        <p:spPr>
          <a:xfrm flipV="1">
            <a:off x="2403093" y="1170043"/>
            <a:ext cx="0" cy="5762688"/>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8" name="Subtitle 2">
            <a:extLst>
              <a:ext uri="{FF2B5EF4-FFF2-40B4-BE49-F238E27FC236}">
                <a16:creationId xmlns:a16="http://schemas.microsoft.com/office/drawing/2014/main" xmlns="" id="{0E3BB431-33C9-40D4-8917-F30F877338AB}"/>
              </a:ext>
            </a:extLst>
          </p:cNvPr>
          <p:cNvSpPr txBox="1">
            <a:spLocks/>
          </p:cNvSpPr>
          <p:nvPr/>
        </p:nvSpPr>
        <p:spPr>
          <a:xfrm>
            <a:off x="193647" y="5957737"/>
            <a:ext cx="2124356" cy="790385"/>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endParaRPr lang="en-US" sz="2800" dirty="0">
              <a:latin typeface="Times New Roman" panose="02020603050405020304" pitchFamily="18" charset="0"/>
              <a:cs typeface="Times New Roman" panose="02020603050405020304" pitchFamily="18" charset="0"/>
            </a:endParaRPr>
          </a:p>
        </p:txBody>
      </p:sp>
      <p:sp>
        <p:nvSpPr>
          <p:cNvPr id="39" name="Subtitle 2">
            <a:extLst>
              <a:ext uri="{FF2B5EF4-FFF2-40B4-BE49-F238E27FC236}">
                <a16:creationId xmlns:a16="http://schemas.microsoft.com/office/drawing/2014/main" xmlns="" id="{1D30E2D2-F84D-4680-8830-E61D60BF38AE}"/>
              </a:ext>
            </a:extLst>
          </p:cNvPr>
          <p:cNvSpPr txBox="1">
            <a:spLocks/>
          </p:cNvSpPr>
          <p:nvPr/>
        </p:nvSpPr>
        <p:spPr>
          <a:xfrm>
            <a:off x="163140" y="3091144"/>
            <a:ext cx="2124356" cy="70252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Times New Roman" panose="02020603050405020304" pitchFamily="18" charset="0"/>
                <a:cs typeface="Times New Roman" panose="02020603050405020304" pitchFamily="18" charset="0"/>
              </a:rPr>
              <a:t>Em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84318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in)">
                                      <p:cBhvr>
                                        <p:cTn id="20" dur="2000"/>
                                        <p:tgtEl>
                                          <p:spTgt spid="4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circle(in)">
                                      <p:cBhvr>
                                        <p:cTn id="23" dur="20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circle(in)">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000"/>
                                        <p:tgtEl>
                                          <p:spTgt spid="2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circle(in)">
                                      <p:cBhvr>
                                        <p:cTn id="36" dur="20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2000"/>
                                        <p:tgtEl>
                                          <p:spTgt spid="3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ircle(in)">
                                      <p:cBhvr>
                                        <p:cTn id="44" dur="20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circle(in)">
                                      <p:cBhvr>
                                        <p:cTn id="49" dur="2000"/>
                                        <p:tgtEl>
                                          <p:spTgt spid="3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circle(in)">
                                      <p:cBhvr>
                                        <p:cTn id="5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35" grpId="0"/>
      <p:bldP spid="3" grpId="0"/>
      <p:bldP spid="32" grpId="0" animBg="1"/>
      <p:bldP spid="33" grpId="0"/>
      <p:bldP spid="37" grpId="0" animBg="1"/>
      <p:bldP spid="40" grpId="0"/>
      <p:bldP spid="41" grpId="0" animBg="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E011AD8-F56C-448D-9F81-BB5BDB4B1175}"/>
              </a:ext>
            </a:extLst>
          </p:cNvPr>
          <p:cNvSpPr txBox="1">
            <a:spLocks/>
          </p:cNvSpPr>
          <p:nvPr/>
        </p:nvSpPr>
        <p:spPr>
          <a:xfrm>
            <a:off x="0" y="94629"/>
            <a:ext cx="6794937"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800" b="1" dirty="0" smtClean="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2. </a:t>
            </a:r>
            <a:r>
              <a:rPr lang="vi-VN" sz="2800" b="1" dirty="0" smtClean="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Hiện </a:t>
            </a:r>
            <a:r>
              <a:rPr lang="vi-VN" sz="2800" b="1" dirty="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tượng ngày đêm dài ngắn theo mùa</a:t>
            </a:r>
            <a:endParaRPr lang="en-US" sz="20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215088" y="743316"/>
            <a:ext cx="11366938" cy="4587391"/>
          </a:xfrm>
          <a:prstGeom prst="rect">
            <a:avLst/>
          </a:prstGeom>
        </p:spPr>
      </p:pic>
      <p:sp>
        <p:nvSpPr>
          <p:cNvPr id="6" name="Content Placeholder 2"/>
          <p:cNvSpPr txBox="1">
            <a:spLocks/>
          </p:cNvSpPr>
          <p:nvPr/>
        </p:nvSpPr>
        <p:spPr>
          <a:xfrm>
            <a:off x="7549012" y="451249"/>
            <a:ext cx="3123263" cy="70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latin typeface="Times New Roman" panose="02020603050405020304" pitchFamily="18" charset="0"/>
                <a:cs typeface="Times New Roman" panose="02020603050405020304" pitchFamily="18" charset="0"/>
              </a:rPr>
              <a:t>Trục</a:t>
            </a:r>
            <a:r>
              <a:rPr lang="en-US" dirty="0" smtClean="0">
                <a:latin typeface="Times New Roman" panose="02020603050405020304" pitchFamily="18" charset="0"/>
                <a:cs typeface="Times New Roman" panose="02020603050405020304" pitchFamily="18" charset="0"/>
              </a:rPr>
              <a:t> ST</a:t>
            </a:r>
            <a:endParaRPr lang="en-US" dirty="0">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9645214" y="652393"/>
            <a:ext cx="3123263" cy="70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latin typeface="Times New Roman" panose="02020603050405020304" pitchFamily="18" charset="0"/>
                <a:cs typeface="Times New Roman" panose="02020603050405020304" pitchFamily="18" charset="0"/>
              </a:rPr>
              <a:t>Trục</a:t>
            </a:r>
            <a:r>
              <a:rPr lang="en-US" dirty="0" smtClean="0">
                <a:latin typeface="Times New Roman" panose="02020603050405020304" pitchFamily="18" charset="0"/>
                <a:cs typeface="Times New Roman" panose="02020603050405020304" pitchFamily="18" charset="0"/>
              </a:rPr>
              <a:t> TĐ</a:t>
            </a:r>
            <a:endParaRPr lang="en-US" dirty="0">
              <a:latin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2008721" y="522326"/>
            <a:ext cx="3123263" cy="70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latin typeface="Times New Roman" panose="02020603050405020304" pitchFamily="18" charset="0"/>
                <a:cs typeface="Times New Roman" panose="02020603050405020304" pitchFamily="18" charset="0"/>
              </a:rPr>
              <a:t>Trục</a:t>
            </a:r>
            <a:r>
              <a:rPr lang="en-US" dirty="0" smtClean="0">
                <a:latin typeface="Times New Roman" panose="02020603050405020304" pitchFamily="18" charset="0"/>
                <a:cs typeface="Times New Roman" panose="02020603050405020304" pitchFamily="18" charset="0"/>
              </a:rPr>
              <a:t> ST</a:t>
            </a:r>
            <a:endParaRPr lang="en-US" dirty="0">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4336925" y="704827"/>
            <a:ext cx="3123263" cy="70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latin typeface="Times New Roman" panose="02020603050405020304" pitchFamily="18" charset="0"/>
                <a:cs typeface="Times New Roman" panose="02020603050405020304" pitchFamily="18" charset="0"/>
              </a:rPr>
              <a:t>Trục</a:t>
            </a:r>
            <a:r>
              <a:rPr lang="en-US" dirty="0" smtClean="0">
                <a:latin typeface="Times New Roman" panose="02020603050405020304" pitchFamily="18" charset="0"/>
                <a:cs typeface="Times New Roman" panose="02020603050405020304" pitchFamily="18" charset="0"/>
              </a:rPr>
              <a:t> TĐ</a:t>
            </a:r>
            <a:endParaRPr lang="en-US" dirty="0">
              <a:latin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331076" y="5630533"/>
            <a:ext cx="11860924" cy="887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solidFill>
                  <a:srgbClr val="FF0000"/>
                </a:solidFill>
                <a:latin typeface="Times New Roman" panose="02020603050405020304" pitchFamily="18" charset="0"/>
                <a:cs typeface="Times New Roman" panose="02020603050405020304" pitchFamily="18" charset="0"/>
              </a:rPr>
              <a:t>Dựa</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vào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hình</a:t>
            </a:r>
            <a:r>
              <a:rPr lang="en-US" dirty="0" smtClean="0">
                <a:solidFill>
                  <a:srgbClr val="FF0000"/>
                </a:solidFill>
                <a:latin typeface="Times New Roman" panose="02020603050405020304" pitchFamily="18" charset="0"/>
                <a:cs typeface="Times New Roman" panose="02020603050405020304" pitchFamily="18" charset="0"/>
              </a:rPr>
              <a:t> 7.2 SGK/ 133 </a:t>
            </a:r>
            <a:r>
              <a:rPr lang="en-US" dirty="0" err="1" smtClean="0">
                <a:solidFill>
                  <a:srgbClr val="FF0000"/>
                </a:solidFill>
                <a:latin typeface="Times New Roman" panose="02020603050405020304" pitchFamily="18" charset="0"/>
                <a:cs typeface="Times New Roman" panose="02020603050405020304" pitchFamily="18" charset="0"/>
              </a:rPr>
              <a:t>em</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hãy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xác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định</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trúc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Trái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đất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Bắc</a:t>
            </a:r>
            <a:r>
              <a:rPr lang="en-US" dirty="0" smtClean="0">
                <a:solidFill>
                  <a:srgbClr val="FF0000"/>
                </a:solidFill>
                <a:latin typeface="Times New Roman" panose="02020603050405020304" pitchFamily="18" charset="0"/>
                <a:cs typeface="Times New Roman" panose="02020603050405020304" pitchFamily="18" charset="0"/>
              </a:rPr>
              <a:t> – Nam) </a:t>
            </a:r>
            <a:r>
              <a:rPr lang="en-US" dirty="0" err="1" smtClean="0">
                <a:solidFill>
                  <a:srgbClr val="FF0000"/>
                </a:solidFill>
                <a:latin typeface="Times New Roman" panose="02020603050405020304" pitchFamily="18" charset="0"/>
                <a:cs typeface="Times New Roman" panose="02020603050405020304" pitchFamily="18" charset="0"/>
              </a:rPr>
              <a:t>và</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đường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phân</a:t>
            </a:r>
            <a:r>
              <a:rPr lang="en-US" dirty="0" smtClean="0">
                <a:solidFill>
                  <a:srgbClr val="FF0000"/>
                </a:solidFill>
                <a:latin typeface="Times New Roman" panose="02020603050405020304" pitchFamily="18" charset="0"/>
                <a:cs typeface="Times New Roman" panose="02020603050405020304" pitchFamily="18" charset="0"/>
              </a:rPr>
              <a:t> chia </a:t>
            </a:r>
            <a:r>
              <a:rPr lang="en-US" dirty="0" err="1" smtClean="0">
                <a:solidFill>
                  <a:srgbClr val="FF0000"/>
                </a:solidFill>
                <a:latin typeface="Times New Roman" panose="02020603050405020304" pitchFamily="18" charset="0"/>
                <a:cs typeface="Times New Roman" panose="02020603050405020304" pitchFamily="18" charset="0"/>
              </a:rPr>
              <a:t>sáng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tối</a:t>
            </a:r>
            <a:r>
              <a:rPr lang="en-US" dirty="0" smtClean="0">
                <a:solidFill>
                  <a:srgbClr val="FF0000"/>
                </a:solidFill>
                <a:latin typeface="Times New Roman" panose="02020603050405020304" pitchFamily="18" charset="0"/>
                <a:cs typeface="Times New Roman" panose="02020603050405020304" pitchFamily="18" charset="0"/>
              </a:rPr>
              <a:t> (ST)</a:t>
            </a:r>
            <a:endParaRPr lang="en-US" dirty="0">
              <a:solidFill>
                <a:srgbClr val="FF0000"/>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flipV="1">
            <a:off x="2377288" y="1003450"/>
            <a:ext cx="1823073" cy="2751421"/>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V="1">
            <a:off x="7822141" y="892314"/>
            <a:ext cx="1823073" cy="2751421"/>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flipV="1">
            <a:off x="3362324" y="1003450"/>
            <a:ext cx="14244" cy="2640285"/>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flipH="1" flipV="1">
            <a:off x="8657548" y="1152448"/>
            <a:ext cx="14244" cy="2640285"/>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203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5088" y="743316"/>
            <a:ext cx="11366938" cy="4587391"/>
          </a:xfrm>
          <a:prstGeom prst="rect">
            <a:avLst/>
          </a:prstGeom>
        </p:spPr>
      </p:pic>
      <p:sp>
        <p:nvSpPr>
          <p:cNvPr id="6" name="Content Placeholder 2"/>
          <p:cNvSpPr txBox="1">
            <a:spLocks/>
          </p:cNvSpPr>
          <p:nvPr/>
        </p:nvSpPr>
        <p:spPr>
          <a:xfrm>
            <a:off x="7549012" y="451249"/>
            <a:ext cx="3123263" cy="70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latin typeface="Times New Roman" panose="02020603050405020304" pitchFamily="18" charset="0"/>
                <a:cs typeface="Times New Roman" panose="02020603050405020304" pitchFamily="18" charset="0"/>
              </a:rPr>
              <a:t>Trục</a:t>
            </a:r>
            <a:r>
              <a:rPr lang="en-US" dirty="0" smtClean="0">
                <a:latin typeface="Times New Roman" panose="02020603050405020304" pitchFamily="18" charset="0"/>
                <a:cs typeface="Times New Roman" panose="02020603050405020304" pitchFamily="18" charset="0"/>
              </a:rPr>
              <a:t> ST</a:t>
            </a:r>
            <a:endParaRPr lang="en-US" dirty="0">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9645214" y="652393"/>
            <a:ext cx="3123263" cy="70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latin typeface="Times New Roman" panose="02020603050405020304" pitchFamily="18" charset="0"/>
                <a:cs typeface="Times New Roman" panose="02020603050405020304" pitchFamily="18" charset="0"/>
              </a:rPr>
              <a:t>Trục</a:t>
            </a:r>
            <a:r>
              <a:rPr lang="en-US" dirty="0" smtClean="0">
                <a:latin typeface="Times New Roman" panose="02020603050405020304" pitchFamily="18" charset="0"/>
                <a:cs typeface="Times New Roman" panose="02020603050405020304" pitchFamily="18" charset="0"/>
              </a:rPr>
              <a:t> TĐ</a:t>
            </a:r>
            <a:endParaRPr lang="en-US" dirty="0">
              <a:latin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2008721" y="522326"/>
            <a:ext cx="3123263" cy="70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latin typeface="Times New Roman" panose="02020603050405020304" pitchFamily="18" charset="0"/>
                <a:cs typeface="Times New Roman" panose="02020603050405020304" pitchFamily="18" charset="0"/>
              </a:rPr>
              <a:t>Trục</a:t>
            </a:r>
            <a:r>
              <a:rPr lang="en-US" dirty="0" smtClean="0">
                <a:latin typeface="Times New Roman" panose="02020603050405020304" pitchFamily="18" charset="0"/>
                <a:cs typeface="Times New Roman" panose="02020603050405020304" pitchFamily="18" charset="0"/>
              </a:rPr>
              <a:t> ST</a:t>
            </a:r>
            <a:endParaRPr lang="en-US" dirty="0">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4336925" y="704827"/>
            <a:ext cx="3123263" cy="70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latin typeface="Times New Roman" panose="02020603050405020304" pitchFamily="18" charset="0"/>
                <a:cs typeface="Times New Roman" panose="02020603050405020304" pitchFamily="18" charset="0"/>
              </a:rPr>
              <a:t>Trục</a:t>
            </a:r>
            <a:r>
              <a:rPr lang="en-US" dirty="0" smtClean="0">
                <a:latin typeface="Times New Roman" panose="02020603050405020304" pitchFamily="18" charset="0"/>
                <a:cs typeface="Times New Roman" panose="02020603050405020304" pitchFamily="18" charset="0"/>
              </a:rPr>
              <a:t> TĐ</a:t>
            </a:r>
            <a:endParaRPr lang="en-US" dirty="0">
              <a:latin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331076" y="5369196"/>
            <a:ext cx="11860924" cy="887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solidFill>
                  <a:srgbClr val="FF0000"/>
                </a:solidFill>
                <a:latin typeface="Times New Roman" panose="02020603050405020304" pitchFamily="18" charset="0"/>
                <a:cs typeface="Times New Roman" panose="02020603050405020304" pitchFamily="18" charset="0"/>
              </a:rPr>
              <a:t>Dựa</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vào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hình</a:t>
            </a:r>
            <a:r>
              <a:rPr lang="en-US" dirty="0" smtClean="0">
                <a:solidFill>
                  <a:srgbClr val="FF0000"/>
                </a:solidFill>
                <a:latin typeface="Times New Roman" panose="02020603050405020304" pitchFamily="18" charset="0"/>
                <a:cs typeface="Times New Roman" panose="02020603050405020304" pitchFamily="18" charset="0"/>
              </a:rPr>
              <a:t> 7.2 SGK/ 133 </a:t>
            </a:r>
            <a:r>
              <a:rPr lang="en-US" dirty="0" err="1" smtClean="0">
                <a:solidFill>
                  <a:srgbClr val="FF0000"/>
                </a:solidFill>
                <a:latin typeface="Times New Roman" panose="02020603050405020304" pitchFamily="18" charset="0"/>
                <a:cs typeface="Times New Roman" panose="02020603050405020304" pitchFamily="18" charset="0"/>
              </a:rPr>
              <a:t>em</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hãy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cho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biết</a:t>
            </a:r>
            <a:r>
              <a:rPr lang="en-US" dirty="0">
                <a:solidFill>
                  <a:srgbClr val="FF0000"/>
                </a:solidFill>
                <a:latin typeface="Times New Roman" panose="02020603050405020304" pitchFamily="18" charset="0"/>
                <a:cs typeface="Times New Roman" panose="02020603050405020304" pitchFamily="18" charset="0"/>
              </a:rPr>
              <a: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ngày</a:t>
            </a:r>
            <a:r>
              <a:rPr lang="en-US" dirty="0" smtClean="0">
                <a:solidFill>
                  <a:srgbClr val="FF0000"/>
                </a:solidFill>
                <a:latin typeface="Times New Roman" panose="02020603050405020304" pitchFamily="18" charset="0"/>
                <a:cs typeface="Times New Roman" panose="02020603050405020304" pitchFamily="18" charset="0"/>
              </a:rPr>
              <a:t> 22/6, MT </a:t>
            </a:r>
            <a:r>
              <a:rPr lang="en-US" dirty="0" err="1" smtClean="0">
                <a:solidFill>
                  <a:srgbClr val="FF0000"/>
                </a:solidFill>
                <a:latin typeface="Times New Roman" panose="02020603050405020304" pitchFamily="18" charset="0"/>
                <a:cs typeface="Times New Roman" panose="02020603050405020304" pitchFamily="18" charset="0"/>
              </a:rPr>
              <a:t>chiếu</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thẳng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góc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vào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mặt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đất</a:t>
            </a:r>
            <a:r>
              <a:rPr lang="en-US" dirty="0" smtClean="0">
                <a:solidFill>
                  <a:srgbClr val="FF0000"/>
                </a:solidFill>
                <a:latin typeface="Times New Roman" panose="02020603050405020304" pitchFamily="18" charset="0"/>
                <a:cs typeface="Times New Roman" panose="02020603050405020304" pitchFamily="18" charset="0"/>
              </a:rPr>
              <a:t> ở </a:t>
            </a:r>
            <a:r>
              <a:rPr lang="en-US" dirty="0" err="1" smtClean="0">
                <a:solidFill>
                  <a:srgbClr val="FF0000"/>
                </a:solidFill>
                <a:latin typeface="Times New Roman" panose="02020603050405020304" pitchFamily="18" charset="0"/>
                <a:cs typeface="Times New Roman" panose="02020603050405020304" pitchFamily="18" charset="0"/>
              </a:rPr>
              <a:t>vĩ</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tuyến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nào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Thời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điểm</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đó</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ngày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dài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hơn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đêm</a:t>
            </a:r>
            <a:r>
              <a:rPr lang="en-US" dirty="0" smtClean="0">
                <a:solidFill>
                  <a:srgbClr val="FF0000"/>
                </a:solidFill>
                <a:latin typeface="Times New Roman" panose="02020603050405020304" pitchFamily="18" charset="0"/>
                <a:cs typeface="Times New Roman" panose="02020603050405020304" pitchFamily="18" charset="0"/>
              </a:rPr>
              <a:t> ở BCB hay BCN?</a:t>
            </a:r>
            <a:endParaRPr lang="en-US" dirty="0">
              <a:solidFill>
                <a:srgbClr val="FF0000"/>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flipV="1">
            <a:off x="2377288" y="1003450"/>
            <a:ext cx="1823073" cy="2751421"/>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V="1">
            <a:off x="7822141" y="892314"/>
            <a:ext cx="1823073" cy="2751421"/>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flipV="1">
            <a:off x="3362324" y="1003450"/>
            <a:ext cx="14244" cy="2640285"/>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flipH="1" flipV="1">
            <a:off x="8657548" y="1152448"/>
            <a:ext cx="14244" cy="2640285"/>
          </a:xfrm>
          <a:prstGeom prst="line">
            <a:avLst/>
          </a:prstGeom>
        </p:spPr>
        <p:style>
          <a:lnRef idx="3">
            <a:schemeClr val="accent6"/>
          </a:lnRef>
          <a:fillRef idx="0">
            <a:schemeClr val="accent6"/>
          </a:fillRef>
          <a:effectRef idx="2">
            <a:schemeClr val="accent6"/>
          </a:effectRef>
          <a:fontRef idx="minor">
            <a:schemeClr val="tx1"/>
          </a:fontRef>
        </p:style>
      </p:cxnSp>
      <p:sp>
        <p:nvSpPr>
          <p:cNvPr id="14" name="Title 1">
            <a:extLst>
              <a:ext uri="{FF2B5EF4-FFF2-40B4-BE49-F238E27FC236}">
                <a16:creationId xmlns:a16="http://schemas.microsoft.com/office/drawing/2014/main" xmlns="" id="{1E011AD8-F56C-448D-9F81-BB5BDB4B1175}"/>
              </a:ext>
            </a:extLst>
          </p:cNvPr>
          <p:cNvSpPr txBox="1">
            <a:spLocks/>
          </p:cNvSpPr>
          <p:nvPr/>
        </p:nvSpPr>
        <p:spPr>
          <a:xfrm>
            <a:off x="0" y="94629"/>
            <a:ext cx="6794937"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800" b="1" dirty="0" smtClean="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2. </a:t>
            </a:r>
            <a:r>
              <a:rPr lang="vi-VN" sz="2800" b="1" dirty="0" smtClean="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Hiện </a:t>
            </a:r>
            <a:r>
              <a:rPr lang="vi-VN" sz="2800" b="1" dirty="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tượng ngày đêm dài ngắn theo mùa</a:t>
            </a:r>
            <a:endParaRPr lang="en-US" sz="20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sp>
        <p:nvSpPr>
          <p:cNvPr id="15" name="Content Placeholder 2"/>
          <p:cNvSpPr txBox="1">
            <a:spLocks/>
          </p:cNvSpPr>
          <p:nvPr/>
        </p:nvSpPr>
        <p:spPr>
          <a:xfrm>
            <a:off x="331076" y="5330707"/>
            <a:ext cx="11860924" cy="11173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smtClean="0">
                <a:latin typeface="Times New Roman" panose="02020603050405020304" pitchFamily="18" charset="0"/>
                <a:cs typeface="Times New Roman" panose="02020603050405020304" pitchFamily="18" charset="0"/>
              </a:rPr>
              <a:t>Ngày</a:t>
            </a:r>
            <a:r>
              <a:rPr lang="en-US" dirty="0" smtClean="0">
                <a:latin typeface="Times New Roman" panose="02020603050405020304" pitchFamily="18" charset="0"/>
                <a:cs typeface="Times New Roman" panose="02020603050405020304" pitchFamily="18" charset="0"/>
              </a:rPr>
              <a:t> 22/6, MT </a:t>
            </a:r>
            <a:r>
              <a:rPr lang="en-US" dirty="0" err="1" smtClean="0">
                <a:latin typeface="Times New Roman" panose="02020603050405020304" pitchFamily="18" charset="0"/>
                <a:cs typeface="Times New Roman" panose="02020603050405020304" pitchFamily="18" charset="0"/>
              </a:rPr>
              <a:t>chiếu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thẳng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góc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đất</a:t>
            </a:r>
            <a:r>
              <a:rPr lang="en-US" dirty="0" smtClean="0">
                <a:latin typeface="Times New Roman" panose="02020603050405020304" pitchFamily="18" charset="0"/>
                <a:cs typeface="Times New Roman" panose="02020603050405020304" pitchFamily="18" charset="0"/>
              </a:rPr>
              <a:t> ở  CHÍ  TUYẾN BẮC (23</a:t>
            </a:r>
            <a:r>
              <a:rPr lang="en-US" baseline="30000"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27’B)</a:t>
            </a: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err="1" smtClean="0">
                <a:latin typeface="Times New Roman" panose="02020603050405020304" pitchFamily="18" charset="0"/>
                <a:cs typeface="Times New Roman" panose="02020603050405020304" pitchFamily="18" charset="0"/>
              </a:rPr>
              <a:t>Thời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điểm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ngày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đêm</a:t>
            </a:r>
            <a:r>
              <a:rPr lang="en-US" dirty="0" smtClean="0">
                <a:latin typeface="Times New Roman" panose="02020603050405020304" pitchFamily="18" charset="0"/>
                <a:cs typeface="Times New Roman" panose="02020603050405020304" pitchFamily="18" charset="0"/>
              </a:rPr>
              <a:t> ở BCB</a:t>
            </a:r>
            <a:endParaRPr lang="en-US" dirty="0">
              <a:latin typeface="Times New Roman" panose="02020603050405020304" pitchFamily="18" charset="0"/>
              <a:cs typeface="Times New Roman" panose="02020603050405020304" pitchFamily="18" charset="0"/>
            </a:endParaRPr>
          </a:p>
        </p:txBody>
      </p:sp>
      <p:sp>
        <p:nvSpPr>
          <p:cNvPr id="16" name="Content Placeholder 2"/>
          <p:cNvSpPr txBox="1">
            <a:spLocks/>
          </p:cNvSpPr>
          <p:nvPr/>
        </p:nvSpPr>
        <p:spPr>
          <a:xfrm>
            <a:off x="331076" y="5220630"/>
            <a:ext cx="11860924" cy="1227467"/>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solidFill>
                  <a:srgbClr val="FF0000"/>
                </a:solidFill>
                <a:latin typeface="Times New Roman" panose="02020603050405020304" pitchFamily="18" charset="0"/>
                <a:cs typeface="Times New Roman" panose="02020603050405020304" pitchFamily="18" charset="0"/>
              </a:rPr>
              <a:t>Dựa</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vào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hình</a:t>
            </a:r>
            <a:r>
              <a:rPr lang="en-US" dirty="0" smtClean="0">
                <a:solidFill>
                  <a:srgbClr val="FF0000"/>
                </a:solidFill>
                <a:latin typeface="Times New Roman" panose="02020603050405020304" pitchFamily="18" charset="0"/>
                <a:cs typeface="Times New Roman" panose="02020603050405020304" pitchFamily="18" charset="0"/>
              </a:rPr>
              <a:t> 7.2 SGK/ 133 </a:t>
            </a:r>
            <a:r>
              <a:rPr lang="en-US" dirty="0" err="1" smtClean="0">
                <a:solidFill>
                  <a:srgbClr val="FF0000"/>
                </a:solidFill>
                <a:latin typeface="Times New Roman" panose="02020603050405020304" pitchFamily="18" charset="0"/>
                <a:cs typeface="Times New Roman" panose="02020603050405020304" pitchFamily="18" charset="0"/>
              </a:rPr>
              <a:t>em</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hãy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cho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biết</a:t>
            </a:r>
            <a:r>
              <a:rPr lang="en-US" dirty="0">
                <a:solidFill>
                  <a:srgbClr val="FF0000"/>
                </a:solidFill>
                <a:latin typeface="Times New Roman" panose="02020603050405020304" pitchFamily="18" charset="0"/>
                <a:cs typeface="Times New Roman" panose="02020603050405020304" pitchFamily="18" charset="0"/>
              </a:rPr>
              <a: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ngày</a:t>
            </a:r>
            <a:r>
              <a:rPr lang="en-US" dirty="0" smtClean="0">
                <a:solidFill>
                  <a:srgbClr val="FF0000"/>
                </a:solidFill>
                <a:latin typeface="Times New Roman" panose="02020603050405020304" pitchFamily="18" charset="0"/>
                <a:cs typeface="Times New Roman" panose="02020603050405020304" pitchFamily="18" charset="0"/>
              </a:rPr>
              <a:t> 22/12, MT </a:t>
            </a:r>
            <a:r>
              <a:rPr lang="en-US" dirty="0" err="1" smtClean="0">
                <a:solidFill>
                  <a:srgbClr val="FF0000"/>
                </a:solidFill>
                <a:latin typeface="Times New Roman" panose="02020603050405020304" pitchFamily="18" charset="0"/>
                <a:cs typeface="Times New Roman" panose="02020603050405020304" pitchFamily="18" charset="0"/>
              </a:rPr>
              <a:t>chiếu</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thẳng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góc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vào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mặt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đất</a:t>
            </a:r>
            <a:r>
              <a:rPr lang="en-US" dirty="0" smtClean="0">
                <a:solidFill>
                  <a:srgbClr val="FF0000"/>
                </a:solidFill>
                <a:latin typeface="Times New Roman" panose="02020603050405020304" pitchFamily="18" charset="0"/>
                <a:cs typeface="Times New Roman" panose="02020603050405020304" pitchFamily="18" charset="0"/>
              </a:rPr>
              <a:t> ở </a:t>
            </a:r>
            <a:r>
              <a:rPr lang="en-US" dirty="0" err="1" smtClean="0">
                <a:solidFill>
                  <a:srgbClr val="FF0000"/>
                </a:solidFill>
                <a:latin typeface="Times New Roman" panose="02020603050405020304" pitchFamily="18" charset="0"/>
                <a:cs typeface="Times New Roman" panose="02020603050405020304" pitchFamily="18" charset="0"/>
              </a:rPr>
              <a:t>vĩ</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tuyến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nào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Thời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điểm</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đó</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ngày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dài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hơn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đêm</a:t>
            </a:r>
            <a:r>
              <a:rPr lang="en-US" dirty="0" smtClean="0">
                <a:solidFill>
                  <a:srgbClr val="FF0000"/>
                </a:solidFill>
                <a:latin typeface="Times New Roman" panose="02020603050405020304" pitchFamily="18" charset="0"/>
                <a:cs typeface="Times New Roman" panose="02020603050405020304" pitchFamily="18" charset="0"/>
              </a:rPr>
              <a:t> ở BCB hay BCN?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9" name="Content Placeholder 2"/>
          <p:cNvSpPr txBox="1">
            <a:spLocks/>
          </p:cNvSpPr>
          <p:nvPr/>
        </p:nvSpPr>
        <p:spPr>
          <a:xfrm>
            <a:off x="331076" y="5258492"/>
            <a:ext cx="11860924" cy="120054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smtClean="0">
                <a:latin typeface="Times New Roman" panose="02020603050405020304" pitchFamily="18" charset="0"/>
                <a:cs typeface="Times New Roman" panose="02020603050405020304" pitchFamily="18" charset="0"/>
              </a:rPr>
              <a:t>Ngày</a:t>
            </a:r>
            <a:r>
              <a:rPr lang="en-US" dirty="0" smtClean="0">
                <a:latin typeface="Times New Roman" panose="02020603050405020304" pitchFamily="18" charset="0"/>
                <a:cs typeface="Times New Roman" panose="02020603050405020304" pitchFamily="18" charset="0"/>
              </a:rPr>
              <a:t> 22/12, MT </a:t>
            </a:r>
            <a:r>
              <a:rPr lang="en-US" dirty="0" err="1" smtClean="0">
                <a:latin typeface="Times New Roman" panose="02020603050405020304" pitchFamily="18" charset="0"/>
                <a:cs typeface="Times New Roman" panose="02020603050405020304" pitchFamily="18" charset="0"/>
              </a:rPr>
              <a:t>chiếu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thẳng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góc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đất</a:t>
            </a:r>
            <a:r>
              <a:rPr lang="en-US" dirty="0" smtClean="0">
                <a:latin typeface="Times New Roman" panose="02020603050405020304" pitchFamily="18" charset="0"/>
                <a:cs typeface="Times New Roman" panose="02020603050405020304" pitchFamily="18" charset="0"/>
              </a:rPr>
              <a:t> ở  CHÍ  TUYẾN BẮC (23</a:t>
            </a:r>
            <a:r>
              <a:rPr lang="en-US" baseline="30000"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27’N)</a:t>
            </a: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err="1" smtClean="0">
                <a:latin typeface="Times New Roman" panose="02020603050405020304" pitchFamily="18" charset="0"/>
                <a:cs typeface="Times New Roman" panose="02020603050405020304" pitchFamily="18" charset="0"/>
              </a:rPr>
              <a:t>Thời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điểm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ngày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đêm</a:t>
            </a:r>
            <a:r>
              <a:rPr lang="en-US" dirty="0" smtClean="0">
                <a:latin typeface="Times New Roman" panose="02020603050405020304" pitchFamily="18" charset="0"/>
                <a:cs typeface="Times New Roman" panose="02020603050405020304" pitchFamily="18" charset="0"/>
              </a:rPr>
              <a:t> ở BCN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46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948" y="604035"/>
            <a:ext cx="11662542"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dirty="0" err="1" smtClean="0">
                <a:solidFill>
                  <a:srgbClr val="FF0000"/>
                </a:solidFill>
                <a:latin typeface="Times New Roman" panose="02020603050405020304" pitchFamily="18" charset="0"/>
                <a:cs typeface="Times New Roman" panose="02020603050405020304" pitchFamily="18" charset="0"/>
              </a:rPr>
              <a:t>Quan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sát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7.3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thông</a:t>
            </a:r>
            <a:r>
              <a:rPr lang="en-US" sz="2800" dirty="0" smtClean="0">
                <a:solidFill>
                  <a:srgbClr val="FF0000"/>
                </a:solidFill>
                <a:latin typeface="Times New Roman" panose="02020603050405020304" pitchFamily="18" charset="0"/>
                <a:cs typeface="Times New Roman" panose="02020603050405020304" pitchFamily="18" charset="0"/>
              </a:rPr>
              <a:t> tin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SGK,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a:t>
            </a:r>
            <a:endParaRPr lang="en-US" sz="2800" dirty="0" smtClean="0">
              <a:solidFill>
                <a:srgbClr val="FF0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smtClean="0">
                <a:solidFill>
                  <a:srgbClr val="FF0000"/>
                </a:solidFill>
                <a:latin typeface="Times New Roman" panose="02020603050405020304" pitchFamily="18" charset="0"/>
                <a:cs typeface="Times New Roman" panose="02020603050405020304" pitchFamily="18" charset="0"/>
              </a:rPr>
              <a:t>Xác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điểm</a:t>
            </a:r>
            <a:r>
              <a:rPr lang="en-US" sz="2800" dirty="0" smtClean="0">
                <a:solidFill>
                  <a:srgbClr val="FF0000"/>
                </a:solidFill>
                <a:latin typeface="Times New Roman" panose="02020603050405020304" pitchFamily="18" charset="0"/>
                <a:cs typeface="Times New Roman" panose="02020603050405020304" pitchFamily="18" charset="0"/>
              </a:rPr>
              <a:t> A, B, C</a:t>
            </a:r>
          </a:p>
          <a:p>
            <a:pPr marL="457200" indent="-457200" algn="just">
              <a:buFontTx/>
              <a:buChar char="-"/>
            </a:pPr>
            <a:r>
              <a:rPr lang="en-US" sz="2800" dirty="0" smtClean="0">
                <a:solidFill>
                  <a:srgbClr val="FF0000"/>
                </a:solidFill>
                <a:latin typeface="Times New Roman" panose="02020603050405020304" pitchFamily="18" charset="0"/>
                <a:cs typeface="Times New Roman" panose="02020603050405020304" pitchFamily="18" charset="0"/>
              </a:rPr>
              <a:t>So </a:t>
            </a:r>
            <a:r>
              <a:rPr lang="en-US" sz="2800" dirty="0" err="1" smtClean="0">
                <a:solidFill>
                  <a:srgbClr val="FF0000"/>
                </a:solidFill>
                <a:latin typeface="Times New Roman" panose="02020603050405020304" pitchFamily="18" charset="0"/>
                <a:cs typeface="Times New Roman" panose="02020603050405020304" pitchFamily="18" charset="0"/>
              </a:rPr>
              <a:t>sánh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a:t>
            </a:r>
            <a:r>
              <a:rPr lang="en-US" sz="2800" dirty="0" err="1" smtClean="0">
                <a:solidFill>
                  <a:srgbClr val="FF0000"/>
                </a:solidFill>
                <a:latin typeface="Times New Roman" panose="02020603050405020304" pitchFamily="18" charset="0"/>
                <a:cs typeface="Times New Roman" panose="02020603050405020304" pitchFamily="18" charset="0"/>
              </a:rPr>
              <a:t>ộ</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ngày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đêm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giữa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điểm</a:t>
            </a:r>
            <a:endParaRPr lang="en-US" sz="2800" dirty="0">
              <a:solidFill>
                <a:srgbClr val="FF0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smtClean="0">
                <a:solidFill>
                  <a:srgbClr val="FF0000"/>
                </a:solidFill>
                <a:latin typeface="Times New Roman" panose="02020603050405020304" pitchFamily="18" charset="0"/>
                <a:cs typeface="Times New Roman" panose="02020603050405020304" pitchFamily="18" charset="0"/>
              </a:rPr>
              <a:t>Rút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ra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chênh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lệch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dài</a:t>
            </a:r>
            <a:r>
              <a:rPr lang="en-US" sz="2800" dirty="0">
                <a:solidFill>
                  <a:srgbClr val="FF0000"/>
                </a:solidFill>
                <a:latin typeface="Times New Roman" panose="02020603050405020304" pitchFamily="18" charset="0"/>
                <a:cs typeface="Times New Roman" panose="02020603050405020304" pitchFamily="18" charset="0"/>
              </a:rPr>
              <a:t> ngày </a:t>
            </a:r>
            <a:r>
              <a:rPr lang="en-US" sz="2800" dirty="0" err="1">
                <a:solidFill>
                  <a:srgbClr val="FF0000"/>
                </a:solidFill>
                <a:latin typeface="Times New Roman" panose="02020603050405020304" pitchFamily="18" charset="0"/>
                <a:cs typeface="Times New Roman" panose="02020603050405020304" pitchFamily="18" charset="0"/>
              </a:rPr>
              <a:t>đêm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8722525" y="2387767"/>
            <a:ext cx="3255819" cy="1815882"/>
          </a:xfrm>
          <a:prstGeom prst="rect">
            <a:avLst/>
          </a:prstGeom>
          <a:solidFill>
            <a:schemeClr val="accent6">
              <a:lumMod val="20000"/>
              <a:lumOff val="80000"/>
            </a:schemeClr>
          </a:solidFill>
        </p:spPr>
        <p:txBody>
          <a:bodyPr wrap="square">
            <a:spAutoFit/>
          </a:bodyPr>
          <a:lstStyle/>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Mùa nóng: ngày dài hơn đêm, mùa lạnh đêm dài hơn ngày</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8722526" y="4330627"/>
            <a:ext cx="3263148" cy="2246769"/>
          </a:xfrm>
          <a:prstGeom prst="rect">
            <a:avLst/>
          </a:prstGeom>
          <a:solidFill>
            <a:schemeClr val="accent6">
              <a:lumMod val="20000"/>
              <a:lumOff val="80000"/>
            </a:schemeClr>
          </a:solidFill>
        </p:spPr>
        <p:txBody>
          <a:bodyPr wrap="square">
            <a:spAutoFit/>
          </a:bodyPr>
          <a:lstStyle/>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Các địa điểm nằm trên đường xích đạo quanh năm có ngày, đêm dài ngắn như nhau.</a:t>
            </a:r>
            <a:endParaRPr lang="en-US"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81CF4035-CFE6-4772-AF6D-6BDB761D2298}"/>
              </a:ext>
            </a:extLst>
          </p:cNvPr>
          <p:cNvPicPr>
            <a:picLocks noChangeAspect="1"/>
          </p:cNvPicPr>
          <p:nvPr/>
        </p:nvPicPr>
        <p:blipFill>
          <a:blip r:embed="rId3"/>
          <a:stretch>
            <a:fillRect/>
          </a:stretch>
        </p:blipFill>
        <p:spPr>
          <a:xfrm>
            <a:off x="196948" y="2539930"/>
            <a:ext cx="8337452" cy="4230575"/>
          </a:xfrm>
          <a:prstGeom prst="rect">
            <a:avLst/>
          </a:prstGeom>
        </p:spPr>
      </p:pic>
      <p:sp>
        <p:nvSpPr>
          <p:cNvPr id="10" name="Title 1">
            <a:extLst>
              <a:ext uri="{FF2B5EF4-FFF2-40B4-BE49-F238E27FC236}">
                <a16:creationId xmlns:a16="http://schemas.microsoft.com/office/drawing/2014/main" xmlns="" id="{1E011AD8-F56C-448D-9F81-BB5BDB4B1175}"/>
              </a:ext>
            </a:extLst>
          </p:cNvPr>
          <p:cNvSpPr txBox="1">
            <a:spLocks/>
          </p:cNvSpPr>
          <p:nvPr/>
        </p:nvSpPr>
        <p:spPr>
          <a:xfrm>
            <a:off x="0" y="94629"/>
            <a:ext cx="6794937"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800" b="1" dirty="0" smtClean="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2. </a:t>
            </a:r>
            <a:r>
              <a:rPr lang="vi-VN" sz="2800" b="1" dirty="0" smtClean="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Hiện </a:t>
            </a:r>
            <a:r>
              <a:rPr lang="vi-VN" sz="2800" b="1" dirty="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tượng ngày đêm dài ngắn theo mùa</a:t>
            </a:r>
            <a:endParaRPr lang="en-US" sz="20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14098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2858" y="152250"/>
            <a:ext cx="9142246" cy="590931"/>
          </a:xfrm>
          <a:noFill/>
        </p:spPr>
        <p:txBody>
          <a:bodyPr wrap="none" lIns="91440" tIns="45720" rIns="91440" bIns="45720">
            <a:spAutoFit/>
          </a:bodyPr>
          <a:lstStyle/>
          <a:p>
            <a:r>
              <a:rPr lang="en-US" sz="3600" b="1" dirty="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b</a:t>
            </a:r>
            <a:r>
              <a:rPr lang="vi-VN" sz="3600" b="1" dirty="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	Hiện tượng ngày đêm dài ngắn theo mùa</a:t>
            </a:r>
            <a:endParaRPr lang="en-US" sz="28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cxnSp>
        <p:nvCxnSpPr>
          <p:cNvPr id="45" name="Straight Connector 44"/>
          <p:cNvCxnSpPr/>
          <p:nvPr/>
        </p:nvCxnSpPr>
        <p:spPr>
          <a:xfrm>
            <a:off x="196948" y="736646"/>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89618" y="678026"/>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xmlns="" id="{962DAEEE-D3EF-44D3-BD0A-5BADD8AD3BAE}"/>
              </a:ext>
            </a:extLst>
          </p:cNvPr>
          <p:cNvSpPr/>
          <p:nvPr/>
        </p:nvSpPr>
        <p:spPr>
          <a:xfrm>
            <a:off x="189618" y="795266"/>
            <a:ext cx="11788726" cy="1323439"/>
          </a:xfrm>
          <a:prstGeom prst="rect">
            <a:avLst/>
          </a:prstGeom>
        </p:spPr>
        <p:txBody>
          <a:bodyPr wrap="square">
            <a:spAutoFit/>
          </a:bodyPr>
          <a:lstStyle/>
          <a:p>
            <a:pPr algn="ctr"/>
            <a:r>
              <a:rPr lang="en-US" sz="4000" dirty="0">
                <a:solidFill>
                  <a:srgbClr val="7030A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vi-VN" sz="4000"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Kết luận về hiện tượng ngày, đêm dài ngắn khác nhau theo </a:t>
            </a:r>
            <a:r>
              <a:rPr lang="vi-VN" sz="40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mùa?</a:t>
            </a:r>
            <a:endParaRPr lang="en-US" sz="4000" dirty="0">
              <a:solidFill>
                <a:srgbClr val="7030A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6BAA7D09-8A00-4EB2-AD4D-50B2322CC9B5}"/>
              </a:ext>
            </a:extLst>
          </p:cNvPr>
          <p:cNvSpPr/>
          <p:nvPr/>
        </p:nvSpPr>
        <p:spPr>
          <a:xfrm>
            <a:off x="91144" y="2235944"/>
            <a:ext cx="11985674" cy="1569660"/>
          </a:xfrm>
          <a:prstGeom prst="rect">
            <a:avLst/>
          </a:prstGeom>
          <a:solidFill>
            <a:schemeClr val="accent6">
              <a:lumMod val="20000"/>
              <a:lumOff val="80000"/>
            </a:schemeClr>
          </a:solidFill>
        </p:spPr>
        <p:txBody>
          <a:bodyPr wrap="square">
            <a:spAutoFit/>
          </a:bodyPr>
          <a:lstStyle/>
          <a:p>
            <a:r>
              <a:rPr lang="en-US" sz="3200" dirty="0">
                <a:latin typeface="Times New Roman" panose="02020603050405020304" pitchFamily="18" charset="0"/>
                <a:cs typeface="Times New Roman" panose="02020603050405020304" pitchFamily="18" charset="0"/>
              </a:rPr>
              <a:t>+ Theo </a:t>
            </a:r>
            <a:r>
              <a:rPr lang="en-US" sz="3200" dirty="0" err="1" smtClean="0">
                <a:latin typeface="Times New Roman" panose="02020603050405020304" pitchFamily="18" charset="0"/>
                <a:cs typeface="Times New Roman" panose="02020603050405020304" pitchFamily="18" charset="0"/>
              </a:rPr>
              <a:t>mùa</a:t>
            </a:r>
            <a:endParaRPr lang="en-US" sz="3200" dirty="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Mùa</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hè</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t>
            </a:r>
          </a:p>
          <a:p>
            <a:r>
              <a:rPr lang="en-US" sz="3200" dirty="0" smtClean="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Mùa</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xmlns="" id="{06102643-A865-402D-93FC-89C76565DF1C}"/>
              </a:ext>
            </a:extLst>
          </p:cNvPr>
          <p:cNvSpPr/>
          <p:nvPr/>
        </p:nvSpPr>
        <p:spPr>
          <a:xfrm>
            <a:off x="2776149" y="2637592"/>
            <a:ext cx="3370781" cy="523220"/>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ngày </a:t>
            </a:r>
            <a:r>
              <a:rPr lang="en-US" sz="2800" dirty="0" err="1">
                <a:solidFill>
                  <a:srgbClr val="FF0000"/>
                </a:solidFill>
                <a:latin typeface="Times New Roman" panose="02020603050405020304" pitchFamily="18" charset="0"/>
                <a:cs typeface="Times New Roman" panose="02020603050405020304" pitchFamily="18" charset="0"/>
              </a:rPr>
              <a:t>dài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ngắn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xmlns="" id="{3E377BC8-9C0D-4DDE-AEEB-49498AA5B1D3}"/>
              </a:ext>
            </a:extLst>
          </p:cNvPr>
          <p:cNvSpPr/>
          <p:nvPr/>
        </p:nvSpPr>
        <p:spPr>
          <a:xfrm>
            <a:off x="3071229" y="3135412"/>
            <a:ext cx="3370781" cy="523220"/>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ngày </a:t>
            </a:r>
            <a:r>
              <a:rPr lang="en-US" sz="2800" dirty="0" err="1">
                <a:solidFill>
                  <a:srgbClr val="FF0000"/>
                </a:solidFill>
                <a:latin typeface="Times New Roman" panose="02020603050405020304" pitchFamily="18" charset="0"/>
                <a:cs typeface="Times New Roman" panose="02020603050405020304" pitchFamily="18" charset="0"/>
              </a:rPr>
              <a:t>ngắn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dài</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33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Writing In Notebook School Isolated Icon Stock Vector - Illustration of  sign, vector: 81615245">
            <a:extLst>
              <a:ext uri="{FF2B5EF4-FFF2-40B4-BE49-F238E27FC236}">
                <a16:creationId xmlns:a16="http://schemas.microsoft.com/office/drawing/2014/main" xmlns="" id="{3C9D714B-F66F-4118-B262-E00431BB02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74" y="3720157"/>
            <a:ext cx="2398952" cy="239895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9,212 Remember icon Vector Images - Free &amp;amp; Royalty-free Remember icon  Vectors | Depositphotos®">
            <a:extLst>
              <a:ext uri="{FF2B5EF4-FFF2-40B4-BE49-F238E27FC236}">
                <a16:creationId xmlns:a16="http://schemas.microsoft.com/office/drawing/2014/main" xmlns="" id="{1C4E7A63-7613-449B-8D29-EB9520E730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925" y="1064725"/>
            <a:ext cx="2073119" cy="207311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7083980" y="4428135"/>
            <a:ext cx="4459221" cy="58118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ounded Rectangle 3"/>
          <p:cNvSpPr/>
          <p:nvPr/>
        </p:nvSpPr>
        <p:spPr>
          <a:xfrm>
            <a:off x="2899612" y="1582047"/>
            <a:ext cx="5529186" cy="2310402"/>
          </a:xfrm>
          <a:prstGeom prst="roundRect">
            <a:avLst>
              <a:gd name="adj" fmla="val 766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348510" y="1170043"/>
            <a:ext cx="0" cy="5762688"/>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403093" y="1170043"/>
            <a:ext cx="0" cy="5762688"/>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27" name="Subtitle 2"/>
          <p:cNvSpPr txBox="1">
            <a:spLocks/>
          </p:cNvSpPr>
          <p:nvPr/>
        </p:nvSpPr>
        <p:spPr>
          <a:xfrm>
            <a:off x="163140" y="6067615"/>
            <a:ext cx="2124356" cy="70252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endParaRPr lang="en-US" sz="2800" dirty="0">
              <a:latin typeface="Times New Roman" panose="02020603050405020304" pitchFamily="18" charset="0"/>
              <a:cs typeface="Times New Roman" panose="02020603050405020304" pitchFamily="18" charset="0"/>
            </a:endParaRPr>
          </a:p>
        </p:txBody>
      </p:sp>
      <p:sp>
        <p:nvSpPr>
          <p:cNvPr id="35" name="Rectangle 34"/>
          <p:cNvSpPr/>
          <p:nvPr/>
        </p:nvSpPr>
        <p:spPr>
          <a:xfrm>
            <a:off x="7094327" y="4398082"/>
            <a:ext cx="4456785" cy="523220"/>
          </a:xfrm>
          <a:prstGeom prst="rect">
            <a:avLst/>
          </a:prstGeom>
          <a:no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Mùa nóng: </a:t>
            </a:r>
            <a:r>
              <a:rPr lang="vi-VN" sz="2800" dirty="0">
                <a:latin typeface="Times New Roman" panose="02020603050405020304" pitchFamily="18" charset="0"/>
                <a:cs typeface="Times New Roman" panose="02020603050405020304" pitchFamily="18" charset="0"/>
              </a:rPr>
              <a:t>ngày </a:t>
            </a:r>
            <a:r>
              <a:rPr lang="en-US" sz="2800" dirty="0">
                <a:latin typeface="Times New Roman" panose="02020603050405020304" pitchFamily="18" charset="0"/>
                <a:cs typeface="Times New Roman" panose="02020603050405020304" pitchFamily="18" charset="0"/>
              </a:rPr>
              <a:t>&gt; </a:t>
            </a:r>
            <a:r>
              <a:rPr lang="vi-VN" sz="2800" dirty="0">
                <a:latin typeface="Times New Roman" panose="02020603050405020304" pitchFamily="18" charset="0"/>
                <a:cs typeface="Times New Roman" panose="02020603050405020304" pitchFamily="18" charset="0"/>
              </a:rPr>
              <a:t>đêm,</a:t>
            </a:r>
            <a:endParaRPr lang="en-US" sz="2800" dirty="0">
              <a:latin typeface="Times New Roman" panose="02020603050405020304" pitchFamily="18" charset="0"/>
              <a:cs typeface="Times New Roman" panose="02020603050405020304" pitchFamily="18" charset="0"/>
            </a:endParaRPr>
          </a:p>
        </p:txBody>
      </p:sp>
      <p:sp>
        <p:nvSpPr>
          <p:cNvPr id="43" name="Subtitle 2"/>
          <p:cNvSpPr txBox="1">
            <a:spLocks/>
          </p:cNvSpPr>
          <p:nvPr/>
        </p:nvSpPr>
        <p:spPr>
          <a:xfrm>
            <a:off x="163140" y="3091144"/>
            <a:ext cx="2124356" cy="70252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Times New Roman" panose="02020603050405020304" pitchFamily="18" charset="0"/>
                <a:cs typeface="Times New Roman" panose="02020603050405020304" pitchFamily="18" charset="0"/>
              </a:rPr>
              <a:t>Em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p>
        </p:txBody>
      </p:sp>
      <p:sp>
        <p:nvSpPr>
          <p:cNvPr id="3" name="Rectangle 2"/>
          <p:cNvSpPr/>
          <p:nvPr/>
        </p:nvSpPr>
        <p:spPr>
          <a:xfrm>
            <a:off x="3033390" y="1719918"/>
            <a:ext cx="5482521" cy="2034660"/>
          </a:xfrm>
          <a:prstGeom prst="rect">
            <a:avLst/>
          </a:prstGeom>
          <a:noFill/>
        </p:spPr>
        <p:txBody>
          <a:bodyPr wrap="square">
            <a:spAutoFit/>
          </a:bodyPr>
          <a:lstStyle/>
          <a:p>
            <a:pPr indent="180340">
              <a:lnSpc>
                <a:spcPct val="115000"/>
              </a:lnSpc>
            </a:pPr>
            <a:r>
              <a:rPr lang="en-US" sz="2800" dirty="0" err="1">
                <a:solidFill>
                  <a:srgbClr val="FF0000"/>
                </a:solidFill>
                <a:latin typeface="Times New Roman" panose="02020603050405020304" pitchFamily="18" charset="0"/>
                <a:cs typeface="Times New Roman" panose="02020603050405020304" pitchFamily="18" charset="0"/>
              </a:rPr>
              <a:t>Nguyên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Do trục Trái Đất có độ nghiêng không đổi nên đường phân chia sáng tối không trùng với trục Trái Đấ</a:t>
            </a:r>
            <a:r>
              <a:rPr lang="en-US" sz="2800" dirty="0">
                <a:latin typeface="Times New Roman" panose="02020603050405020304" pitchFamily="18" charset="0"/>
                <a:cs typeface="Times New Roman" panose="02020603050405020304" pitchFamily="18" charset="0"/>
              </a:rPr>
              <a:t>t. </a:t>
            </a:r>
          </a:p>
        </p:txBody>
      </p:sp>
      <p:sp>
        <p:nvSpPr>
          <p:cNvPr id="32" name="Rounded Rectangle 31"/>
          <p:cNvSpPr/>
          <p:nvPr/>
        </p:nvSpPr>
        <p:spPr>
          <a:xfrm>
            <a:off x="7094327" y="5076414"/>
            <a:ext cx="4459221" cy="104269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 name="Rectangle 32"/>
          <p:cNvSpPr/>
          <p:nvPr/>
        </p:nvSpPr>
        <p:spPr>
          <a:xfrm>
            <a:off x="7104674" y="5106663"/>
            <a:ext cx="4456785" cy="954107"/>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Các địa điểm nằm trên đường </a:t>
            </a:r>
            <a:r>
              <a:rPr lang="vi-VN" sz="2800" dirty="0">
                <a:solidFill>
                  <a:srgbClr val="FF0000"/>
                </a:solidFill>
                <a:latin typeface="Times New Roman" panose="02020603050405020304" pitchFamily="18" charset="0"/>
                <a:cs typeface="Times New Roman" panose="02020603050405020304" pitchFamily="18" charset="0"/>
              </a:rPr>
              <a:t>xích đạo</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 đêm</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8589956" y="94630"/>
            <a:ext cx="3526374" cy="4607778"/>
            <a:chOff x="5407449" y="3619288"/>
            <a:chExt cx="3526374" cy="3563011"/>
          </a:xfrm>
        </p:grpSpPr>
        <p:sp>
          <p:nvSpPr>
            <p:cNvPr id="48" name="Freeform 47"/>
            <p:cNvSpPr/>
            <p:nvPr/>
          </p:nvSpPr>
          <p:spPr>
            <a:xfrm>
              <a:off x="6800383" y="4036118"/>
              <a:ext cx="1279626" cy="2685891"/>
            </a:xfrm>
            <a:custGeom>
              <a:avLst/>
              <a:gdLst>
                <a:gd name="connsiteX0" fmla="*/ 0 w 1322148"/>
                <a:gd name="connsiteY0" fmla="*/ 0 h 2656810"/>
                <a:gd name="connsiteX1" fmla="*/ 129266 w 1322148"/>
                <a:gd name="connsiteY1" fmla="*/ 6527 h 2656810"/>
                <a:gd name="connsiteX2" fmla="*/ 1322148 w 1322148"/>
                <a:gd name="connsiteY2" fmla="*/ 1328405 h 2656810"/>
                <a:gd name="connsiteX3" fmla="*/ 129266 w 1322148"/>
                <a:gd name="connsiteY3" fmla="*/ 2650283 h 2656810"/>
                <a:gd name="connsiteX4" fmla="*/ 0 w 1322148"/>
                <a:gd name="connsiteY4" fmla="*/ 2656810 h 265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148" h="2656810">
                  <a:moveTo>
                    <a:pt x="0" y="0"/>
                  </a:moveTo>
                  <a:lnTo>
                    <a:pt x="129266" y="6527"/>
                  </a:lnTo>
                  <a:cubicBezTo>
                    <a:pt x="799290" y="74572"/>
                    <a:pt x="1322148" y="640428"/>
                    <a:pt x="1322148" y="1328405"/>
                  </a:cubicBezTo>
                  <a:cubicBezTo>
                    <a:pt x="1322148" y="2016382"/>
                    <a:pt x="799290" y="2582238"/>
                    <a:pt x="129266" y="2650283"/>
                  </a:cubicBezTo>
                  <a:lnTo>
                    <a:pt x="0" y="2656810"/>
                  </a:lnTo>
                  <a:close/>
                </a:path>
              </a:pathLst>
            </a:custGeom>
            <a:gradFill flip="none" rotWithShape="1">
              <a:gsLst>
                <a:gs pos="0">
                  <a:srgbClr val="FFFFDB"/>
                </a:gs>
                <a:gs pos="0">
                  <a:srgbClr val="FFFEBF"/>
                </a:gs>
                <a:gs pos="55000">
                  <a:srgbClr val="FFFFD0"/>
                </a:gs>
                <a:gs pos="100000">
                  <a:srgbClr val="FFFFDF"/>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9" name="Freeform 48"/>
            <p:cNvSpPr/>
            <p:nvPr/>
          </p:nvSpPr>
          <p:spPr>
            <a:xfrm flipH="1">
              <a:off x="5420518" y="4036117"/>
              <a:ext cx="1378958" cy="2685891"/>
            </a:xfrm>
            <a:custGeom>
              <a:avLst/>
              <a:gdLst>
                <a:gd name="connsiteX0" fmla="*/ 0 w 1322148"/>
                <a:gd name="connsiteY0" fmla="*/ 0 h 2656810"/>
                <a:gd name="connsiteX1" fmla="*/ 129266 w 1322148"/>
                <a:gd name="connsiteY1" fmla="*/ 6527 h 2656810"/>
                <a:gd name="connsiteX2" fmla="*/ 1322148 w 1322148"/>
                <a:gd name="connsiteY2" fmla="*/ 1328405 h 2656810"/>
                <a:gd name="connsiteX3" fmla="*/ 129266 w 1322148"/>
                <a:gd name="connsiteY3" fmla="*/ 2650283 h 2656810"/>
                <a:gd name="connsiteX4" fmla="*/ 0 w 1322148"/>
                <a:gd name="connsiteY4" fmla="*/ 2656810 h 2656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148" h="2656810">
                  <a:moveTo>
                    <a:pt x="0" y="0"/>
                  </a:moveTo>
                  <a:lnTo>
                    <a:pt x="129266" y="6527"/>
                  </a:lnTo>
                  <a:cubicBezTo>
                    <a:pt x="799290" y="74572"/>
                    <a:pt x="1322148" y="640428"/>
                    <a:pt x="1322148" y="1328405"/>
                  </a:cubicBezTo>
                  <a:cubicBezTo>
                    <a:pt x="1322148" y="2016382"/>
                    <a:pt x="799290" y="2582238"/>
                    <a:pt x="129266" y="2650283"/>
                  </a:cubicBezTo>
                  <a:lnTo>
                    <a:pt x="0" y="2656810"/>
                  </a:lnTo>
                  <a:close/>
                </a:path>
              </a:pathLst>
            </a:custGeom>
            <a:gradFill flip="none" rotWithShape="1">
              <a:gsLst>
                <a:gs pos="0">
                  <a:srgbClr val="5D2FFF"/>
                </a:gs>
                <a:gs pos="64000">
                  <a:srgbClr val="5B9BD5">
                    <a:lumMod val="45000"/>
                    <a:lumOff val="55000"/>
                  </a:srgbClr>
                </a:gs>
                <a:gs pos="72000">
                  <a:srgbClr val="5B9BD5">
                    <a:lumMod val="45000"/>
                    <a:lumOff val="55000"/>
                  </a:srgbClr>
                </a:gs>
                <a:gs pos="100000">
                  <a:srgbClr val="E6DCFC"/>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50" name="Oval 49"/>
            <p:cNvSpPr/>
            <p:nvPr/>
          </p:nvSpPr>
          <p:spPr>
            <a:xfrm>
              <a:off x="5431197" y="4036118"/>
              <a:ext cx="2658187" cy="2690263"/>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51" name="Straight Connector 50"/>
            <p:cNvCxnSpPr/>
            <p:nvPr/>
          </p:nvCxnSpPr>
          <p:spPr>
            <a:xfrm flipH="1">
              <a:off x="6054172" y="3739256"/>
              <a:ext cx="1457362" cy="3340100"/>
            </a:xfrm>
            <a:prstGeom prst="line">
              <a:avLst/>
            </a:prstGeom>
            <a:noFill/>
            <a:ln w="12700" cap="flat" cmpd="sng" algn="ctr">
              <a:solidFill>
                <a:sysClr val="windowText" lastClr="000000"/>
              </a:solidFill>
              <a:prstDash val="solid"/>
              <a:miter lim="800000"/>
            </a:ln>
            <a:effectLst/>
          </p:spPr>
        </p:cxnSp>
        <p:sp>
          <p:nvSpPr>
            <p:cNvPr id="52" name="TextBox 51"/>
            <p:cNvSpPr txBox="1"/>
            <p:nvPr/>
          </p:nvSpPr>
          <p:spPr>
            <a:xfrm>
              <a:off x="5407449" y="6548571"/>
              <a:ext cx="1600200" cy="338554"/>
            </a:xfrm>
            <a:prstGeom prst="rect">
              <a:avLst/>
            </a:prstGeom>
            <a:noFill/>
          </p:spPr>
          <p:txBody>
            <a:bodyPr wrap="square" rtlCol="0">
              <a:spAutoFit/>
            </a:bodyPr>
            <a:lstStyle/>
            <a:p>
              <a:pPr>
                <a:buClr>
                  <a:srgbClr val="000000"/>
                </a:buClr>
                <a:buFont typeface="Arial"/>
                <a:buNone/>
              </a:pPr>
              <a:r>
                <a:rPr lang="en-US" sz="1600" kern="0" dirty="0" err="1">
                  <a:solidFill>
                    <a:srgbClr val="000000"/>
                  </a:solidFill>
                  <a:latin typeface="Times New Roman" panose="02020603050405020304" pitchFamily="18" charset="0"/>
                  <a:cs typeface="Times New Roman" panose="02020603050405020304" pitchFamily="18" charset="0"/>
                  <a:sym typeface="Arial"/>
                </a:rPr>
                <a:t>Cực</a:t>
              </a:r>
              <a:r>
                <a:rPr lang="en-US" sz="1600" kern="0" dirty="0">
                  <a:solidFill>
                    <a:srgbClr val="000000"/>
                  </a:solidFill>
                  <a:latin typeface="Times New Roman" panose="02020603050405020304" pitchFamily="18" charset="0"/>
                  <a:cs typeface="Times New Roman" panose="02020603050405020304" pitchFamily="18" charset="0"/>
                  <a:sym typeface="Arial"/>
                </a:rPr>
                <a:t> Nam </a:t>
              </a:r>
            </a:p>
          </p:txBody>
        </p:sp>
        <p:sp>
          <p:nvSpPr>
            <p:cNvPr id="53" name="TextBox 52"/>
            <p:cNvSpPr txBox="1"/>
            <p:nvPr/>
          </p:nvSpPr>
          <p:spPr>
            <a:xfrm>
              <a:off x="5462729" y="3619288"/>
              <a:ext cx="1354968" cy="461665"/>
            </a:xfrm>
            <a:prstGeom prst="rect">
              <a:avLst/>
            </a:prstGeom>
            <a:noFill/>
          </p:spPr>
          <p:txBody>
            <a:bodyPr wrap="square" rtlCol="0">
              <a:spAutoFit/>
            </a:bodyPr>
            <a:lstStyle/>
            <a:p>
              <a:pPr algn="ctr">
                <a:buClr>
                  <a:srgbClr val="000000"/>
                </a:buClr>
                <a:buFont typeface="Arial"/>
                <a:buNone/>
              </a:pPr>
              <a:r>
                <a:rPr lang="en-US" sz="1200" kern="0" dirty="0" err="1">
                  <a:solidFill>
                    <a:prstClr val="black"/>
                  </a:solidFill>
                  <a:latin typeface="Times New Roman" panose="02020603050405020304" pitchFamily="18" charset="0"/>
                  <a:cs typeface="Times New Roman" panose="02020603050405020304" pitchFamily="18" charset="0"/>
                  <a:sym typeface="Arial"/>
                </a:rPr>
                <a:t>Đường</a:t>
              </a:r>
              <a:r>
                <a:rPr lang="en-US" sz="1200" kern="0" dirty="0">
                  <a:solidFill>
                    <a:prstClr val="black"/>
                  </a:solidFill>
                  <a:latin typeface="Times New Roman" panose="02020603050405020304" pitchFamily="18" charset="0"/>
                  <a:cs typeface="Times New Roman" panose="02020603050405020304" pitchFamily="18" charset="0"/>
                  <a:sym typeface="Arial"/>
                </a:rPr>
                <a:t> </a:t>
              </a:r>
              <a:r>
                <a:rPr lang="en-US" sz="1200" kern="0" dirty="0" err="1">
                  <a:solidFill>
                    <a:prstClr val="black"/>
                  </a:solidFill>
                  <a:latin typeface="Times New Roman" panose="02020603050405020304" pitchFamily="18" charset="0"/>
                  <a:cs typeface="Times New Roman" panose="02020603050405020304" pitchFamily="18" charset="0"/>
                  <a:sym typeface="Arial"/>
                </a:rPr>
                <a:t>phân</a:t>
              </a:r>
              <a:r>
                <a:rPr lang="en-US" sz="1200" kern="0" dirty="0">
                  <a:solidFill>
                    <a:prstClr val="black"/>
                  </a:solidFill>
                  <a:latin typeface="Times New Roman" panose="02020603050405020304" pitchFamily="18" charset="0"/>
                  <a:cs typeface="Times New Roman" panose="02020603050405020304" pitchFamily="18" charset="0"/>
                  <a:sym typeface="Arial"/>
                </a:rPr>
                <a:t> chia</a:t>
              </a:r>
            </a:p>
            <a:p>
              <a:pPr algn="ctr">
                <a:buClr>
                  <a:srgbClr val="000000"/>
                </a:buClr>
                <a:buFont typeface="Arial"/>
                <a:buNone/>
              </a:pPr>
              <a:r>
                <a:rPr lang="en-US" sz="1200" kern="0" dirty="0">
                  <a:solidFill>
                    <a:prstClr val="black"/>
                  </a:solidFill>
                  <a:latin typeface="Times New Roman" panose="02020603050405020304" pitchFamily="18" charset="0"/>
                  <a:cs typeface="Times New Roman" panose="02020603050405020304" pitchFamily="18" charset="0"/>
                  <a:sym typeface="Arial"/>
                </a:rPr>
                <a:t> </a:t>
              </a:r>
              <a:r>
                <a:rPr lang="en-US" sz="1200" kern="0" dirty="0" err="1">
                  <a:solidFill>
                    <a:prstClr val="black"/>
                  </a:solidFill>
                  <a:latin typeface="Times New Roman" panose="02020603050405020304" pitchFamily="18" charset="0"/>
                  <a:cs typeface="Times New Roman" panose="02020603050405020304" pitchFamily="18" charset="0"/>
                  <a:sym typeface="Arial"/>
                </a:rPr>
                <a:t>sáng</a:t>
              </a:r>
              <a:r>
                <a:rPr lang="en-US" sz="1200" kern="0" dirty="0">
                  <a:solidFill>
                    <a:prstClr val="black"/>
                  </a:solidFill>
                  <a:latin typeface="Times New Roman" panose="02020603050405020304" pitchFamily="18" charset="0"/>
                  <a:cs typeface="Times New Roman" panose="02020603050405020304" pitchFamily="18" charset="0"/>
                  <a:sym typeface="Arial"/>
                </a:rPr>
                <a:t> </a:t>
              </a:r>
              <a:r>
                <a:rPr lang="en-US" sz="1200" kern="0" dirty="0" err="1">
                  <a:solidFill>
                    <a:prstClr val="black"/>
                  </a:solidFill>
                  <a:latin typeface="Times New Roman" panose="02020603050405020304" pitchFamily="18" charset="0"/>
                  <a:cs typeface="Times New Roman" panose="02020603050405020304" pitchFamily="18" charset="0"/>
                  <a:sym typeface="Arial"/>
                </a:rPr>
                <a:t>tối</a:t>
              </a:r>
              <a:endParaRPr lang="en-US" sz="1200"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54" name="TextBox 53"/>
            <p:cNvSpPr txBox="1"/>
            <p:nvPr/>
          </p:nvSpPr>
          <p:spPr>
            <a:xfrm>
              <a:off x="7333623" y="3956853"/>
              <a:ext cx="1600200" cy="338554"/>
            </a:xfrm>
            <a:prstGeom prst="rect">
              <a:avLst/>
            </a:prstGeom>
            <a:noFill/>
          </p:spPr>
          <p:txBody>
            <a:bodyPr wrap="square" rtlCol="0">
              <a:spAutoFit/>
            </a:bodyPr>
            <a:lstStyle/>
            <a:p>
              <a:pPr>
                <a:buClr>
                  <a:srgbClr val="000000"/>
                </a:buClr>
                <a:buFont typeface="Arial"/>
                <a:buNone/>
              </a:pPr>
              <a:r>
                <a:rPr lang="en-US" sz="1600" kern="0" dirty="0" err="1">
                  <a:solidFill>
                    <a:srgbClr val="000000"/>
                  </a:solidFill>
                  <a:latin typeface="Times New Roman" panose="02020603050405020304" pitchFamily="18" charset="0"/>
                  <a:cs typeface="Times New Roman" panose="02020603050405020304" pitchFamily="18" charset="0"/>
                  <a:sym typeface="Arial"/>
                </a:rPr>
                <a:t>Cực</a:t>
              </a:r>
              <a:r>
                <a:rPr lang="en-US" sz="1600" kern="0" dirty="0">
                  <a:solidFill>
                    <a:srgbClr val="000000"/>
                  </a:solidFill>
                  <a:latin typeface="Times New Roman" panose="02020603050405020304" pitchFamily="18" charset="0"/>
                  <a:cs typeface="Times New Roman" panose="02020603050405020304" pitchFamily="18" charset="0"/>
                  <a:sym typeface="Arial"/>
                </a:rPr>
                <a:t> </a:t>
              </a:r>
              <a:r>
                <a:rPr lang="en-US" sz="1600" kern="0" dirty="0" err="1">
                  <a:solidFill>
                    <a:srgbClr val="000000"/>
                  </a:solidFill>
                  <a:latin typeface="Times New Roman" panose="02020603050405020304" pitchFamily="18" charset="0"/>
                  <a:cs typeface="Times New Roman" panose="02020603050405020304" pitchFamily="18" charset="0"/>
                  <a:sym typeface="Arial"/>
                </a:rPr>
                <a:t>Bắc</a:t>
              </a:r>
              <a:r>
                <a:rPr lang="en-US" sz="1600" kern="0" dirty="0">
                  <a:solidFill>
                    <a:srgbClr val="000000"/>
                  </a:solidFill>
                  <a:latin typeface="Times New Roman" panose="02020603050405020304" pitchFamily="18" charset="0"/>
                  <a:cs typeface="Times New Roman" panose="02020603050405020304" pitchFamily="18" charset="0"/>
                  <a:sym typeface="Arial"/>
                </a:rPr>
                <a:t> </a:t>
              </a:r>
            </a:p>
          </p:txBody>
        </p:sp>
        <p:cxnSp>
          <p:nvCxnSpPr>
            <p:cNvPr id="55" name="Straight Connector 54"/>
            <p:cNvCxnSpPr/>
            <p:nvPr/>
          </p:nvCxnSpPr>
          <p:spPr>
            <a:xfrm>
              <a:off x="6802058" y="3674913"/>
              <a:ext cx="0" cy="3507386"/>
            </a:xfrm>
            <a:prstGeom prst="line">
              <a:avLst/>
            </a:prstGeom>
            <a:noFill/>
            <a:ln w="6350" cap="flat" cmpd="sng" algn="ctr">
              <a:solidFill>
                <a:sysClr val="windowText" lastClr="000000"/>
              </a:solidFill>
              <a:prstDash val="dash"/>
              <a:miter lim="800000"/>
            </a:ln>
            <a:effectLst/>
          </p:spPr>
        </p:cxnSp>
        <p:sp>
          <p:nvSpPr>
            <p:cNvPr id="56" name="TextBox 55"/>
            <p:cNvSpPr txBox="1"/>
            <p:nvPr/>
          </p:nvSpPr>
          <p:spPr>
            <a:xfrm>
              <a:off x="7376974" y="3627942"/>
              <a:ext cx="1354968" cy="276999"/>
            </a:xfrm>
            <a:prstGeom prst="rect">
              <a:avLst/>
            </a:prstGeom>
            <a:noFill/>
          </p:spPr>
          <p:txBody>
            <a:bodyPr wrap="square" rtlCol="0">
              <a:spAutoFit/>
            </a:bodyPr>
            <a:lstStyle/>
            <a:p>
              <a:pPr algn="ctr">
                <a:buClr>
                  <a:srgbClr val="000000"/>
                </a:buClr>
                <a:buFont typeface="Arial"/>
                <a:buNone/>
              </a:pPr>
              <a:r>
                <a:rPr lang="en-US" sz="1200" kern="0" dirty="0" err="1">
                  <a:solidFill>
                    <a:prstClr val="black"/>
                  </a:solidFill>
                  <a:latin typeface="Times New Roman" panose="02020603050405020304" pitchFamily="18" charset="0"/>
                  <a:cs typeface="Times New Roman" panose="02020603050405020304" pitchFamily="18" charset="0"/>
                  <a:sym typeface="Arial"/>
                </a:rPr>
                <a:t>Trục</a:t>
              </a:r>
              <a:r>
                <a:rPr lang="en-US" sz="1200" kern="0" dirty="0">
                  <a:solidFill>
                    <a:prstClr val="black"/>
                  </a:solidFill>
                  <a:latin typeface="Times New Roman" panose="02020603050405020304" pitchFamily="18" charset="0"/>
                  <a:cs typeface="Times New Roman" panose="02020603050405020304" pitchFamily="18" charset="0"/>
                  <a:sym typeface="Arial"/>
                </a:rPr>
                <a:t> </a:t>
              </a:r>
              <a:r>
                <a:rPr lang="en-US" sz="1200" kern="0" dirty="0" err="1">
                  <a:solidFill>
                    <a:prstClr val="black"/>
                  </a:solidFill>
                  <a:latin typeface="Times New Roman" panose="02020603050405020304" pitchFamily="18" charset="0"/>
                  <a:cs typeface="Times New Roman" panose="02020603050405020304" pitchFamily="18" charset="0"/>
                  <a:sym typeface="Arial"/>
                </a:rPr>
                <a:t>Trái</a:t>
              </a:r>
              <a:r>
                <a:rPr lang="en-US" sz="1200" kern="0" dirty="0">
                  <a:solidFill>
                    <a:prstClr val="black"/>
                  </a:solidFill>
                  <a:latin typeface="Times New Roman" panose="02020603050405020304" pitchFamily="18" charset="0"/>
                  <a:cs typeface="Times New Roman" panose="02020603050405020304" pitchFamily="18" charset="0"/>
                  <a:sym typeface="Arial"/>
                </a:rPr>
                <a:t> </a:t>
              </a:r>
              <a:r>
                <a:rPr lang="en-US" sz="1200" kern="0" dirty="0" err="1">
                  <a:solidFill>
                    <a:prstClr val="black"/>
                  </a:solidFill>
                  <a:latin typeface="Times New Roman" panose="02020603050405020304" pitchFamily="18" charset="0"/>
                  <a:cs typeface="Times New Roman" panose="02020603050405020304" pitchFamily="18" charset="0"/>
                  <a:sym typeface="Arial"/>
                </a:rPr>
                <a:t>Đất</a:t>
              </a:r>
              <a:endParaRPr lang="en-US" sz="1200" kern="0" dirty="0">
                <a:solidFill>
                  <a:prstClr val="black"/>
                </a:solidFill>
                <a:latin typeface="Times New Roman" panose="02020603050405020304" pitchFamily="18" charset="0"/>
                <a:cs typeface="Times New Roman" panose="02020603050405020304" pitchFamily="18" charset="0"/>
                <a:sym typeface="Arial"/>
              </a:endParaRPr>
            </a:p>
          </p:txBody>
        </p:sp>
        <p:pic>
          <p:nvPicPr>
            <p:cNvPr id="57" name="Picture 56"/>
            <p:cNvPicPr>
              <a:picLocks noChangeAspect="1"/>
            </p:cNvPicPr>
            <p:nvPr/>
          </p:nvPicPr>
          <p:blipFill>
            <a:blip r:embed="rId5"/>
            <a:stretch>
              <a:fillRect/>
            </a:stretch>
          </p:blipFill>
          <p:spPr>
            <a:xfrm rot="895254">
              <a:off x="7258575" y="3809674"/>
              <a:ext cx="430151" cy="116245"/>
            </a:xfrm>
            <a:prstGeom prst="rect">
              <a:avLst/>
            </a:prstGeom>
          </p:spPr>
        </p:pic>
      </p:grpSp>
      <p:pic>
        <p:nvPicPr>
          <p:cNvPr id="58"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l="34801" t="19058" r="9692" b="13922"/>
          <a:stretch>
            <a:fillRect/>
          </a:stretch>
        </p:blipFill>
        <p:spPr bwMode="auto">
          <a:xfrm>
            <a:off x="3001730" y="4207057"/>
            <a:ext cx="3947803" cy="267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ounded Rectangle 58"/>
          <p:cNvSpPr/>
          <p:nvPr/>
        </p:nvSpPr>
        <p:spPr>
          <a:xfrm>
            <a:off x="7104674" y="6220410"/>
            <a:ext cx="4459221" cy="64449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0" name="Rectangle 59"/>
          <p:cNvSpPr/>
          <p:nvPr/>
        </p:nvSpPr>
        <p:spPr>
          <a:xfrm>
            <a:off x="7115021" y="6190356"/>
            <a:ext cx="4456785" cy="523220"/>
          </a:xfrm>
          <a:prstGeom prst="rect">
            <a:avLst/>
          </a:prstGeom>
          <a:noFill/>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M</a:t>
            </a:r>
            <a:r>
              <a:rPr lang="vi-VN" sz="2800" dirty="0">
                <a:solidFill>
                  <a:srgbClr val="FF0000"/>
                </a:solidFill>
                <a:latin typeface="Times New Roman" panose="02020603050405020304" pitchFamily="18" charset="0"/>
                <a:cs typeface="Times New Roman" panose="02020603050405020304" pitchFamily="18" charset="0"/>
              </a:rPr>
              <a:t>ùa lạnh</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đêm </a:t>
            </a:r>
            <a:r>
              <a:rPr lang="en-US" sz="2800" dirty="0">
                <a:latin typeface="Times New Roman" panose="02020603050405020304" pitchFamily="18" charset="0"/>
                <a:cs typeface="Times New Roman" panose="02020603050405020304" pitchFamily="18" charset="0"/>
              </a:rPr>
              <a:t>&gt; </a:t>
            </a:r>
            <a:r>
              <a:rPr lang="vi-VN" sz="2800" dirty="0">
                <a:latin typeface="Times New Roman" panose="02020603050405020304" pitchFamily="18" charset="0"/>
                <a:cs typeface="Times New Roman" panose="02020603050405020304" pitchFamily="18" charset="0"/>
              </a:rPr>
              <a:t>ngày</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4" name="Title 1">
            <a:extLst>
              <a:ext uri="{FF2B5EF4-FFF2-40B4-BE49-F238E27FC236}">
                <a16:creationId xmlns:a16="http://schemas.microsoft.com/office/drawing/2014/main" xmlns="" id="{1E011AD8-F56C-448D-9F81-BB5BDB4B1175}"/>
              </a:ext>
            </a:extLst>
          </p:cNvPr>
          <p:cNvSpPr txBox="1">
            <a:spLocks/>
          </p:cNvSpPr>
          <p:nvPr/>
        </p:nvSpPr>
        <p:spPr>
          <a:xfrm>
            <a:off x="0" y="94629"/>
            <a:ext cx="6794937"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800" b="1" dirty="0" smtClean="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2. </a:t>
            </a:r>
            <a:r>
              <a:rPr lang="vi-VN" sz="2800" b="1" dirty="0" smtClean="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Hiện </a:t>
            </a:r>
            <a:r>
              <a:rPr lang="vi-VN" sz="2800" b="1" dirty="0">
                <a:ln w="6600">
                  <a:solidFill>
                    <a:srgbClr val="FFC000"/>
                  </a:solidFill>
                  <a:prstDash val="solid"/>
                </a:ln>
                <a:solidFill>
                  <a:srgbClr val="FF0000"/>
                </a:solidFill>
                <a:effectLst>
                  <a:outerShdw dist="38100" dir="2700000" algn="tl" rotWithShape="0">
                    <a:srgbClr val="8BC145"/>
                  </a:outerShdw>
                </a:effectLst>
                <a:latin typeface="Times New Roman" panose="02020603050405020304" pitchFamily="18" charset="0"/>
                <a:cs typeface="Times New Roman" panose="02020603050405020304" pitchFamily="18" charset="0"/>
              </a:rPr>
              <a:t>tượng ngày đêm dài ngắn theo mùa</a:t>
            </a:r>
            <a:endParaRPr lang="en-US" sz="20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72646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circle(in)">
                                      <p:cBhvr>
                                        <p:cTn id="20" dur="20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2000"/>
                                        <p:tgtEl>
                                          <p:spTgt spid="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circle(in)">
                                      <p:cBhvr>
                                        <p:cTn id="28" dur="20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circle(in)">
                                      <p:cBhvr>
                                        <p:cTn id="33" dur="2000"/>
                                        <p:tgtEl>
                                          <p:spTgt spid="5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circle(in)">
                                      <p:cBhvr>
                                        <p:cTn id="36" dur="2000"/>
                                        <p:tgtEl>
                                          <p:spTgt spid="6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2000"/>
                                        <p:tgtEl>
                                          <p:spTgt spid="3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ircle(in)">
                                      <p:cBhvr>
                                        <p:cTn id="4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35" grpId="0"/>
      <p:bldP spid="3" grpId="0"/>
      <p:bldP spid="32" grpId="0" animBg="1"/>
      <p:bldP spid="33" grpId="0"/>
      <p:bldP spid="59" grpId="0" animBg="1"/>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32" y="244949"/>
            <a:ext cx="2337499" cy="1421928"/>
          </a:xfrm>
          <a:noFill/>
        </p:spPr>
        <p:txBody>
          <a:bodyPr wrap="none" lIns="91440" tIns="45720" rIns="91440" bIns="45720">
            <a:spAutoFit/>
          </a:bodyPr>
          <a:lstStyle/>
          <a:p>
            <a:r>
              <a:rPr lang="en-US" sz="48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LUYỆN</a:t>
            </a:r>
            <a:br>
              <a:rPr lang="en-US" sz="48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br>
            <a:r>
              <a:rPr lang="en-US" sz="48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TẬP</a:t>
            </a:r>
          </a:p>
        </p:txBody>
      </p:sp>
      <p:sp>
        <p:nvSpPr>
          <p:cNvPr id="44" name="Hình chữ nhật 4">
            <a:extLst>
              <a:ext uri="{FF2B5EF4-FFF2-40B4-BE49-F238E27FC236}">
                <a16:creationId xmlns:a16="http://schemas.microsoft.com/office/drawing/2014/main" xmlns="" id="{481A9952-3D17-499F-ABFC-C96477EE45DE}"/>
              </a:ext>
            </a:extLst>
          </p:cNvPr>
          <p:cNvSpPr/>
          <p:nvPr/>
        </p:nvSpPr>
        <p:spPr>
          <a:xfrm>
            <a:off x="2558467" y="31958"/>
            <a:ext cx="9552705" cy="1820556"/>
          </a:xfrm>
          <a:prstGeom prst="rect">
            <a:avLst/>
          </a:prstGeom>
          <a:solidFill>
            <a:schemeClr val="accent3">
              <a:lumMod val="20000"/>
              <a:lumOff val="80000"/>
              <a:alpha val="42000"/>
            </a:schemeClr>
          </a:solidFill>
        </p:spPr>
        <p:txBody>
          <a:bodyPr vert="horz" lIns="91440" tIns="45720" rIns="91440" bIns="45720" rtlCol="0" anchor="t">
            <a:noAutofit/>
          </a:bodyPr>
          <a:lstStyle/>
          <a:p>
            <a:pPr algn="ctr">
              <a:spcAft>
                <a:spcPts val="600"/>
              </a:spcAft>
            </a:pPr>
            <a:r>
              <a:rPr lang="vi-VN" sz="2400" dirty="0" smtClean="0">
                <a:latin typeface="Times New Roman" panose="02020603050405020304" pitchFamily="18" charset="0"/>
                <a:ea typeface="#9Slide04 Noto Serif Bold" panose="02020800060500020200" pitchFamily="18" charset="0"/>
                <a:cs typeface="Times New Roman" panose="02020603050405020304" pitchFamily="18" charset="0"/>
              </a:rPr>
              <a:t>Dựa </a:t>
            </a:r>
            <a:r>
              <a:rPr lang="vi-VN" sz="2400" dirty="0">
                <a:latin typeface="Times New Roman" panose="02020603050405020304" pitchFamily="18" charset="0"/>
                <a:ea typeface="#9Slide04 Noto Serif Bold" panose="02020800060500020200" pitchFamily="18" charset="0"/>
                <a:cs typeface="Times New Roman" panose="02020603050405020304" pitchFamily="18" charset="0"/>
              </a:rPr>
              <a:t>vào hình 7.1, kiến thức đã học và trò chơi ở nhiệm vụ 1, em hãy:</a:t>
            </a:r>
          </a:p>
          <a:p>
            <a:pPr>
              <a:spcAft>
                <a:spcPts val="600"/>
              </a:spcAft>
            </a:pPr>
            <a:r>
              <a:rPr lang="vi-VN" sz="2400" i="1" dirty="0">
                <a:latin typeface="Times New Roman" panose="02020603050405020304" pitchFamily="18" charset="0"/>
                <a:ea typeface="#9Slide04 Noto Serif Bold" panose="02020800060500020200" pitchFamily="18" charset="0"/>
                <a:cs typeface="Times New Roman" panose="02020603050405020304" pitchFamily="18" charset="0"/>
              </a:rPr>
              <a:t>	</a:t>
            </a:r>
            <a:r>
              <a:rPr lang="en-US" sz="2400" i="1" dirty="0" smtClean="0">
                <a:latin typeface="Times New Roman" panose="02020603050405020304" pitchFamily="18" charset="0"/>
                <a:ea typeface="#9Slide04 Noto Serif Bold" panose="02020800060500020200" pitchFamily="18" charset="0"/>
                <a:cs typeface="Times New Roman" panose="02020603050405020304" pitchFamily="18" charset="0"/>
              </a:rPr>
              <a:t>- </a:t>
            </a:r>
            <a:r>
              <a:rPr lang="vi-VN" sz="2400" i="1" dirty="0" smtClean="0">
                <a:latin typeface="Times New Roman" panose="02020603050405020304" pitchFamily="18" charset="0"/>
                <a:ea typeface="#9Slide04 Noto Serif Bold" panose="02020800060500020200" pitchFamily="18" charset="0"/>
                <a:cs typeface="Times New Roman" panose="02020603050405020304" pitchFamily="18" charset="0"/>
              </a:rPr>
              <a:t>Điền </a:t>
            </a:r>
            <a:r>
              <a:rPr lang="vi-VN" sz="2400" i="1" dirty="0">
                <a:solidFill>
                  <a:srgbClr val="FF0000"/>
                </a:solidFill>
                <a:latin typeface="Times New Roman" panose="02020603050405020304" pitchFamily="18" charset="0"/>
                <a:ea typeface="#9Slide04 Noto Serif Bold" panose="02020800060500020200" pitchFamily="18" charset="0"/>
                <a:cs typeface="Times New Roman" panose="02020603050405020304" pitchFamily="18" charset="0"/>
              </a:rPr>
              <a:t>tên</a:t>
            </a:r>
            <a:r>
              <a:rPr lang="vi-VN" sz="2400" i="1" dirty="0">
                <a:latin typeface="Times New Roman" panose="02020603050405020304" pitchFamily="18" charset="0"/>
                <a:ea typeface="#9Slide04 Noto Serif Bold" panose="02020800060500020200" pitchFamily="18" charset="0"/>
                <a:cs typeface="Times New Roman" panose="02020603050405020304" pitchFamily="18" charset="0"/>
              </a:rPr>
              <a:t> các</a:t>
            </a:r>
            <a:r>
              <a:rPr lang="vi-VN" sz="2400" i="1" dirty="0">
                <a:solidFill>
                  <a:srgbClr val="FF0000"/>
                </a:solidFill>
                <a:latin typeface="Times New Roman" panose="02020603050405020304" pitchFamily="18" charset="0"/>
                <a:ea typeface="#9Slide04 Noto Serif Bold" panose="02020800060500020200" pitchFamily="18" charset="0"/>
                <a:cs typeface="Times New Roman" panose="02020603050405020304" pitchFamily="18" charset="0"/>
              </a:rPr>
              <a:t> ngày </a:t>
            </a:r>
            <a:r>
              <a:rPr lang="vi-VN" sz="2400" i="1" dirty="0">
                <a:latin typeface="Times New Roman" panose="02020603050405020304" pitchFamily="18" charset="0"/>
                <a:ea typeface="#9Slide04 Noto Serif Bold" panose="02020800060500020200" pitchFamily="18" charset="0"/>
                <a:cs typeface="Times New Roman" panose="02020603050405020304" pitchFamily="18" charset="0"/>
              </a:rPr>
              <a:t>đặc biệt vào các vị trí  của Trái Đất ở </a:t>
            </a:r>
            <a:r>
              <a:rPr lang="vi-VN" sz="2400" i="1" dirty="0">
                <a:solidFill>
                  <a:srgbClr val="FF0000"/>
                </a:solidFill>
                <a:latin typeface="Times New Roman" panose="02020603050405020304" pitchFamily="18" charset="0"/>
                <a:ea typeface="#9Slide04 Noto Serif Bold" panose="02020800060500020200" pitchFamily="18" charset="0"/>
                <a:cs typeface="Times New Roman" panose="02020603050405020304" pitchFamily="18" charset="0"/>
              </a:rPr>
              <a:t>A,B,C,D</a:t>
            </a:r>
          </a:p>
          <a:p>
            <a:pPr>
              <a:spcAft>
                <a:spcPts val="600"/>
              </a:spcAft>
            </a:pPr>
            <a:r>
              <a:rPr lang="vi-VN" sz="2400" i="1" dirty="0">
                <a:latin typeface="Times New Roman" panose="02020603050405020304" pitchFamily="18" charset="0"/>
                <a:ea typeface="#9Slide04 Noto Serif Bold" panose="02020800060500020200" pitchFamily="18" charset="0"/>
                <a:cs typeface="Times New Roman" panose="02020603050405020304" pitchFamily="18" charset="0"/>
              </a:rPr>
              <a:t>	</a:t>
            </a:r>
            <a:r>
              <a:rPr lang="en-US" sz="2400" i="1" dirty="0" smtClean="0">
                <a:latin typeface="Times New Roman" panose="02020603050405020304" pitchFamily="18" charset="0"/>
                <a:ea typeface="#9Slide04 Noto Serif Bold" panose="02020800060500020200" pitchFamily="18" charset="0"/>
                <a:cs typeface="Times New Roman" panose="02020603050405020304" pitchFamily="18" charset="0"/>
              </a:rPr>
              <a:t>- </a:t>
            </a:r>
            <a:r>
              <a:rPr lang="vi-VN" sz="2400" i="1" dirty="0" smtClean="0">
                <a:latin typeface="Times New Roman" panose="02020603050405020304" pitchFamily="18" charset="0"/>
                <a:ea typeface="#9Slide04 Noto Serif Bold" panose="02020800060500020200" pitchFamily="18" charset="0"/>
                <a:cs typeface="Times New Roman" panose="02020603050405020304" pitchFamily="18" charset="0"/>
              </a:rPr>
              <a:t>Điền </a:t>
            </a:r>
            <a:r>
              <a:rPr lang="vi-VN" sz="2400" i="1" dirty="0">
                <a:solidFill>
                  <a:srgbClr val="FF0000"/>
                </a:solidFill>
                <a:latin typeface="Times New Roman" panose="02020603050405020304" pitchFamily="18" charset="0"/>
                <a:ea typeface="#9Slide04 Noto Serif Bold" panose="02020800060500020200" pitchFamily="18" charset="0"/>
                <a:cs typeface="Times New Roman" panose="02020603050405020304" pitchFamily="18" charset="0"/>
              </a:rPr>
              <a:t>tên</a:t>
            </a:r>
            <a:r>
              <a:rPr lang="vi-VN" sz="2400" i="1" dirty="0">
                <a:latin typeface="Times New Roman" panose="02020603050405020304" pitchFamily="18" charset="0"/>
                <a:ea typeface="#9Slide04 Noto Serif Bold" panose="02020800060500020200" pitchFamily="18" charset="0"/>
                <a:cs typeface="Times New Roman" panose="02020603050405020304" pitchFamily="18" charset="0"/>
              </a:rPr>
              <a:t> các </a:t>
            </a:r>
            <a:r>
              <a:rPr lang="vi-VN" sz="2400" i="1" dirty="0">
                <a:solidFill>
                  <a:srgbClr val="FF0000"/>
                </a:solidFill>
                <a:latin typeface="Times New Roman" panose="02020603050405020304" pitchFamily="18" charset="0"/>
                <a:ea typeface="#9Slide04 Noto Serif Bold" panose="02020800060500020200" pitchFamily="18" charset="0"/>
                <a:cs typeface="Times New Roman" panose="02020603050405020304" pitchFamily="18" charset="0"/>
              </a:rPr>
              <a:t>mùa </a:t>
            </a:r>
            <a:r>
              <a:rPr lang="vi-VN" sz="2400" i="1" dirty="0">
                <a:latin typeface="Times New Roman" panose="02020603050405020304" pitchFamily="18" charset="0"/>
                <a:ea typeface="#9Slide04 Noto Serif Bold" panose="02020800060500020200" pitchFamily="18" charset="0"/>
                <a:cs typeface="Times New Roman" panose="02020603050405020304" pitchFamily="18" charset="0"/>
              </a:rPr>
              <a:t>ở bán cầu Bắc vào vị trí </a:t>
            </a:r>
            <a:r>
              <a:rPr lang="vi-VN" sz="2400" i="1" dirty="0">
                <a:solidFill>
                  <a:srgbClr val="FF0000"/>
                </a:solidFill>
                <a:latin typeface="Times New Roman" panose="02020603050405020304" pitchFamily="18" charset="0"/>
                <a:ea typeface="#9Slide04 Noto Serif Bold" panose="02020800060500020200" pitchFamily="18" charset="0"/>
                <a:cs typeface="Times New Roman" panose="02020603050405020304" pitchFamily="18" charset="0"/>
              </a:rPr>
              <a:t>1,2,3,4.</a:t>
            </a:r>
          </a:p>
        </p:txBody>
      </p:sp>
      <p:pic>
        <p:nvPicPr>
          <p:cNvPr id="56" name="Picture 55">
            <a:extLst>
              <a:ext uri="{FF2B5EF4-FFF2-40B4-BE49-F238E27FC236}">
                <a16:creationId xmlns:a16="http://schemas.microsoft.com/office/drawing/2014/main" xmlns="" id="{E1EBEA6D-6DB3-4D46-BBD2-33337848393F}"/>
              </a:ext>
            </a:extLst>
          </p:cNvPr>
          <p:cNvPicPr>
            <a:picLocks noChangeAspect="1"/>
          </p:cNvPicPr>
          <p:nvPr/>
        </p:nvPicPr>
        <p:blipFill>
          <a:blip r:embed="rId3"/>
          <a:stretch>
            <a:fillRect/>
          </a:stretch>
        </p:blipFill>
        <p:spPr>
          <a:xfrm>
            <a:off x="2923295" y="1821179"/>
            <a:ext cx="8865038" cy="4791871"/>
          </a:xfrm>
          <a:prstGeom prst="rect">
            <a:avLst/>
          </a:prstGeom>
        </p:spPr>
      </p:pic>
      <p:sp>
        <p:nvSpPr>
          <p:cNvPr id="28" name="TextBox 27">
            <a:extLst>
              <a:ext uri="{FF2B5EF4-FFF2-40B4-BE49-F238E27FC236}">
                <a16:creationId xmlns:a16="http://schemas.microsoft.com/office/drawing/2014/main" xmlns="" id="{1C3720A9-0F1B-452A-ABC5-F2D414ED1F1F}"/>
              </a:ext>
            </a:extLst>
          </p:cNvPr>
          <p:cNvSpPr txBox="1"/>
          <p:nvPr/>
        </p:nvSpPr>
        <p:spPr>
          <a:xfrm>
            <a:off x="7962976" y="1821180"/>
            <a:ext cx="1013061"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21/3</a:t>
            </a:r>
          </a:p>
        </p:txBody>
      </p:sp>
      <p:sp>
        <p:nvSpPr>
          <p:cNvPr id="58" name="TextBox 57">
            <a:extLst>
              <a:ext uri="{FF2B5EF4-FFF2-40B4-BE49-F238E27FC236}">
                <a16:creationId xmlns:a16="http://schemas.microsoft.com/office/drawing/2014/main" xmlns="" id="{1DB85DD4-4C17-42F5-B58F-02CFBDA9FD14}"/>
              </a:ext>
            </a:extLst>
          </p:cNvPr>
          <p:cNvSpPr txBox="1"/>
          <p:nvPr/>
        </p:nvSpPr>
        <p:spPr>
          <a:xfrm>
            <a:off x="3365576" y="4217115"/>
            <a:ext cx="1013061"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22/6</a:t>
            </a:r>
          </a:p>
        </p:txBody>
      </p:sp>
      <p:sp>
        <p:nvSpPr>
          <p:cNvPr id="59" name="TextBox 58">
            <a:extLst>
              <a:ext uri="{FF2B5EF4-FFF2-40B4-BE49-F238E27FC236}">
                <a16:creationId xmlns:a16="http://schemas.microsoft.com/office/drawing/2014/main" xmlns="" id="{9C3832DA-E063-47A8-9973-BF53ECA19F07}"/>
              </a:ext>
            </a:extLst>
          </p:cNvPr>
          <p:cNvSpPr txBox="1"/>
          <p:nvPr/>
        </p:nvSpPr>
        <p:spPr>
          <a:xfrm>
            <a:off x="7962976" y="5856359"/>
            <a:ext cx="1013061"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23/9</a:t>
            </a:r>
          </a:p>
        </p:txBody>
      </p:sp>
      <p:sp>
        <p:nvSpPr>
          <p:cNvPr id="60" name="TextBox 59">
            <a:extLst>
              <a:ext uri="{FF2B5EF4-FFF2-40B4-BE49-F238E27FC236}">
                <a16:creationId xmlns:a16="http://schemas.microsoft.com/office/drawing/2014/main" xmlns="" id="{90F20072-AEB2-4262-8E4A-4BB267B3DC04}"/>
              </a:ext>
            </a:extLst>
          </p:cNvPr>
          <p:cNvSpPr txBox="1"/>
          <p:nvPr/>
        </p:nvSpPr>
        <p:spPr>
          <a:xfrm>
            <a:off x="10426776" y="4217115"/>
            <a:ext cx="1603567"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22/12</a:t>
            </a:r>
          </a:p>
        </p:txBody>
      </p:sp>
      <p:sp>
        <p:nvSpPr>
          <p:cNvPr id="61" name="TextBox 60">
            <a:extLst>
              <a:ext uri="{FF2B5EF4-FFF2-40B4-BE49-F238E27FC236}">
                <a16:creationId xmlns:a16="http://schemas.microsoft.com/office/drawing/2014/main" xmlns="" id="{5E43D3EE-E03E-4403-9B83-E5D699188AF8}"/>
              </a:ext>
            </a:extLst>
          </p:cNvPr>
          <p:cNvSpPr txBox="1"/>
          <p:nvPr/>
        </p:nvSpPr>
        <p:spPr>
          <a:xfrm>
            <a:off x="3582297" y="2774535"/>
            <a:ext cx="2384322" cy="584775"/>
          </a:xfrm>
          <a:prstGeom prst="rect">
            <a:avLst/>
          </a:prstGeom>
          <a:noFill/>
        </p:spPr>
        <p:txBody>
          <a:bodyPr wrap="square" rtlCol="0">
            <a:spAutoFit/>
          </a:bodyPr>
          <a:lstStyle/>
          <a:p>
            <a:r>
              <a:rPr lang="en-US" sz="3200" dirty="0">
                <a:solidFill>
                  <a:srgbClr val="7030A0"/>
                </a:solidFill>
                <a:latin typeface="Times New Roman" panose="02020603050405020304" pitchFamily="18" charset="0"/>
                <a:cs typeface="Times New Roman" panose="02020603050405020304" pitchFamily="18" charset="0"/>
              </a:rPr>
              <a:t>Mùa </a:t>
            </a:r>
            <a:r>
              <a:rPr lang="en-US" sz="3200" dirty="0" err="1">
                <a:solidFill>
                  <a:srgbClr val="7030A0"/>
                </a:solidFill>
                <a:latin typeface="Times New Roman" panose="02020603050405020304" pitchFamily="18" charset="0"/>
                <a:cs typeface="Times New Roman" panose="02020603050405020304" pitchFamily="18" charset="0"/>
              </a:rPr>
              <a:t>xuân</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xmlns="" id="{1E930EF2-EF7C-4AC1-9C84-5779120D9D66}"/>
              </a:ext>
            </a:extLst>
          </p:cNvPr>
          <p:cNvSpPr txBox="1"/>
          <p:nvPr/>
        </p:nvSpPr>
        <p:spPr>
          <a:xfrm>
            <a:off x="3872106" y="5106255"/>
            <a:ext cx="1804704" cy="584775"/>
          </a:xfrm>
          <a:prstGeom prst="rect">
            <a:avLst/>
          </a:prstGeom>
          <a:noFill/>
        </p:spPr>
        <p:txBody>
          <a:bodyPr wrap="square" rtlCol="0">
            <a:spAutoFit/>
          </a:bodyPr>
          <a:lstStyle/>
          <a:p>
            <a:r>
              <a:rPr lang="en-US" sz="3200" dirty="0">
                <a:solidFill>
                  <a:srgbClr val="7030A0"/>
                </a:solidFill>
                <a:latin typeface="Times New Roman" panose="02020603050405020304" pitchFamily="18" charset="0"/>
                <a:cs typeface="Times New Roman" panose="02020603050405020304" pitchFamily="18" charset="0"/>
              </a:rPr>
              <a:t>Mùa </a:t>
            </a:r>
            <a:r>
              <a:rPr lang="en-US" sz="3200" dirty="0" err="1">
                <a:solidFill>
                  <a:srgbClr val="7030A0"/>
                </a:solidFill>
                <a:latin typeface="Times New Roman" panose="02020603050405020304" pitchFamily="18" charset="0"/>
                <a:cs typeface="Times New Roman" panose="02020603050405020304" pitchFamily="18" charset="0"/>
              </a:rPr>
              <a:t>hạ</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xmlns="" id="{929753C0-7840-4B41-A159-CCE1F8157361}"/>
              </a:ext>
            </a:extLst>
          </p:cNvPr>
          <p:cNvSpPr txBox="1"/>
          <p:nvPr/>
        </p:nvSpPr>
        <p:spPr>
          <a:xfrm>
            <a:off x="9434706" y="5132510"/>
            <a:ext cx="1804704" cy="584775"/>
          </a:xfrm>
          <a:prstGeom prst="rect">
            <a:avLst/>
          </a:prstGeom>
          <a:noFill/>
        </p:spPr>
        <p:txBody>
          <a:bodyPr wrap="square" rtlCol="0">
            <a:spAutoFit/>
          </a:bodyPr>
          <a:lstStyle/>
          <a:p>
            <a:r>
              <a:rPr lang="en-US" sz="3200" dirty="0">
                <a:solidFill>
                  <a:srgbClr val="7030A0"/>
                </a:solidFill>
                <a:latin typeface="Times New Roman" panose="02020603050405020304" pitchFamily="18" charset="0"/>
                <a:cs typeface="Times New Roman" panose="02020603050405020304" pitchFamily="18" charset="0"/>
              </a:rPr>
              <a:t>Mùa </a:t>
            </a:r>
            <a:r>
              <a:rPr lang="en-US" sz="3200" dirty="0" err="1">
                <a:solidFill>
                  <a:srgbClr val="7030A0"/>
                </a:solidFill>
                <a:latin typeface="Times New Roman" panose="02020603050405020304" pitchFamily="18" charset="0"/>
                <a:cs typeface="Times New Roman" panose="02020603050405020304" pitchFamily="18" charset="0"/>
              </a:rPr>
              <a:t>thu</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xmlns="" id="{AF7789EF-2A88-4ACC-BEBC-8FEDC490CE9F}"/>
              </a:ext>
            </a:extLst>
          </p:cNvPr>
          <p:cNvSpPr txBox="1"/>
          <p:nvPr/>
        </p:nvSpPr>
        <p:spPr>
          <a:xfrm>
            <a:off x="9133802" y="2774535"/>
            <a:ext cx="2406511" cy="584775"/>
          </a:xfrm>
          <a:prstGeom prst="rect">
            <a:avLst/>
          </a:prstGeom>
          <a:noFill/>
        </p:spPr>
        <p:txBody>
          <a:bodyPr wrap="square" rtlCol="0">
            <a:spAutoFit/>
          </a:bodyPr>
          <a:lstStyle/>
          <a:p>
            <a:r>
              <a:rPr lang="en-US" sz="3200" dirty="0">
                <a:solidFill>
                  <a:srgbClr val="7030A0"/>
                </a:solidFill>
                <a:latin typeface="Times New Roman" panose="02020603050405020304" pitchFamily="18" charset="0"/>
                <a:cs typeface="Times New Roman" panose="02020603050405020304" pitchFamily="18" charset="0"/>
              </a:rPr>
              <a:t>Mùa </a:t>
            </a:r>
            <a:r>
              <a:rPr lang="en-US" sz="3200" dirty="0" err="1">
                <a:solidFill>
                  <a:srgbClr val="7030A0"/>
                </a:solidFill>
                <a:latin typeface="Times New Roman" panose="02020603050405020304" pitchFamily="18" charset="0"/>
                <a:cs typeface="Times New Roman" panose="02020603050405020304" pitchFamily="18" charset="0"/>
              </a:rPr>
              <a:t>đông</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65" name="Picture 2" descr="5 bài tập để rèn luyện bộ não khỏe mạnh - Studizzi">
            <a:extLst>
              <a:ext uri="{FF2B5EF4-FFF2-40B4-BE49-F238E27FC236}">
                <a16:creationId xmlns:a16="http://schemas.microsoft.com/office/drawing/2014/main" xmlns="" id="{CCF98354-4C06-4EC6-A2AB-31D7314D8A4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701"/>
          <a:stretch/>
        </p:blipFill>
        <p:spPr bwMode="auto">
          <a:xfrm>
            <a:off x="170166" y="2042984"/>
            <a:ext cx="2469129"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477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circle(in)">
                                      <p:cBhvr>
                                        <p:cTn id="14" dur="20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left)">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left)">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left)">
                                      <p:cBhvr>
                                        <p:cTn id="34" dur="500"/>
                                        <p:tgtEl>
                                          <p:spTgt spid="6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wipe(left)">
                                      <p:cBhvr>
                                        <p:cTn id="39" dur="5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left)">
                                      <p:cBhvr>
                                        <p:cTn id="44" dur="5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left)">
                                      <p:cBhvr>
                                        <p:cTn id="49" dur="500"/>
                                        <p:tgtEl>
                                          <p:spTgt spid="6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left)">
                                      <p:cBhvr>
                                        <p:cTn id="5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8" grpId="0"/>
      <p:bldP spid="58" grpId="0"/>
      <p:bldP spid="59" grpId="0"/>
      <p:bldP spid="60" grpId="0"/>
      <p:bldP spid="61" grpId="0"/>
      <p:bldP spid="62" grpId="0"/>
      <p:bldP spid="63" grpId="0"/>
      <p:bldP spid="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32" y="244949"/>
            <a:ext cx="2337499" cy="1421928"/>
          </a:xfrm>
          <a:noFill/>
        </p:spPr>
        <p:txBody>
          <a:bodyPr wrap="none" lIns="91440" tIns="45720" rIns="91440" bIns="45720">
            <a:spAutoFit/>
          </a:bodyPr>
          <a:lstStyle/>
          <a:p>
            <a:r>
              <a:rPr lang="en-US" sz="48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LUYỆN</a:t>
            </a:r>
            <a:br>
              <a:rPr lang="en-US" sz="48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br>
            <a:r>
              <a:rPr lang="en-US" sz="4800" b="1"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TẬP</a:t>
            </a:r>
          </a:p>
        </p:txBody>
      </p:sp>
      <p:cxnSp>
        <p:nvCxnSpPr>
          <p:cNvPr id="9" name="Straight Connector 8"/>
          <p:cNvCxnSpPr/>
          <p:nvPr/>
        </p:nvCxnSpPr>
        <p:spPr>
          <a:xfrm>
            <a:off x="2348510" y="189951"/>
            <a:ext cx="0" cy="660943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403093" y="189951"/>
            <a:ext cx="0" cy="660943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44" name="Hình chữ nhật 4">
            <a:extLst>
              <a:ext uri="{FF2B5EF4-FFF2-40B4-BE49-F238E27FC236}">
                <a16:creationId xmlns:a16="http://schemas.microsoft.com/office/drawing/2014/main" xmlns="" id="{481A9952-3D17-499F-ABFC-C96477EE45DE}"/>
              </a:ext>
            </a:extLst>
          </p:cNvPr>
          <p:cNvSpPr/>
          <p:nvPr/>
        </p:nvSpPr>
        <p:spPr>
          <a:xfrm>
            <a:off x="3380695" y="416866"/>
            <a:ext cx="7915955" cy="1250011"/>
          </a:xfrm>
          <a:prstGeom prst="rect">
            <a:avLst/>
          </a:prstGeom>
          <a:solidFill>
            <a:schemeClr val="accent3">
              <a:lumMod val="20000"/>
              <a:lumOff val="80000"/>
              <a:alpha val="42000"/>
            </a:schemeClr>
          </a:solidFill>
        </p:spPr>
        <p:txBody>
          <a:bodyPr vert="horz" lIns="91440" tIns="45720" rIns="91440" bIns="45720" rtlCol="0" anchor="t">
            <a:noAutofit/>
          </a:bodyPr>
          <a:lstStyle/>
          <a:p>
            <a:pPr algn="ctr">
              <a:spcAft>
                <a:spcPts val="600"/>
              </a:spcAft>
            </a:pPr>
            <a:r>
              <a:rPr lang="vi-VN" sz="3600" i="1" dirty="0">
                <a:latin typeface="Times New Roman" panose="02020603050405020304" pitchFamily="18" charset="0"/>
                <a:ea typeface="#9Slide04 Noto Serif Bold" panose="02020800060500020200" pitchFamily="18" charset="0"/>
                <a:cs typeface="Times New Roman" panose="02020603050405020304" pitchFamily="18" charset="0"/>
              </a:rPr>
              <a:t>“Đêm tháng năm chưa nằm đã sáng</a:t>
            </a:r>
          </a:p>
          <a:p>
            <a:pPr algn="ctr">
              <a:spcAft>
                <a:spcPts val="600"/>
              </a:spcAft>
            </a:pPr>
            <a:r>
              <a:rPr lang="vi-VN" sz="3600" i="1" dirty="0">
                <a:latin typeface="Times New Roman" panose="02020603050405020304" pitchFamily="18" charset="0"/>
                <a:ea typeface="#9Slide04 Noto Serif Bold" panose="02020800060500020200" pitchFamily="18" charset="0"/>
                <a:cs typeface="Times New Roman" panose="02020603050405020304" pitchFamily="18" charset="0"/>
              </a:rPr>
              <a:t>Ngày tháng mười chưa cười đã tối”</a:t>
            </a:r>
          </a:p>
        </p:txBody>
      </p:sp>
      <p:sp>
        <p:nvSpPr>
          <p:cNvPr id="4" name="Rectangle 3"/>
          <p:cNvSpPr/>
          <p:nvPr/>
        </p:nvSpPr>
        <p:spPr>
          <a:xfrm>
            <a:off x="123995" y="4128035"/>
            <a:ext cx="2148316" cy="1815882"/>
          </a:xfrm>
          <a:prstGeom prst="rect">
            <a:avLst/>
          </a:prstGeom>
          <a:solidFill>
            <a:schemeClr val="accent6">
              <a:lumMod val="20000"/>
              <a:lumOff val="80000"/>
            </a:schemeClr>
          </a:solid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a:t>
            </a:r>
          </a:p>
        </p:txBody>
      </p:sp>
      <p:pic>
        <p:nvPicPr>
          <p:cNvPr id="12" name="Picture 2" descr="5 bài tập để rèn luyện bộ não khỏe mạnh - Studizzi">
            <a:extLst>
              <a:ext uri="{FF2B5EF4-FFF2-40B4-BE49-F238E27FC236}">
                <a16:creationId xmlns:a16="http://schemas.microsoft.com/office/drawing/2014/main" xmlns="" id="{9EA8BBE0-C9CE-4CB3-8919-DAF06797522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8583" r="90000">
                        <a14:foregroundMark x1="8583" y1="35556" x2="8583" y2="35556"/>
                      </a14:backgroundRemoval>
                    </a14:imgEffect>
                  </a14:imgLayer>
                </a14:imgProps>
              </a:ext>
              <a:ext uri="{28A0092B-C50C-407E-A947-70E740481C1C}">
                <a14:useLocalDpi xmlns:a14="http://schemas.microsoft.com/office/drawing/2010/main" val="0"/>
              </a:ext>
            </a:extLst>
          </a:blip>
          <a:srcRect r="53502"/>
          <a:stretch/>
        </p:blipFill>
        <p:spPr bwMode="auto">
          <a:xfrm>
            <a:off x="232738" y="1580143"/>
            <a:ext cx="2256627" cy="25478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81CF4035-CFE6-4772-AF6D-6BDB761D2298}"/>
              </a:ext>
            </a:extLst>
          </p:cNvPr>
          <p:cNvPicPr>
            <a:picLocks noChangeAspect="1"/>
          </p:cNvPicPr>
          <p:nvPr/>
        </p:nvPicPr>
        <p:blipFill>
          <a:blip r:embed="rId5"/>
          <a:stretch>
            <a:fillRect/>
          </a:stretch>
        </p:blipFill>
        <p:spPr>
          <a:xfrm>
            <a:off x="2489365" y="2009775"/>
            <a:ext cx="9702635" cy="4848225"/>
          </a:xfrm>
          <a:prstGeom prst="rect">
            <a:avLst/>
          </a:prstGeom>
        </p:spPr>
      </p:pic>
    </p:spTree>
    <p:extLst>
      <p:ext uri="{BB962C8B-B14F-4D97-AF65-F5344CB8AC3E}">
        <p14:creationId xmlns:p14="http://schemas.microsoft.com/office/powerpoint/2010/main" val="1237601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979" y="0"/>
            <a:ext cx="3985657" cy="1325563"/>
          </a:xfrm>
        </p:spPr>
        <p:txBody>
          <a:bodyPr>
            <a:noAutofit/>
          </a:bodyPr>
          <a:lstStyle/>
          <a:p>
            <a:pPr algn="ctr"/>
            <a:r>
              <a:rPr lang="vi-VN" sz="48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Mở đầu </a:t>
            </a:r>
            <a:endParaRPr lang="en-US" sz="48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9445726" y="0"/>
            <a:ext cx="102214"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098" name="Picture 2" descr="Ca dao tục ngữ Việt Nam, ca dao, tục ngữ việt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818" b="33997"/>
          <a:stretch/>
        </p:blipFill>
        <p:spPr bwMode="auto">
          <a:xfrm>
            <a:off x="9385579" y="1037679"/>
            <a:ext cx="2853128" cy="49223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889" y="1330068"/>
            <a:ext cx="9618829" cy="769441"/>
          </a:xfrm>
          <a:prstGeom prst="rect">
            <a:avLst/>
          </a:prstGeom>
        </p:spPr>
        <p:txBody>
          <a:bodyPr wrap="square">
            <a:spAutoFit/>
          </a:bodyPr>
          <a:lstStyle/>
          <a:p>
            <a:pPr algn="ctr"/>
            <a:r>
              <a:rPr lang="en-US" sz="4400" dirty="0">
                <a:solidFill>
                  <a:srgbClr val="7030A0"/>
                </a:solidFill>
                <a:latin typeface="Times New Roman" panose="02020603050405020304" pitchFamily="18" charset="0"/>
                <a:cs typeface="Times New Roman" panose="02020603050405020304" pitchFamily="18" charset="0"/>
              </a:rPr>
              <a:t>“</a:t>
            </a:r>
            <a:r>
              <a:rPr lang="en-US" sz="4400" dirty="0" err="1">
                <a:solidFill>
                  <a:srgbClr val="7030A0"/>
                </a:solidFill>
                <a:latin typeface="Times New Roman" panose="02020603050405020304" pitchFamily="18" charset="0"/>
                <a:cs typeface="Times New Roman" panose="02020603050405020304" pitchFamily="18" charset="0"/>
              </a:rPr>
              <a:t>Bán</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quạt</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mùa</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đông</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mua</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bông</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mùa</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hè</a:t>
            </a:r>
            <a:r>
              <a:rPr lang="en-US" sz="4400" dirty="0">
                <a:solidFill>
                  <a:srgbClr val="7030A0"/>
                </a:solidFill>
                <a:latin typeface="Times New Roman" panose="02020603050405020304" pitchFamily="18" charset="0"/>
                <a:cs typeface="Times New Roman" panose="02020603050405020304" pitchFamily="18" charset="0"/>
              </a:rPr>
              <a:t>”</a:t>
            </a:r>
          </a:p>
        </p:txBody>
      </p:sp>
      <p:sp>
        <p:nvSpPr>
          <p:cNvPr id="35" name="Rectangle 34"/>
          <p:cNvSpPr/>
          <p:nvPr/>
        </p:nvSpPr>
        <p:spPr>
          <a:xfrm>
            <a:off x="588678" y="5575275"/>
            <a:ext cx="6328643" cy="769441"/>
          </a:xfrm>
          <a:prstGeom prst="rect">
            <a:avLst/>
          </a:prstGeom>
        </p:spPr>
        <p:txBody>
          <a:bodyPr wrap="square">
            <a:spAutoFit/>
          </a:bodyPr>
          <a:lstStyle/>
          <a:p>
            <a:pPr algn="ctr"/>
            <a:r>
              <a:rPr lang="en-US" sz="4400" dirty="0">
                <a:solidFill>
                  <a:schemeClr val="accent4">
                    <a:lumMod val="75000"/>
                  </a:schemeClr>
                </a:solidFill>
                <a:latin typeface="Times New Roman" panose="02020603050405020304" pitchFamily="18" charset="0"/>
                <a:cs typeface="Times New Roman" panose="02020603050405020304" pitchFamily="18" charset="0"/>
              </a:rPr>
              <a:t>“</a:t>
            </a:r>
            <a:r>
              <a:rPr lang="en-US" sz="4400" dirty="0" err="1">
                <a:solidFill>
                  <a:schemeClr val="accent4">
                    <a:lumMod val="75000"/>
                  </a:schemeClr>
                </a:solidFill>
                <a:latin typeface="Times New Roman" panose="02020603050405020304" pitchFamily="18" charset="0"/>
                <a:cs typeface="Times New Roman" panose="02020603050405020304" pitchFamily="18" charset="0"/>
              </a:rPr>
              <a:t>Xuân</a:t>
            </a:r>
            <a:r>
              <a:rPr lang="en-US" sz="4400" dirty="0">
                <a:solidFill>
                  <a:schemeClr val="accent4">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4">
                    <a:lumMod val="75000"/>
                  </a:schemeClr>
                </a:solidFill>
                <a:latin typeface="Times New Roman" panose="02020603050405020304" pitchFamily="18" charset="0"/>
                <a:cs typeface="Times New Roman" panose="02020603050405020304" pitchFamily="18" charset="0"/>
              </a:rPr>
              <a:t>về</a:t>
            </a:r>
            <a:r>
              <a:rPr lang="en-US" sz="4400" dirty="0">
                <a:solidFill>
                  <a:schemeClr val="accent4">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4">
                    <a:lumMod val="75000"/>
                  </a:schemeClr>
                </a:solidFill>
                <a:latin typeface="Times New Roman" panose="02020603050405020304" pitchFamily="18" charset="0"/>
                <a:cs typeface="Times New Roman" panose="02020603050405020304" pitchFamily="18" charset="0"/>
              </a:rPr>
              <a:t>hoa</a:t>
            </a:r>
            <a:r>
              <a:rPr lang="en-US" sz="4400" dirty="0">
                <a:solidFill>
                  <a:schemeClr val="accent4">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4">
                    <a:lumMod val="75000"/>
                  </a:schemeClr>
                </a:solidFill>
                <a:latin typeface="Times New Roman" panose="02020603050405020304" pitchFamily="18" charset="0"/>
                <a:cs typeface="Times New Roman" panose="02020603050405020304" pitchFamily="18" charset="0"/>
              </a:rPr>
              <a:t>cúc</a:t>
            </a:r>
            <a:r>
              <a:rPr lang="en-US" sz="4400" dirty="0">
                <a:solidFill>
                  <a:schemeClr val="accent4">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4">
                    <a:lumMod val="75000"/>
                  </a:schemeClr>
                </a:solidFill>
                <a:latin typeface="Times New Roman" panose="02020603050405020304" pitchFamily="18" charset="0"/>
                <a:cs typeface="Times New Roman" panose="02020603050405020304" pitchFamily="18" charset="0"/>
              </a:rPr>
              <a:t>nở</a:t>
            </a:r>
            <a:r>
              <a:rPr lang="en-US" sz="4400" dirty="0">
                <a:solidFill>
                  <a:schemeClr val="accent4">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4">
                    <a:lumMod val="75000"/>
                  </a:schemeClr>
                </a:solidFill>
                <a:latin typeface="Times New Roman" panose="02020603050405020304" pitchFamily="18" charset="0"/>
                <a:cs typeface="Times New Roman" panose="02020603050405020304" pitchFamily="18" charset="0"/>
              </a:rPr>
              <a:t>hoa</a:t>
            </a:r>
            <a:r>
              <a:rPr lang="en-US" sz="4400" dirty="0">
                <a:solidFill>
                  <a:schemeClr val="accent4">
                    <a:lumMod val="75000"/>
                  </a:schemeClr>
                </a:solidFill>
                <a:latin typeface="Times New Roman" panose="02020603050405020304" pitchFamily="18" charset="0"/>
                <a:cs typeface="Times New Roman" panose="02020603050405020304" pitchFamily="18" charset="0"/>
              </a:rPr>
              <a:t>”</a:t>
            </a:r>
            <a:endParaRPr lang="vi-VN" sz="44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70889" y="3888367"/>
            <a:ext cx="9516615" cy="1446550"/>
          </a:xfrm>
          <a:prstGeom prst="rect">
            <a:avLst/>
          </a:prstGeom>
        </p:spPr>
        <p:txBody>
          <a:bodyPr wrap="square">
            <a:spAutoFit/>
          </a:bodyPr>
          <a:lstStyle/>
          <a:p>
            <a:pPr algn="ctr"/>
            <a:r>
              <a:rPr lang="vi-VN" sz="4400" dirty="0">
                <a:solidFill>
                  <a:srgbClr val="7030A0"/>
                </a:solidFill>
                <a:latin typeface="Times New Roman" panose="02020603050405020304" pitchFamily="18" charset="0"/>
                <a:cs typeface="Times New Roman" panose="02020603050405020304" pitchFamily="18" charset="0"/>
              </a:rPr>
              <a:t>“Trăm hoa đua nở tháng Giêng,</a:t>
            </a:r>
          </a:p>
          <a:p>
            <a:pPr algn="ctr"/>
            <a:r>
              <a:rPr lang="vi-VN" sz="4400" dirty="0">
                <a:solidFill>
                  <a:srgbClr val="7030A0"/>
                </a:solidFill>
                <a:latin typeface="Times New Roman" panose="02020603050405020304" pitchFamily="18" charset="0"/>
                <a:cs typeface="Times New Roman" panose="02020603050405020304" pitchFamily="18" charset="0"/>
              </a:rPr>
              <a:t>Có bông hoa cải nở riêng tháng mười”</a:t>
            </a:r>
          </a:p>
        </p:txBody>
      </p:sp>
      <p:sp>
        <p:nvSpPr>
          <p:cNvPr id="39" name="Rectangle 38"/>
          <p:cNvSpPr/>
          <p:nvPr/>
        </p:nvSpPr>
        <p:spPr>
          <a:xfrm>
            <a:off x="-70889" y="2270663"/>
            <a:ext cx="9739545" cy="1446550"/>
          </a:xfrm>
          <a:prstGeom prst="rect">
            <a:avLst/>
          </a:prstGeom>
        </p:spPr>
        <p:txBody>
          <a:bodyPr wrap="square">
            <a:spAutoFit/>
          </a:bodyPr>
          <a:lstStyle/>
          <a:p>
            <a:pPr algn="ctr"/>
            <a:r>
              <a:rPr lang="vi-VN" sz="4400" dirty="0">
                <a:solidFill>
                  <a:schemeClr val="accent4">
                    <a:lumMod val="75000"/>
                  </a:schemeClr>
                </a:solidFill>
                <a:latin typeface="Times New Roman" panose="02020603050405020304" pitchFamily="18" charset="0"/>
                <a:cs typeface="Times New Roman" panose="02020603050405020304" pitchFamily="18" charset="0"/>
              </a:rPr>
              <a:t>“Đêm tháng năm chưa nằm đã sáng</a:t>
            </a:r>
          </a:p>
          <a:p>
            <a:pPr algn="ctr"/>
            <a:r>
              <a:rPr lang="vi-VN" sz="4400" dirty="0">
                <a:solidFill>
                  <a:schemeClr val="accent4">
                    <a:lumMod val="75000"/>
                  </a:schemeClr>
                </a:solidFill>
                <a:latin typeface="Times New Roman" panose="02020603050405020304" pitchFamily="18" charset="0"/>
                <a:cs typeface="Times New Roman" panose="02020603050405020304" pitchFamily="18" charset="0"/>
              </a:rPr>
              <a:t>Ngày tháng mười chưa cười đã tối”</a:t>
            </a:r>
          </a:p>
        </p:txBody>
      </p:sp>
    </p:spTree>
    <p:extLst>
      <p:ext uri="{BB962C8B-B14F-4D97-AF65-F5344CB8AC3E}">
        <p14:creationId xmlns:p14="http://schemas.microsoft.com/office/powerpoint/2010/main" val="10588385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6693" y="196100"/>
            <a:ext cx="10515600" cy="396873"/>
          </a:xfrm>
        </p:spPr>
        <p:txBody>
          <a:bodyPr>
            <a:normAutofit fontScale="90000"/>
          </a:bodyPr>
          <a:lstStyle/>
          <a:p>
            <a:r>
              <a:rPr lang="en-US" dirty="0" err="1">
                <a:solidFill>
                  <a:srgbClr val="FF0000"/>
                </a:solidFill>
              </a:rPr>
              <a:t>Thị</a:t>
            </a:r>
            <a:r>
              <a:rPr lang="en-US" dirty="0">
                <a:solidFill>
                  <a:srgbClr val="FF0000"/>
                </a:solidFill>
              </a:rPr>
              <a:t> </a:t>
            </a:r>
            <a:r>
              <a:rPr lang="en-US" dirty="0" err="1">
                <a:solidFill>
                  <a:srgbClr val="FF0000"/>
                </a:solidFill>
              </a:rPr>
              <a:t>trấn</a:t>
            </a:r>
            <a:r>
              <a:rPr lang="en-US" dirty="0">
                <a:solidFill>
                  <a:srgbClr val="FF0000"/>
                </a:solidFill>
              </a:rPr>
              <a:t> </a:t>
            </a:r>
            <a:r>
              <a:rPr lang="en-US" dirty="0" err="1">
                <a:solidFill>
                  <a:srgbClr val="FF0000"/>
                </a:solidFill>
              </a:rPr>
              <a:t>kì</a:t>
            </a:r>
            <a:r>
              <a:rPr lang="en-US" dirty="0">
                <a:solidFill>
                  <a:srgbClr val="FF0000"/>
                </a:solidFill>
              </a:rPr>
              <a:t> </a:t>
            </a:r>
            <a:r>
              <a:rPr lang="en-US" dirty="0" err="1">
                <a:solidFill>
                  <a:srgbClr val="FF0000"/>
                </a:solidFill>
              </a:rPr>
              <a:t>lạ</a:t>
            </a:r>
            <a:r>
              <a:rPr lang="en-US" dirty="0">
                <a:solidFill>
                  <a:srgbClr val="FF0000"/>
                </a:solidFill>
              </a:rPr>
              <a:t> ở Na </a:t>
            </a:r>
            <a:r>
              <a:rPr lang="en-US" dirty="0" err="1">
                <a:solidFill>
                  <a:srgbClr val="FF0000"/>
                </a:solidFill>
              </a:rPr>
              <a:t>Uy</a:t>
            </a:r>
            <a:r>
              <a:rPr lang="en-US" dirty="0">
                <a:solidFill>
                  <a:srgbClr val="FF0000"/>
                </a:solidFill>
              </a:rPr>
              <a:t> </a:t>
            </a:r>
          </a:p>
        </p:txBody>
      </p:sp>
      <p:pic>
        <p:nvPicPr>
          <p:cNvPr id="4" name="thị trấn kì lạ ở Na U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761998"/>
            <a:ext cx="12192000" cy="6096001"/>
          </a:xfrm>
        </p:spPr>
      </p:pic>
    </p:spTree>
    <p:extLst>
      <p:ext uri="{BB962C8B-B14F-4D97-AF65-F5344CB8AC3E}">
        <p14:creationId xmlns:p14="http://schemas.microsoft.com/office/powerpoint/2010/main" val="2552498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xmlns="" id="{5DC41397-23E9-4A89-9AED-0D2B2E0A5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xmlns=""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Bubbles - Thank You So Much Round Sticker | Thank you messages gratitude,  Motivational quotes for love, Thanks for wishes">
            <a:extLst>
              <a:ext uri="{FF2B5EF4-FFF2-40B4-BE49-F238E27FC236}">
                <a16:creationId xmlns:a16="http://schemas.microsoft.com/office/drawing/2014/main" xmlns="" id="{056BEDCC-ED54-4077-B18C-0FE5241A8F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64" r="-2" b="-2"/>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30331"/>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239" y="1740859"/>
            <a:ext cx="5195185" cy="3019827"/>
          </a:xfrm>
          <a:prstGeom prst="rect">
            <a:avLst/>
          </a:prstGeom>
          <a:solidFill>
            <a:srgbClr val="D8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itle 1"/>
          <p:cNvSpPr>
            <a:spLocks noGrp="1"/>
          </p:cNvSpPr>
          <p:nvPr>
            <p:ph type="ctrTitle"/>
          </p:nvPr>
        </p:nvSpPr>
        <p:spPr>
          <a:xfrm>
            <a:off x="1098515" y="164573"/>
            <a:ext cx="10003059" cy="1311128"/>
          </a:xfrm>
          <a:noFill/>
        </p:spPr>
        <p:txBody>
          <a:bodyPr wrap="none" lIns="91440" tIns="45720" rIns="91440" bIns="45720">
            <a:spAutoFit/>
          </a:bodyPr>
          <a:lstStyle/>
          <a:p>
            <a:r>
              <a:rPr lang="vi-VN" sz="44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Bài 7. CHUYỂN ĐỘNG CỦA TRÁI ĐẤT</a:t>
            </a:r>
            <a:br>
              <a:rPr lang="vi-VN" sz="44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br>
            <a:r>
              <a:rPr lang="vi-VN" sz="44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QUANH MẶT TRỜI VÀ HỆ QUẢ.</a:t>
            </a:r>
          </a:p>
        </p:txBody>
      </p:sp>
      <p:grpSp>
        <p:nvGrpSpPr>
          <p:cNvPr id="8" name="Group 4"/>
          <p:cNvGrpSpPr>
            <a:grpSpLocks/>
          </p:cNvGrpSpPr>
          <p:nvPr/>
        </p:nvGrpSpPr>
        <p:grpSpPr bwMode="auto">
          <a:xfrm>
            <a:off x="5849697" y="1806853"/>
            <a:ext cx="5806016" cy="1293379"/>
            <a:chOff x="457200" y="1239996"/>
            <a:chExt cx="2177144" cy="2804886"/>
          </a:xfrm>
          <a:solidFill>
            <a:srgbClr val="D8FBFF"/>
          </a:solidFill>
        </p:grpSpPr>
        <p:sp>
          <p:nvSpPr>
            <p:cNvPr id="9" name="Rectangle 8"/>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0" name="Rectangle 9"/>
            <p:cNvSpPr/>
            <p:nvPr/>
          </p:nvSpPr>
          <p:spPr>
            <a:xfrm>
              <a:off x="536316" y="1341008"/>
              <a:ext cx="2018913" cy="2601059"/>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grpSp>
        <p:nvGrpSpPr>
          <p:cNvPr id="11" name="Group 7"/>
          <p:cNvGrpSpPr>
            <a:grpSpLocks/>
          </p:cNvGrpSpPr>
          <p:nvPr/>
        </p:nvGrpSpPr>
        <p:grpSpPr bwMode="auto">
          <a:xfrm flipV="1">
            <a:off x="5680363" y="1979890"/>
            <a:ext cx="1142999" cy="738188"/>
            <a:chOff x="4763053" y="2429435"/>
            <a:chExt cx="2840865" cy="833718"/>
          </a:xfrm>
        </p:grpSpPr>
        <p:sp>
          <p:nvSpPr>
            <p:cNvPr id="12" name="Freeform 11"/>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3200">
                <a:latin typeface="Times New Roman" panose="02020603050405020304" pitchFamily="18" charset="0"/>
                <a:cs typeface="Times New Roman" panose="02020603050405020304" pitchFamily="18" charset="0"/>
              </a:endParaRPr>
            </a:p>
          </p:txBody>
        </p:sp>
        <p:sp>
          <p:nvSpPr>
            <p:cNvPr id="13" name="Pie 12"/>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5989208" y="2117306"/>
            <a:ext cx="344966" cy="584775"/>
          </a:xfrm>
          <a:prstGeom prst="rect">
            <a:avLst/>
          </a:prstGeom>
          <a:noFill/>
        </p:spPr>
        <p:txBody>
          <a:bodyPr wrap="none" anchor="ctr">
            <a:spAutoFit/>
          </a:bodyPr>
          <a:lstStyle/>
          <a:p>
            <a:pPr>
              <a:defRPr/>
            </a:pP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15" name="Rectangle 32"/>
          <p:cNvSpPr>
            <a:spLocks noChangeArrowheads="1"/>
          </p:cNvSpPr>
          <p:nvPr/>
        </p:nvSpPr>
        <p:spPr bwMode="auto">
          <a:xfrm>
            <a:off x="6897654" y="1790058"/>
            <a:ext cx="4547075" cy="1077218"/>
          </a:xfrm>
          <a:prstGeom prst="rect">
            <a:avLst/>
          </a:prstGeom>
          <a:noFill/>
          <a:ln w="9525">
            <a:noFill/>
            <a:miter lim="800000"/>
            <a:headEnd/>
            <a:tailEnd/>
          </a:ln>
        </p:spPr>
        <p:txBody>
          <a:bodyPr wrap="square" anchor="ctr">
            <a:spAutoFit/>
          </a:bodyPr>
          <a:lstStyle/>
          <a:p>
            <a:pPr algn="just"/>
            <a:r>
              <a:rPr lang="vi-VN" sz="3200" dirty="0">
                <a:solidFill>
                  <a:prstClr val="black"/>
                </a:solidFill>
                <a:latin typeface="Times New Roman" panose="02020603050405020304" pitchFamily="18" charset="0"/>
                <a:cs typeface="Times New Roman" panose="02020603050405020304" pitchFamily="18" charset="0"/>
              </a:rPr>
              <a:t>Chuyển động quanh Mặt Trời của Trái Đất</a:t>
            </a:r>
            <a:endParaRPr lang="en-US" sz="1600" dirty="0">
              <a:latin typeface="Times New Roman" panose="02020603050405020304" pitchFamily="18" charset="0"/>
              <a:ea typeface="Segoe UI" pitchFamily="34" charset="0"/>
              <a:cs typeface="Times New Roman" panose="02020603050405020304" pitchFamily="18" charset="0"/>
            </a:endParaRPr>
          </a:p>
        </p:txBody>
      </p:sp>
      <p:grpSp>
        <p:nvGrpSpPr>
          <p:cNvPr id="16" name="Group 4"/>
          <p:cNvGrpSpPr>
            <a:grpSpLocks/>
          </p:cNvGrpSpPr>
          <p:nvPr/>
        </p:nvGrpSpPr>
        <p:grpSpPr bwMode="auto">
          <a:xfrm>
            <a:off x="5849697" y="3222124"/>
            <a:ext cx="5806016" cy="1293379"/>
            <a:chOff x="457200" y="1239996"/>
            <a:chExt cx="2177144" cy="2804886"/>
          </a:xfrm>
          <a:solidFill>
            <a:srgbClr val="D8FBFF"/>
          </a:solidFill>
        </p:grpSpPr>
        <p:sp>
          <p:nvSpPr>
            <p:cNvPr id="17" name="Rectangle 16"/>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8" name="Rectangle 17"/>
            <p:cNvSpPr/>
            <p:nvPr/>
          </p:nvSpPr>
          <p:spPr>
            <a:xfrm>
              <a:off x="536316" y="1341008"/>
              <a:ext cx="2018913" cy="2601059"/>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grpSp>
        <p:nvGrpSpPr>
          <p:cNvPr id="19" name="Group 7"/>
          <p:cNvGrpSpPr>
            <a:grpSpLocks/>
          </p:cNvGrpSpPr>
          <p:nvPr/>
        </p:nvGrpSpPr>
        <p:grpSpPr bwMode="auto">
          <a:xfrm flipV="1">
            <a:off x="5680363" y="3395161"/>
            <a:ext cx="1142999" cy="738188"/>
            <a:chOff x="4763053" y="2429435"/>
            <a:chExt cx="2840865" cy="833718"/>
          </a:xfrm>
        </p:grpSpPr>
        <p:sp>
          <p:nvSpPr>
            <p:cNvPr id="20" name="Freeform 19"/>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3200">
                <a:latin typeface="Times New Roman" panose="02020603050405020304" pitchFamily="18" charset="0"/>
                <a:cs typeface="Times New Roman" panose="02020603050405020304" pitchFamily="18" charset="0"/>
              </a:endParaRPr>
            </a:p>
          </p:txBody>
        </p:sp>
        <p:sp>
          <p:nvSpPr>
            <p:cNvPr id="21" name="Pie 20"/>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latin typeface="Times New Roman" panose="02020603050405020304" pitchFamily="18" charset="0"/>
                <a:cs typeface="Times New Roman" panose="02020603050405020304" pitchFamily="18" charset="0"/>
              </a:endParaRPr>
            </a:p>
          </p:txBody>
        </p:sp>
      </p:grpSp>
      <p:sp>
        <p:nvSpPr>
          <p:cNvPr id="22" name="TextBox 21"/>
          <p:cNvSpPr txBox="1"/>
          <p:nvPr/>
        </p:nvSpPr>
        <p:spPr>
          <a:xfrm>
            <a:off x="6036671" y="3519369"/>
            <a:ext cx="505267" cy="584775"/>
          </a:xfrm>
          <a:prstGeom prst="rect">
            <a:avLst/>
          </a:prstGeom>
          <a:noFill/>
        </p:spPr>
        <p:txBody>
          <a:bodyPr wrap="none" anchor="ctr">
            <a:spAutoFit/>
          </a:bodyPr>
          <a:lstStyle/>
          <a:p>
            <a:pPr>
              <a:defRPr/>
            </a:pPr>
            <a:r>
              <a:rPr lang="en-US" sz="32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Rectangle 32"/>
          <p:cNvSpPr>
            <a:spLocks noChangeArrowheads="1"/>
          </p:cNvSpPr>
          <p:nvPr/>
        </p:nvSpPr>
        <p:spPr bwMode="auto">
          <a:xfrm>
            <a:off x="6897654" y="3029319"/>
            <a:ext cx="4547075" cy="1569660"/>
          </a:xfrm>
          <a:prstGeom prst="rect">
            <a:avLst/>
          </a:prstGeom>
          <a:noFill/>
          <a:ln w="9525">
            <a:noFill/>
            <a:miter lim="800000"/>
            <a:headEnd/>
            <a:tailEnd/>
          </a:ln>
        </p:spPr>
        <p:txBody>
          <a:bodyPr wrap="square" anchor="ctr">
            <a:sp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H</a:t>
            </a:r>
            <a:r>
              <a:rPr lang="vi-VN" sz="3200" dirty="0" smtClean="0">
                <a:solidFill>
                  <a:prstClr val="black"/>
                </a:solidFill>
                <a:latin typeface="Times New Roman" panose="02020603050405020304" pitchFamily="18" charset="0"/>
                <a:cs typeface="Times New Roman" panose="02020603050405020304" pitchFamily="18" charset="0"/>
              </a:rPr>
              <a:t>ệ </a:t>
            </a:r>
            <a:r>
              <a:rPr lang="vi-VN" sz="3200" dirty="0">
                <a:solidFill>
                  <a:prstClr val="black"/>
                </a:solidFill>
                <a:latin typeface="Times New Roman" panose="02020603050405020304" pitchFamily="18" charset="0"/>
                <a:cs typeface="Times New Roman" panose="02020603050405020304" pitchFamily="18" charset="0"/>
              </a:rPr>
              <a:t>quả từ chuyển động quanh Mặt Trời của Trái Đất</a:t>
            </a:r>
            <a:endParaRPr lang="en-US" sz="1600" dirty="0">
              <a:latin typeface="Times New Roman" panose="02020603050405020304" pitchFamily="18" charset="0"/>
              <a:ea typeface="Segoe UI" pitchFamily="34" charset="0"/>
              <a:cs typeface="Times New Roman" panose="02020603050405020304" pitchFamily="18" charset="0"/>
            </a:endParaRPr>
          </a:p>
        </p:txBody>
      </p:sp>
      <p:cxnSp>
        <p:nvCxnSpPr>
          <p:cNvPr id="25" name="Straight Connector 24"/>
          <p:cNvCxnSpPr/>
          <p:nvPr/>
        </p:nvCxnSpPr>
        <p:spPr>
          <a:xfrm>
            <a:off x="73501" y="1598949"/>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171" y="1540329"/>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3501" y="4869042"/>
            <a:ext cx="12002620" cy="1927087"/>
            <a:chOff x="-1065071" y="4914900"/>
            <a:chExt cx="12418762" cy="1993901"/>
          </a:xfrm>
        </p:grpSpPr>
        <p:pic>
          <p:nvPicPr>
            <p:cNvPr id="3076" name="Picture 4" descr="Chủ đề Talk About Your Favorite Season - IELTS Speaking - TuhocIELTS.vn"/>
            <p:cNvPicPr>
              <a:picLocks noChangeAspect="1" noChangeArrowheads="1"/>
            </p:cNvPicPr>
            <p:nvPr/>
          </p:nvPicPr>
          <p:blipFill rotWithShape="1">
            <a:blip r:embed="rId2">
              <a:extLst>
                <a:ext uri="{28A0092B-C50C-407E-A947-70E740481C1C}">
                  <a14:useLocalDpi xmlns:a14="http://schemas.microsoft.com/office/drawing/2010/main" val="0"/>
                </a:ext>
              </a:extLst>
            </a:blip>
            <a:srcRect b="49508"/>
            <a:stretch/>
          </p:blipFill>
          <p:spPr bwMode="auto">
            <a:xfrm>
              <a:off x="-1065071" y="4933951"/>
              <a:ext cx="6209381" cy="19748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ủ đề Talk About Your Favorite Season - IELTS Speaking - TuhocIELTS.vn"/>
            <p:cNvPicPr>
              <a:picLocks noChangeAspect="1" noChangeArrowheads="1"/>
            </p:cNvPicPr>
            <p:nvPr/>
          </p:nvPicPr>
          <p:blipFill rotWithShape="1">
            <a:blip r:embed="rId2">
              <a:extLst>
                <a:ext uri="{28A0092B-C50C-407E-A947-70E740481C1C}">
                  <a14:useLocalDpi xmlns:a14="http://schemas.microsoft.com/office/drawing/2010/main" val="0"/>
                </a:ext>
              </a:extLst>
            </a:blip>
            <a:srcRect t="50306"/>
            <a:stretch/>
          </p:blipFill>
          <p:spPr bwMode="auto">
            <a:xfrm>
              <a:off x="5144310" y="4914900"/>
              <a:ext cx="6209381" cy="1943643"/>
            </a:xfrm>
            <a:prstGeom prst="rect">
              <a:avLst/>
            </a:prstGeom>
            <a:noFill/>
            <a:extLst>
              <a:ext uri="{909E8E84-426E-40DD-AFC4-6F175D3DCCD1}">
                <a14:hiddenFill xmlns:a14="http://schemas.microsoft.com/office/drawing/2010/main">
                  <a:solidFill>
                    <a:srgbClr val="FFFFFF"/>
                  </a:solidFill>
                </a14:hiddenFill>
              </a:ext>
            </a:extLst>
          </p:spPr>
        </p:pic>
      </p:grpSp>
      <p:pic>
        <p:nvPicPr>
          <p:cNvPr id="3078" name="Picture 6" descr="Target animated icon by BitByLe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399" y="1740859"/>
            <a:ext cx="3875315" cy="290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647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par>
                                <p:cTn id="27" presetID="6"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7604" y="130108"/>
            <a:ext cx="10227415" cy="535531"/>
          </a:xfrm>
          <a:noFill/>
        </p:spPr>
        <p:txBody>
          <a:bodyPr wrap="none" lIns="91440" tIns="45720" rIns="91440" bIns="45720">
            <a:spAutoFit/>
          </a:bodyPr>
          <a:lstStyle/>
          <a:p>
            <a:r>
              <a:rPr lang="en-US" sz="3200" dirty="0">
                <a:ln w="6600">
                  <a:solidFill>
                    <a:srgbClr val="FFC000"/>
                  </a:solidFill>
                  <a:prstDash val="solid"/>
                </a:ln>
                <a:solidFill>
                  <a:srgbClr val="FF0000"/>
                </a:solidFill>
                <a:effectLst>
                  <a:outerShdw dist="38100" dir="2700000" algn="tl" rotWithShape="0">
                    <a:schemeClr val="accent2"/>
                  </a:outerShdw>
                </a:effectLst>
                <a:ea typeface="+mn-ea"/>
                <a:cs typeface="+mn-cs"/>
              </a:rPr>
              <a:t>I</a:t>
            </a:r>
            <a:r>
              <a:rPr lang="en-US" sz="3200" dirty="0" smtClean="0">
                <a:ln w="6600">
                  <a:solidFill>
                    <a:srgbClr val="FFC000"/>
                  </a:solidFill>
                  <a:prstDash val="solid"/>
                </a:ln>
                <a:solidFill>
                  <a:srgbClr val="FF0000"/>
                </a:solidFill>
                <a:effectLst>
                  <a:outerShdw dist="38100" dir="2700000" algn="tl" rotWithShape="0">
                    <a:schemeClr val="accent2"/>
                  </a:outerShdw>
                </a:effectLst>
                <a:ea typeface="+mn-ea"/>
                <a:cs typeface="+mn-cs"/>
              </a:rPr>
              <a:t>. </a:t>
            </a:r>
            <a:r>
              <a:rPr lang="en-US" sz="3200" dirty="0">
                <a:ln w="6600">
                  <a:solidFill>
                    <a:srgbClr val="FFC000"/>
                  </a:solidFill>
                  <a:prstDash val="solid"/>
                </a:ln>
                <a:solidFill>
                  <a:srgbClr val="FF0000"/>
                </a:solidFill>
                <a:effectLst>
                  <a:outerShdw dist="38100" dir="2700000" algn="tl" rotWithShape="0">
                    <a:schemeClr val="accent2"/>
                  </a:outerShdw>
                </a:effectLst>
                <a:ea typeface="+mn-ea"/>
                <a:cs typeface="+mn-cs"/>
              </a:rPr>
              <a:t>CHUYỂN ĐỘNG QUANH MẶT TRỜI CỦA TRÁI ĐẤT</a:t>
            </a:r>
          </a:p>
        </p:txBody>
      </p:sp>
      <p:cxnSp>
        <p:nvCxnSpPr>
          <p:cNvPr id="6" name="Straight Connector 5"/>
          <p:cNvCxnSpPr/>
          <p:nvPr/>
        </p:nvCxnSpPr>
        <p:spPr>
          <a:xfrm>
            <a:off x="196948" y="648241"/>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8" name="Subtitle 2"/>
          <p:cNvSpPr txBox="1">
            <a:spLocks/>
          </p:cNvSpPr>
          <p:nvPr/>
        </p:nvSpPr>
        <p:spPr>
          <a:xfrm>
            <a:off x="4505752" y="761893"/>
            <a:ext cx="7175710" cy="54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Hình 7.1,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chuyển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Trời</a:t>
            </a:r>
            <a:r>
              <a:rPr lang="en-US" sz="2800" dirty="0">
                <a:solidFill>
                  <a:srgbClr val="FF0000"/>
                </a:solidFill>
                <a:latin typeface="Times New Roman" panose="02020603050405020304" pitchFamily="18" charset="0"/>
                <a:cs typeface="Times New Roman" panose="02020603050405020304" pitchFamily="18" charset="0"/>
              </a:rPr>
              <a:t> </a:t>
            </a:r>
          </a:p>
        </p:txBody>
      </p:sp>
      <p:cxnSp>
        <p:nvCxnSpPr>
          <p:cNvPr id="17" name="Straight Arrow Connector 16"/>
          <p:cNvCxnSpPr/>
          <p:nvPr/>
        </p:nvCxnSpPr>
        <p:spPr>
          <a:xfrm flipV="1">
            <a:off x="857250" y="228600"/>
            <a:ext cx="0" cy="1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646951" y="1780674"/>
            <a:ext cx="7338723" cy="5077326"/>
            <a:chOff x="2541154" y="1591629"/>
            <a:chExt cx="9477375" cy="4905375"/>
          </a:xfrm>
        </p:grpSpPr>
        <p:pic>
          <p:nvPicPr>
            <p:cNvPr id="7" name="Picture 6"/>
            <p:cNvPicPr>
              <a:picLocks noChangeAspect="1"/>
            </p:cNvPicPr>
            <p:nvPr/>
          </p:nvPicPr>
          <p:blipFill>
            <a:blip r:embed="rId3"/>
            <a:stretch>
              <a:fillRect/>
            </a:stretch>
          </p:blipFill>
          <p:spPr>
            <a:xfrm>
              <a:off x="2541154" y="1591629"/>
              <a:ext cx="9477375" cy="4905375"/>
            </a:xfrm>
            <a:prstGeom prst="rect">
              <a:avLst/>
            </a:prstGeom>
          </p:spPr>
        </p:pic>
        <p:sp>
          <p:nvSpPr>
            <p:cNvPr id="8" name="Rectangle 7"/>
            <p:cNvSpPr/>
            <p:nvPr/>
          </p:nvSpPr>
          <p:spPr>
            <a:xfrm>
              <a:off x="2635740" y="1619036"/>
              <a:ext cx="1942607" cy="335618"/>
            </a:xfrm>
            <a:prstGeom prst="rect">
              <a:avLst/>
            </a:prstGeom>
            <a:solidFill>
              <a:srgbClr val="F5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Table 11"/>
          <p:cNvGraphicFramePr>
            <a:graphicFrameLocks noGrp="1"/>
          </p:cNvGraphicFramePr>
          <p:nvPr>
            <p:extLst>
              <p:ext uri="{D42A27DB-BD31-4B8C-83A1-F6EECF244321}">
                <p14:modId xmlns:p14="http://schemas.microsoft.com/office/powerpoint/2010/main" val="1660751724"/>
              </p:ext>
            </p:extLst>
          </p:nvPr>
        </p:nvGraphicFramePr>
        <p:xfrm>
          <a:off x="73243" y="790042"/>
          <a:ext cx="4646950" cy="6067957"/>
        </p:xfrm>
        <a:graphic>
          <a:graphicData uri="http://schemas.openxmlformats.org/drawingml/2006/table">
            <a:tbl>
              <a:tblPr firstRow="1" firstCol="1" bandRow="1">
                <a:tableStyleId>{5C22544A-7EE6-4342-B048-85BDC9FD1C3A}</a:tableStyleId>
              </a:tblPr>
              <a:tblGrid>
                <a:gridCol w="4646950">
                  <a:extLst>
                    <a:ext uri="{9D8B030D-6E8A-4147-A177-3AD203B41FA5}">
                      <a16:colId xmlns:a16="http://schemas.microsoft.com/office/drawing/2014/main" xmlns="" val="4005801382"/>
                    </a:ext>
                  </a:extLst>
                </a:gridCol>
              </a:tblGrid>
              <a:tr h="1240202">
                <a:tc>
                  <a:txBody>
                    <a:bodyPr/>
                    <a:lstStyle/>
                    <a:p>
                      <a:pPr indent="180340" algn="just">
                        <a:lnSpc>
                          <a:spcPct val="115000"/>
                        </a:lnSpc>
                        <a:spcBef>
                          <a:spcPts val="60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1/ </a:t>
                      </a:r>
                      <a:r>
                        <a:rPr lang="en-US" sz="2800" b="0" dirty="0" err="1">
                          <a:solidFill>
                            <a:srgbClr val="FF0000"/>
                          </a:solidFill>
                          <a:effectLst/>
                          <a:latin typeface="Times New Roman" panose="02020603050405020304" pitchFamily="18" charset="0"/>
                          <a:cs typeface="Times New Roman" panose="02020603050405020304" pitchFamily="18" charset="0"/>
                        </a:rPr>
                        <a:t>Hướng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chuyển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quanh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Mặt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Trái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Đất</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xmlns="" val="4196494013"/>
                  </a:ext>
                </a:extLst>
              </a:tr>
              <a:tr h="1520549">
                <a:tc>
                  <a:txBody>
                    <a:bodyPr/>
                    <a:lstStyle/>
                    <a:p>
                      <a:pPr indent="180340" algn="just">
                        <a:lnSpc>
                          <a:spcPct val="115000"/>
                        </a:lnSpc>
                        <a:spcBef>
                          <a:spcPts val="60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2/ </a:t>
                      </a:r>
                      <a:r>
                        <a:rPr lang="en-US" sz="2800" b="0" dirty="0">
                          <a:solidFill>
                            <a:srgbClr val="FF0000"/>
                          </a:solidFill>
                          <a:effectLst/>
                          <a:latin typeface="Times New Roman" panose="02020603050405020304" pitchFamily="18" charset="0"/>
                          <a:cs typeface="Times New Roman" panose="02020603050405020304" pitchFamily="18" charset="0"/>
                        </a:rPr>
                        <a:t>Hình </a:t>
                      </a:r>
                      <a:r>
                        <a:rPr lang="en-US" sz="2800" b="0" dirty="0" err="1">
                          <a:solidFill>
                            <a:srgbClr val="FF0000"/>
                          </a:solidFill>
                          <a:effectLst/>
                          <a:latin typeface="Times New Roman" panose="02020603050405020304" pitchFamily="18" charset="0"/>
                          <a:cs typeface="Times New Roman" panose="02020603050405020304" pitchFamily="18" charset="0"/>
                        </a:rPr>
                        <a:t>dạng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smtClean="0">
                          <a:solidFill>
                            <a:srgbClr val="FF0000"/>
                          </a:solidFill>
                          <a:effectLst/>
                          <a:latin typeface="Times New Roman" panose="02020603050405020304" pitchFamily="18" charset="0"/>
                          <a:cs typeface="Times New Roman" panose="02020603050405020304" pitchFamily="18" charset="0"/>
                        </a:rPr>
                        <a:t>quỹ</a:t>
                      </a:r>
                      <a:r>
                        <a:rPr lang="en-US" sz="2800" b="0" dirty="0" smtClean="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đạo</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chuyển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quanh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Mặt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Trái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Đất</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xmlns="" val="1922791056"/>
                  </a:ext>
                </a:extLst>
              </a:tr>
              <a:tr h="1653603">
                <a:tc>
                  <a:txBody>
                    <a:bodyPr/>
                    <a:lstStyle/>
                    <a:p>
                      <a:pPr indent="180340" algn="just">
                        <a:lnSpc>
                          <a:spcPct val="115000"/>
                        </a:lnSpc>
                        <a:spcBef>
                          <a:spcPts val="60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3/ </a:t>
                      </a:r>
                      <a:r>
                        <a:rPr lang="en-US" sz="2800" b="0" dirty="0" err="1">
                          <a:solidFill>
                            <a:srgbClr val="FF0000"/>
                          </a:solidFill>
                          <a:effectLst/>
                          <a:latin typeface="Times New Roman" panose="02020603050405020304" pitchFamily="18" charset="0"/>
                          <a:cs typeface="Times New Roman" panose="02020603050405020304" pitchFamily="18" charset="0"/>
                        </a:rPr>
                        <a:t>Thời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gian</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Trái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Đất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chuyển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một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vòng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quanh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Mặt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bao</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lâu</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xmlns="" val="2599643574"/>
                  </a:ext>
                </a:extLst>
              </a:tr>
              <a:tr h="1653603">
                <a:tc>
                  <a:txBody>
                    <a:bodyPr/>
                    <a:lstStyle/>
                    <a:p>
                      <a:pPr indent="180340" algn="just">
                        <a:lnSpc>
                          <a:spcPct val="115000"/>
                        </a:lnSpc>
                        <a:spcBef>
                          <a:spcPts val="60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4/ </a:t>
                      </a:r>
                      <a:r>
                        <a:rPr lang="en-US" sz="2800" b="0" dirty="0" err="1">
                          <a:solidFill>
                            <a:srgbClr val="FF0000"/>
                          </a:solidFill>
                          <a:effectLst/>
                          <a:latin typeface="Times New Roman" panose="02020603050405020304" pitchFamily="18" charset="0"/>
                          <a:cs typeface="Times New Roman" panose="02020603050405020304" pitchFamily="18" charset="0"/>
                        </a:rPr>
                        <a:t>Độ</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nghiêng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và</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hướng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nghiêng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trục</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Trái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Đất</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chuyển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quanh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Mặt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Trời</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xmlns="" val="687242712"/>
                  </a:ext>
                </a:extLst>
              </a:tr>
            </a:tbl>
          </a:graphicData>
        </a:graphic>
      </p:graphicFrame>
    </p:spTree>
    <p:extLst>
      <p:ext uri="{BB962C8B-B14F-4D97-AF65-F5344CB8AC3E}">
        <p14:creationId xmlns:p14="http://schemas.microsoft.com/office/powerpoint/2010/main" val="3856913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58345"/>
            <a:ext cx="10184135" cy="535531"/>
          </a:xfrm>
          <a:noFill/>
        </p:spPr>
        <p:txBody>
          <a:bodyPr wrap="none" lIns="91440" tIns="45720" rIns="91440" bIns="45720">
            <a:spAutoFit/>
          </a:bodyPr>
          <a:lstStyle/>
          <a:p>
            <a:r>
              <a:rPr lang="en-US" sz="32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I</a:t>
            </a:r>
            <a:r>
              <a:rPr lang="en-US" sz="3200" dirty="0"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32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CHUYỂN ĐỘNG QUANH MẶT TRỜI CỦA TRÁI ĐẤT</a:t>
            </a:r>
          </a:p>
        </p:txBody>
      </p:sp>
      <p:cxnSp>
        <p:nvCxnSpPr>
          <p:cNvPr id="5" name="Straight Connector 4"/>
          <p:cNvCxnSpPr/>
          <p:nvPr/>
        </p:nvCxnSpPr>
        <p:spPr>
          <a:xfrm>
            <a:off x="219341" y="652618"/>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19341" y="652618"/>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8" name="Subtitle 2"/>
          <p:cNvSpPr txBox="1">
            <a:spLocks/>
          </p:cNvSpPr>
          <p:nvPr/>
        </p:nvSpPr>
        <p:spPr>
          <a:xfrm>
            <a:off x="2915554" y="779503"/>
            <a:ext cx="8556531" cy="54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Hình 7.1,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chuyển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Trời</a:t>
            </a:r>
            <a:r>
              <a:rPr lang="en-US" sz="2800" dirty="0">
                <a:solidFill>
                  <a:srgbClr val="FF0000"/>
                </a:solidFill>
                <a:latin typeface="Times New Roman" panose="02020603050405020304" pitchFamily="18" charset="0"/>
                <a:cs typeface="Times New Roman" panose="02020603050405020304" pitchFamily="18" charset="0"/>
              </a:rPr>
              <a:t> </a:t>
            </a:r>
          </a:p>
        </p:txBody>
      </p:sp>
      <p:cxnSp>
        <p:nvCxnSpPr>
          <p:cNvPr id="17" name="Straight Arrow Connector 16"/>
          <p:cNvCxnSpPr/>
          <p:nvPr/>
        </p:nvCxnSpPr>
        <p:spPr>
          <a:xfrm flipV="1">
            <a:off x="857250" y="228600"/>
            <a:ext cx="0" cy="1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71741" y="5609133"/>
            <a:ext cx="2543813" cy="461665"/>
          </a:xfrm>
          <a:prstGeom prst="rect">
            <a:avLst/>
          </a:prstGeom>
          <a:solidFill>
            <a:schemeClr val="bg1"/>
          </a:solidFill>
        </p:spPr>
        <p:txBody>
          <a:bodyPr wrap="square">
            <a:spAutoFit/>
          </a:bodyPr>
          <a:lstStyle/>
          <a:p>
            <a:r>
              <a:rPr lang="en-US" sz="2400" dirty="0">
                <a:solidFill>
                  <a:srgbClr val="FF0000"/>
                </a:solidFill>
                <a:latin typeface="Times New Roman" panose="02020603050405020304" pitchFamily="18" charset="0"/>
                <a:cs typeface="Times New Roman" panose="02020603050405020304" pitchFamily="18" charset="0"/>
              </a:rPr>
              <a:t>Từ </a:t>
            </a:r>
            <a:r>
              <a:rPr lang="en-US" sz="2400" dirty="0" err="1">
                <a:solidFill>
                  <a:srgbClr val="FF0000"/>
                </a:solidFill>
                <a:latin typeface="Times New Roman" panose="02020603050405020304" pitchFamily="18" charset="0"/>
                <a:cs typeface="Times New Roman" panose="02020603050405020304" pitchFamily="18" charset="0"/>
              </a:rPr>
              <a:t>Tây</a:t>
            </a:r>
            <a:r>
              <a:rPr lang="en-US" sz="2400" dirty="0">
                <a:solidFill>
                  <a:srgbClr val="FF0000"/>
                </a:solidFill>
                <a:latin typeface="Times New Roman" panose="02020603050405020304" pitchFamily="18" charset="0"/>
                <a:cs typeface="Times New Roman" panose="02020603050405020304" pitchFamily="18" charset="0"/>
              </a:rPr>
              <a:t> sang </a:t>
            </a:r>
            <a:r>
              <a:rPr lang="en-US" sz="2400" dirty="0" err="1">
                <a:solidFill>
                  <a:srgbClr val="FF0000"/>
                </a:solidFill>
                <a:latin typeface="Times New Roman" panose="02020603050405020304" pitchFamily="18" charset="0"/>
                <a:cs typeface="Times New Roman" panose="02020603050405020304" pitchFamily="18" charset="0"/>
              </a:rPr>
              <a:t>Đông</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3016320" y="1710194"/>
            <a:ext cx="9123921" cy="5114770"/>
            <a:chOff x="2541154" y="1591629"/>
            <a:chExt cx="9477375" cy="4905375"/>
          </a:xfrm>
        </p:grpSpPr>
        <p:pic>
          <p:nvPicPr>
            <p:cNvPr id="7" name="Picture 6"/>
            <p:cNvPicPr>
              <a:picLocks noChangeAspect="1"/>
            </p:cNvPicPr>
            <p:nvPr/>
          </p:nvPicPr>
          <p:blipFill>
            <a:blip r:embed="rId3"/>
            <a:stretch>
              <a:fillRect/>
            </a:stretch>
          </p:blipFill>
          <p:spPr>
            <a:xfrm>
              <a:off x="2541154" y="1591629"/>
              <a:ext cx="9477375" cy="4905375"/>
            </a:xfrm>
            <a:prstGeom prst="rect">
              <a:avLst/>
            </a:prstGeom>
          </p:spPr>
        </p:pic>
        <p:sp>
          <p:nvSpPr>
            <p:cNvPr id="8" name="Rectangle 7"/>
            <p:cNvSpPr/>
            <p:nvPr/>
          </p:nvSpPr>
          <p:spPr>
            <a:xfrm>
              <a:off x="2635740" y="1619036"/>
              <a:ext cx="1942607" cy="335618"/>
            </a:xfrm>
            <a:prstGeom prst="rect">
              <a:avLst/>
            </a:prstGeom>
            <a:solidFill>
              <a:srgbClr val="F5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Rectangle 3"/>
          <p:cNvSpPr/>
          <p:nvPr/>
        </p:nvSpPr>
        <p:spPr>
          <a:xfrm>
            <a:off x="180264" y="1874527"/>
            <a:ext cx="2514090" cy="2923877"/>
          </a:xfrm>
          <a:prstGeom prst="rect">
            <a:avLst/>
          </a:prstGeom>
          <a:solidFill>
            <a:schemeClr val="accent3">
              <a:lumMod val="20000"/>
              <a:lumOff val="80000"/>
            </a:schemeClr>
          </a:solidFill>
        </p:spPr>
        <p:txBody>
          <a:bodyPr wrap="square">
            <a:spAutoFit/>
          </a:bodyPr>
          <a:lstStyle/>
          <a:p>
            <a:pPr lvl="0" indent="180340" algn="just">
              <a:lnSpc>
                <a:spcPct val="115000"/>
              </a:lnSpc>
              <a:spcBef>
                <a:spcPts val="600"/>
              </a:spcBef>
            </a:pPr>
            <a:r>
              <a:rPr lang="en-US" sz="3200" dirty="0">
                <a:solidFill>
                  <a:prstClr val="black"/>
                </a:solidFill>
                <a:latin typeface="Times New Roman" panose="02020603050405020304" pitchFamily="18" charset="0"/>
                <a:cs typeface="Times New Roman" panose="02020603050405020304" pitchFamily="18" charset="0"/>
              </a:rPr>
              <a:t>1/ </a:t>
            </a:r>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Mặt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26"/>
          <p:cNvSpPr/>
          <p:nvPr/>
        </p:nvSpPr>
        <p:spPr>
          <a:xfrm>
            <a:off x="371741" y="5609133"/>
            <a:ext cx="2543813" cy="461665"/>
          </a:xfrm>
          <a:prstGeom prst="rect">
            <a:avLst/>
          </a:prstGeom>
          <a:solidFill>
            <a:schemeClr val="bg1"/>
          </a:solidFill>
        </p:spPr>
        <p:txBody>
          <a:bodyPr wrap="square">
            <a:spAutoFit/>
          </a:bodyPr>
          <a:lstStyle/>
          <a:p>
            <a:r>
              <a:rPr lang="en-US" sz="2400" dirty="0">
                <a:solidFill>
                  <a:srgbClr val="FF0000"/>
                </a:solidFill>
                <a:latin typeface="Times New Roman" panose="02020603050405020304" pitchFamily="18" charset="0"/>
                <a:cs typeface="Times New Roman" panose="02020603050405020304" pitchFamily="18" charset="0"/>
              </a:rPr>
              <a:t>Hình </a:t>
            </a:r>
            <a:r>
              <a:rPr lang="en-US" sz="2400" dirty="0" err="1">
                <a:solidFill>
                  <a:srgbClr val="FF0000"/>
                </a:solidFill>
                <a:latin typeface="Times New Roman" panose="02020603050405020304" pitchFamily="18" charset="0"/>
                <a:cs typeface="Times New Roman" panose="02020603050405020304" pitchFamily="18" charset="0"/>
              </a:rPr>
              <a:t>elíp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tròn</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28" name="Rectangle 27"/>
          <p:cNvSpPr/>
          <p:nvPr/>
        </p:nvSpPr>
        <p:spPr>
          <a:xfrm>
            <a:off x="165402" y="2084018"/>
            <a:ext cx="2514090" cy="2569934"/>
          </a:xfrm>
          <a:prstGeom prst="rect">
            <a:avLst/>
          </a:prstGeom>
          <a:solidFill>
            <a:schemeClr val="accent3">
              <a:lumMod val="20000"/>
              <a:lumOff val="80000"/>
            </a:schemeClr>
          </a:solidFill>
        </p:spPr>
        <p:txBody>
          <a:bodyPr wrap="square">
            <a:spAutoFit/>
          </a:bodyPr>
          <a:lstStyle/>
          <a:p>
            <a:pPr lvl="0" indent="180340" algn="just">
              <a:lnSpc>
                <a:spcPct val="115000"/>
              </a:lnSpc>
              <a:spcBef>
                <a:spcPts val="600"/>
              </a:spcBef>
            </a:pPr>
            <a:r>
              <a:rPr lang="en-US" sz="2800" dirty="0">
                <a:solidFill>
                  <a:prstClr val="black"/>
                </a:solidFill>
                <a:latin typeface="Times New Roman" panose="02020603050405020304" pitchFamily="18" charset="0"/>
                <a:cs typeface="Times New Roman" panose="02020603050405020304" pitchFamily="18" charset="0"/>
              </a:rPr>
              <a:t>2/ Hình </a:t>
            </a:r>
            <a:r>
              <a:rPr lang="en-US" sz="2800" dirty="0" err="1">
                <a:solidFill>
                  <a:prstClr val="black"/>
                </a:solidFill>
                <a:latin typeface="Times New Roman" panose="02020603050405020304" pitchFamily="18" charset="0"/>
                <a:cs typeface="Times New Roman" panose="02020603050405020304" pitchFamily="18" charset="0"/>
              </a:rPr>
              <a:t>dạng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quỹ</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9" name="Rectangle 28"/>
          <p:cNvSpPr/>
          <p:nvPr/>
        </p:nvSpPr>
        <p:spPr>
          <a:xfrm>
            <a:off x="371741" y="5609133"/>
            <a:ext cx="2543813" cy="461665"/>
          </a:xfrm>
          <a:prstGeom prst="rect">
            <a:avLst/>
          </a:prstGeom>
          <a:solidFill>
            <a:schemeClr val="bg1"/>
          </a:solidFill>
        </p:spPr>
        <p:txBody>
          <a:bodyPr wrap="square">
            <a:spAutoFit/>
          </a:bodyPr>
          <a:lstStyle/>
          <a:p>
            <a:r>
              <a:rPr lang="en-US" sz="2400" dirty="0">
                <a:solidFill>
                  <a:srgbClr val="FF0000"/>
                </a:solidFill>
                <a:latin typeface="Times New Roman" panose="02020603050405020304" pitchFamily="18" charset="0"/>
                <a:cs typeface="Times New Roman" panose="02020603050405020304" pitchFamily="18" charset="0"/>
              </a:rPr>
              <a:t>365 ngày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6 </a:t>
            </a:r>
            <a:r>
              <a:rPr lang="en-US" sz="2400" dirty="0" err="1">
                <a:solidFill>
                  <a:srgbClr val="FF0000"/>
                </a:solidFill>
                <a:latin typeface="Times New Roman" panose="02020603050405020304" pitchFamily="18" charset="0"/>
                <a:cs typeface="Times New Roman" panose="02020603050405020304" pitchFamily="18" charset="0"/>
              </a:rPr>
              <a:t>giờ</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219341" y="1887165"/>
            <a:ext cx="2514090" cy="2569934"/>
          </a:xfrm>
          <a:prstGeom prst="rect">
            <a:avLst/>
          </a:prstGeom>
          <a:solidFill>
            <a:schemeClr val="accent3">
              <a:lumMod val="20000"/>
              <a:lumOff val="80000"/>
            </a:schemeClr>
          </a:solidFill>
        </p:spPr>
        <p:txBody>
          <a:bodyPr wrap="square">
            <a:spAutoFit/>
          </a:bodyPr>
          <a:lstStyle/>
          <a:p>
            <a:pPr lvl="0" indent="180340" algn="just">
              <a:lnSpc>
                <a:spcPct val="115000"/>
              </a:lnSpc>
              <a:spcBef>
                <a:spcPts val="600"/>
              </a:spcBef>
            </a:pPr>
            <a:r>
              <a:rPr lang="en-US" sz="2800" dirty="0">
                <a:solidFill>
                  <a:prstClr val="black"/>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Thời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vòng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lâu</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32" name="Rectangle 31"/>
          <p:cNvSpPr/>
          <p:nvPr/>
        </p:nvSpPr>
        <p:spPr>
          <a:xfrm>
            <a:off x="150541" y="5427512"/>
            <a:ext cx="2543813" cy="1200329"/>
          </a:xfrm>
          <a:prstGeom prst="rect">
            <a:avLst/>
          </a:prstGeom>
          <a:solidFill>
            <a:schemeClr val="bg1"/>
          </a:solidFill>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66</a:t>
            </a:r>
            <a:r>
              <a:rPr lang="vi-VN" sz="2400" baseline="30000" dirty="0">
                <a:solidFill>
                  <a:srgbClr val="FF0000"/>
                </a:solidFill>
                <a:latin typeface="Times New Roman" panose="02020603050405020304" pitchFamily="18" charset="0"/>
                <a:cs typeface="Times New Roman" panose="02020603050405020304" pitchFamily="18" charset="0"/>
              </a:rPr>
              <a:t>o</a:t>
            </a:r>
            <a:r>
              <a:rPr lang="vi-VN" sz="2400" dirty="0">
                <a:solidFill>
                  <a:srgbClr val="FF0000"/>
                </a:solidFill>
                <a:latin typeface="Times New Roman" panose="02020603050405020304" pitchFamily="18" charset="0"/>
                <a:cs typeface="Times New Roman" panose="02020603050405020304" pitchFamily="18" charset="0"/>
              </a:rPr>
              <a:t>33’ và hướng nghiêng của trục không đổi.</a:t>
            </a:r>
          </a:p>
        </p:txBody>
      </p:sp>
      <p:sp>
        <p:nvSpPr>
          <p:cNvPr id="33" name="Rectangle 32"/>
          <p:cNvSpPr/>
          <p:nvPr/>
        </p:nvSpPr>
        <p:spPr>
          <a:xfrm>
            <a:off x="195126" y="1710194"/>
            <a:ext cx="2514090" cy="3560975"/>
          </a:xfrm>
          <a:prstGeom prst="rect">
            <a:avLst/>
          </a:prstGeom>
          <a:solidFill>
            <a:schemeClr val="accent3">
              <a:lumMod val="20000"/>
              <a:lumOff val="80000"/>
            </a:schemeClr>
          </a:solidFill>
        </p:spPr>
        <p:txBody>
          <a:bodyPr wrap="square">
            <a:spAutoFit/>
          </a:bodyPr>
          <a:lstStyle/>
          <a:p>
            <a:pPr lvl="0" indent="180340" algn="just">
              <a:lnSpc>
                <a:spcPct val="115000"/>
              </a:lnSpc>
              <a:spcBef>
                <a:spcPts val="600"/>
              </a:spcBef>
            </a:pPr>
            <a:r>
              <a:rPr lang="vi-VN" sz="2800" dirty="0">
                <a:solidFill>
                  <a:prstClr val="black"/>
                </a:solidFill>
                <a:latin typeface="Times New Roman" panose="02020603050405020304" pitchFamily="18" charset="0"/>
                <a:cs typeface="Times New Roman" panose="02020603050405020304" pitchFamily="18" charset="0"/>
              </a:rPr>
              <a:t>4/ Độ nghiêng và hướng nghiêng của trục Trái Đất khi chuyển động quanh Mặt Trời?</a:t>
            </a:r>
          </a:p>
        </p:txBody>
      </p:sp>
    </p:spTree>
    <p:extLst>
      <p:ext uri="{BB962C8B-B14F-4D97-AF65-F5344CB8AC3E}">
        <p14:creationId xmlns:p14="http://schemas.microsoft.com/office/powerpoint/2010/main" val="3584428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circle(in)">
                                      <p:cBhvr>
                                        <p:cTn id="12" dur="20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circle(in)">
                                      <p:cBhvr>
                                        <p:cTn id="32" dur="20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ircle(in)">
                                      <p:cBhvr>
                                        <p:cTn id="37" dur="20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ircle(in)">
                                      <p:cBhvr>
                                        <p:cTn id="4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 grpId="0" animBg="1"/>
      <p:bldP spid="27" grpId="0" animBg="1"/>
      <p:bldP spid="28" grpId="0" animBg="1"/>
      <p:bldP spid="29" grpId="0" animBg="1"/>
      <p:bldP spid="30"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75701" y="3091144"/>
            <a:ext cx="1662470" cy="367899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170" name="Picture 2" descr="circle arrow clockwise comments - arrows in circle PNG image with  transparent background | TOPpng"/>
          <p:cNvPicPr>
            <a:picLocks noChangeAspect="1" noChangeArrowheads="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0" b="100000" l="714" r="98452"/>
                    </a14:imgEffect>
                  </a14:imgLayer>
                </a14:imgProps>
              </a:ext>
              <a:ext uri="{28A0092B-C50C-407E-A947-70E740481C1C}">
                <a14:useLocalDpi xmlns:a14="http://schemas.microsoft.com/office/drawing/2010/main" val="0"/>
              </a:ext>
            </a:extLst>
          </a:blip>
          <a:srcRect/>
          <a:stretch>
            <a:fillRect/>
          </a:stretch>
        </p:blipFill>
        <p:spPr bwMode="auto">
          <a:xfrm>
            <a:off x="6497846" y="1223126"/>
            <a:ext cx="1561509" cy="15968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30202" y="411550"/>
            <a:ext cx="11419986" cy="535531"/>
          </a:xfrm>
          <a:noFill/>
        </p:spPr>
        <p:txBody>
          <a:bodyPr wrap="none" lIns="91440" tIns="45720" rIns="91440" bIns="45720">
            <a:spAutoFit/>
          </a:bodyPr>
          <a:lstStyle/>
          <a:p>
            <a:r>
              <a:rPr lang="en-US" sz="32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I</a:t>
            </a:r>
            <a:r>
              <a:rPr lang="en-US" sz="3200" dirty="0"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32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CHUYỂN ĐỘNG QUAY QUANH MẶT TRỜI CỦA TRÁI ĐẤT</a:t>
            </a:r>
          </a:p>
        </p:txBody>
      </p:sp>
      <p:cxnSp>
        <p:nvCxnSpPr>
          <p:cNvPr id="9" name="Straight Connector 8"/>
          <p:cNvCxnSpPr/>
          <p:nvPr/>
        </p:nvCxnSpPr>
        <p:spPr>
          <a:xfrm>
            <a:off x="2348510" y="1036693"/>
            <a:ext cx="0" cy="5762688"/>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403093" y="1036693"/>
            <a:ext cx="0" cy="5762688"/>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27" name="Subtitle 2"/>
          <p:cNvSpPr txBox="1">
            <a:spLocks/>
          </p:cNvSpPr>
          <p:nvPr/>
        </p:nvSpPr>
        <p:spPr>
          <a:xfrm>
            <a:off x="163140" y="6067615"/>
            <a:ext cx="2124356" cy="70252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endParaRPr lang="en-US" sz="2800" dirty="0">
              <a:latin typeface="Times New Roman" panose="02020603050405020304" pitchFamily="18" charset="0"/>
              <a:cs typeface="Times New Roman" panose="02020603050405020304" pitchFamily="18" charset="0"/>
            </a:endParaRPr>
          </a:p>
        </p:txBody>
      </p:sp>
      <p:pic>
        <p:nvPicPr>
          <p:cNvPr id="8194" name="Picture 2" descr="Assessments - Writing | NA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10" y="385228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394118" y="1742926"/>
            <a:ext cx="1691133" cy="954107"/>
          </a:xfrm>
          <a:prstGeom prst="rect">
            <a:avLst/>
          </a:prstGeom>
        </p:spPr>
        <p:txBody>
          <a:bodyPr wrap="square">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365</a:t>
            </a:r>
          </a:p>
          <a:p>
            <a:pPr algn="ctr"/>
            <a:r>
              <a:rPr lang="en-US" sz="2800" dirty="0">
                <a:solidFill>
                  <a:srgbClr val="FF0000"/>
                </a:solidFill>
                <a:latin typeface="Times New Roman" panose="02020603050405020304" pitchFamily="18" charset="0"/>
                <a:cs typeface="Times New Roman" panose="02020603050405020304" pitchFamily="18" charset="0"/>
              </a:rPr>
              <a:t>6</a:t>
            </a:r>
          </a:p>
        </p:txBody>
      </p:sp>
      <p:sp>
        <p:nvSpPr>
          <p:cNvPr id="43" name="Subtitle 2"/>
          <p:cNvSpPr txBox="1">
            <a:spLocks/>
          </p:cNvSpPr>
          <p:nvPr/>
        </p:nvSpPr>
        <p:spPr>
          <a:xfrm>
            <a:off x="163140" y="3091144"/>
            <a:ext cx="2124356" cy="70252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Times New Roman" panose="02020603050405020304" pitchFamily="18" charset="0"/>
                <a:cs typeface="Times New Roman" panose="02020603050405020304" pitchFamily="18" charset="0"/>
              </a:rPr>
              <a:t>Em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p>
        </p:txBody>
      </p:sp>
      <p:pic>
        <p:nvPicPr>
          <p:cNvPr id="8204" name="Picture 12" descr="Remember Icons - Download Free Vector Icons | Noun Project"/>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506" y="1139396"/>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765827" y="3091144"/>
            <a:ext cx="1472344" cy="2708434"/>
          </a:xfrm>
          <a:prstGeom prst="rect">
            <a:avLst/>
          </a:prstGeom>
          <a:noFill/>
        </p:spPr>
        <p:txBody>
          <a:bodyPr wrap="square">
            <a:spAutoFit/>
          </a:bodyPr>
          <a:lstStyle/>
          <a:p>
            <a:pPr algn="ctr"/>
            <a:r>
              <a:rPr lang="vi-VN" sz="3400" dirty="0">
                <a:latin typeface="Times New Roman" panose="02020603050405020304" pitchFamily="18" charset="0"/>
                <a:cs typeface="Times New Roman" panose="02020603050405020304" pitchFamily="18" charset="0"/>
              </a:rPr>
              <a:t>Hướng </a:t>
            </a:r>
            <a:r>
              <a:rPr lang="vi-VN" sz="3400" dirty="0">
                <a:solidFill>
                  <a:srgbClr val="FF0000"/>
                </a:solidFill>
                <a:latin typeface="Times New Roman" panose="02020603050405020304" pitchFamily="18" charset="0"/>
                <a:cs typeface="Times New Roman" panose="02020603050405020304" pitchFamily="18" charset="0"/>
              </a:rPr>
              <a:t>từ </a:t>
            </a:r>
            <a:endParaRPr lang="en-US" sz="3400" dirty="0" smtClean="0">
              <a:solidFill>
                <a:srgbClr val="FF0000"/>
              </a:solidFill>
              <a:latin typeface="Times New Roman" panose="02020603050405020304" pitchFamily="18" charset="0"/>
              <a:cs typeface="Times New Roman" panose="02020603050405020304" pitchFamily="18" charset="0"/>
            </a:endParaRPr>
          </a:p>
          <a:p>
            <a:pPr algn="ctr"/>
            <a:r>
              <a:rPr lang="vi-VN" sz="3400" dirty="0" smtClean="0">
                <a:solidFill>
                  <a:srgbClr val="FF0000"/>
                </a:solidFill>
                <a:latin typeface="Times New Roman" panose="02020603050405020304" pitchFamily="18" charset="0"/>
                <a:cs typeface="Times New Roman" panose="02020603050405020304" pitchFamily="18" charset="0"/>
              </a:rPr>
              <a:t>Tây </a:t>
            </a:r>
            <a:r>
              <a:rPr lang="vi-VN" sz="3400" dirty="0">
                <a:solidFill>
                  <a:srgbClr val="FF0000"/>
                </a:solidFill>
                <a:latin typeface="Times New Roman" panose="02020603050405020304" pitchFamily="18" charset="0"/>
                <a:cs typeface="Times New Roman" panose="02020603050405020304" pitchFamily="18" charset="0"/>
              </a:rPr>
              <a:t>sang Đông</a:t>
            </a:r>
            <a:endParaRPr lang="en-US" sz="3400" dirty="0">
              <a:solidFill>
                <a:srgbClr val="FF0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4410778" y="3091144"/>
            <a:ext cx="1656193" cy="367899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Rectangle 17"/>
          <p:cNvSpPr/>
          <p:nvPr/>
        </p:nvSpPr>
        <p:spPr>
          <a:xfrm>
            <a:off x="4439058" y="3091144"/>
            <a:ext cx="1497285" cy="3231654"/>
          </a:xfrm>
          <a:prstGeom prst="rect">
            <a:avLst/>
          </a:prstGeom>
          <a:noFill/>
        </p:spPr>
        <p:txBody>
          <a:bodyPr wrap="square">
            <a:spAutoFit/>
          </a:bodyPr>
          <a:lstStyle/>
          <a:p>
            <a:pPr algn="ctr"/>
            <a:r>
              <a:rPr lang="vi-VN" sz="3400" dirty="0">
                <a:latin typeface="Times New Roman" panose="02020603050405020304" pitchFamily="18" charset="0"/>
                <a:cs typeface="Times New Roman" panose="02020603050405020304" pitchFamily="18" charset="0"/>
              </a:rPr>
              <a:t>Quỹ đạo có hình </a:t>
            </a:r>
            <a:r>
              <a:rPr lang="vi-VN" sz="3400" dirty="0">
                <a:solidFill>
                  <a:srgbClr val="FF0000"/>
                </a:solidFill>
                <a:latin typeface="Times New Roman" panose="02020603050405020304" pitchFamily="18" charset="0"/>
                <a:cs typeface="Times New Roman" panose="02020603050405020304" pitchFamily="18" charset="0"/>
              </a:rPr>
              <a:t>elíp</a:t>
            </a:r>
            <a:r>
              <a:rPr lang="vi-VN" sz="3400" dirty="0">
                <a:latin typeface="Times New Roman" panose="02020603050405020304" pitchFamily="18" charset="0"/>
                <a:cs typeface="Times New Roman" panose="02020603050405020304" pitchFamily="18" charset="0"/>
              </a:rPr>
              <a:t> gần tròn</a:t>
            </a:r>
            <a:endParaRPr lang="en-US" sz="3400"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6211298" y="3091144"/>
            <a:ext cx="1916702" cy="367899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19"/>
          <p:cNvSpPr/>
          <p:nvPr/>
        </p:nvSpPr>
        <p:spPr>
          <a:xfrm>
            <a:off x="6239578" y="3091144"/>
            <a:ext cx="1888422" cy="2708434"/>
          </a:xfrm>
          <a:prstGeom prst="rect">
            <a:avLst/>
          </a:prstGeom>
          <a:noFill/>
        </p:spPr>
        <p:txBody>
          <a:bodyPr wrap="square">
            <a:spAutoFit/>
          </a:bodyPr>
          <a:lstStyle/>
          <a:p>
            <a:pPr algn="ctr"/>
            <a:r>
              <a:rPr lang="vi-VN" sz="3400" dirty="0">
                <a:latin typeface="Times New Roman" panose="02020603050405020304" pitchFamily="18" charset="0"/>
                <a:cs typeface="Times New Roman" panose="02020603050405020304" pitchFamily="18" charset="0"/>
              </a:rPr>
              <a:t>Thời gian quay 1 vòng: </a:t>
            </a:r>
            <a:r>
              <a:rPr lang="vi-VN" sz="3400" dirty="0">
                <a:solidFill>
                  <a:srgbClr val="FF0000"/>
                </a:solidFill>
                <a:latin typeface="Times New Roman" panose="02020603050405020304" pitchFamily="18" charset="0"/>
                <a:cs typeface="Times New Roman" panose="02020603050405020304" pitchFamily="18" charset="0"/>
              </a:rPr>
              <a:t>365 ngày và 6 giờ</a:t>
            </a:r>
            <a:endParaRPr lang="en-US" sz="3400" dirty="0">
              <a:solidFill>
                <a:srgbClr val="FF0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8272326" y="3091144"/>
            <a:ext cx="3804060" cy="367899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ectangle 21"/>
          <p:cNvSpPr/>
          <p:nvPr/>
        </p:nvSpPr>
        <p:spPr>
          <a:xfrm>
            <a:off x="8263387" y="3038087"/>
            <a:ext cx="3713528" cy="3754874"/>
          </a:xfrm>
          <a:prstGeom prst="rect">
            <a:avLst/>
          </a:prstGeom>
          <a:noFill/>
        </p:spPr>
        <p:txBody>
          <a:bodyPr wrap="square">
            <a:spAutoFit/>
          </a:bodyPr>
          <a:lstStyle/>
          <a:p>
            <a:pPr algn="ctr"/>
            <a:r>
              <a:rPr lang="vi-VN" sz="3400" dirty="0">
                <a:latin typeface="Times New Roman" panose="02020603050405020304" pitchFamily="18" charset="0"/>
                <a:cs typeface="Times New Roman" panose="02020603050405020304" pitchFamily="18" charset="0"/>
              </a:rPr>
              <a:t>Trục Trái Đất lúc nào cũng giữ nguyên độ </a:t>
            </a:r>
            <a:r>
              <a:rPr lang="vi-VN" sz="3400" dirty="0">
                <a:solidFill>
                  <a:srgbClr val="FF0000"/>
                </a:solidFill>
                <a:latin typeface="Times New Roman" panose="02020603050405020304" pitchFamily="18" charset="0"/>
                <a:cs typeface="Times New Roman" panose="02020603050405020304" pitchFamily="18" charset="0"/>
              </a:rPr>
              <a:t>nghiêng 66</a:t>
            </a:r>
            <a:r>
              <a:rPr lang="vi-VN" sz="3400" baseline="30000" dirty="0">
                <a:solidFill>
                  <a:srgbClr val="FF0000"/>
                </a:solidFill>
                <a:latin typeface="Times New Roman" panose="02020603050405020304" pitchFamily="18" charset="0"/>
                <a:cs typeface="Times New Roman" panose="02020603050405020304" pitchFamily="18" charset="0"/>
              </a:rPr>
              <a:t>o</a:t>
            </a:r>
            <a:r>
              <a:rPr lang="vi-VN" sz="3400" dirty="0">
                <a:solidFill>
                  <a:srgbClr val="FF0000"/>
                </a:solidFill>
                <a:latin typeface="Times New Roman" panose="02020603050405020304" pitchFamily="18" charset="0"/>
                <a:cs typeface="Times New Roman" panose="02020603050405020304" pitchFamily="18" charset="0"/>
              </a:rPr>
              <a:t>33’ </a:t>
            </a:r>
            <a:r>
              <a:rPr lang="vi-VN" sz="3400" dirty="0">
                <a:latin typeface="Times New Roman" panose="02020603050405020304" pitchFamily="18" charset="0"/>
                <a:cs typeface="Times New Roman" panose="02020603050405020304" pitchFamily="18" charset="0"/>
              </a:rPr>
              <a:t>trên mặt phẳng quỹ đạo và hướng nghiêng </a:t>
            </a:r>
            <a:r>
              <a:rPr lang="vi-VN" sz="3400" dirty="0">
                <a:solidFill>
                  <a:srgbClr val="FF0000"/>
                </a:solidFill>
                <a:latin typeface="Times New Roman" panose="02020603050405020304" pitchFamily="18" charset="0"/>
                <a:cs typeface="Times New Roman" panose="02020603050405020304" pitchFamily="18" charset="0"/>
              </a:rPr>
              <a:t>không đổi</a:t>
            </a:r>
            <a:endParaRPr lang="en-US" sz="3400" dirty="0">
              <a:latin typeface="Times New Roman" panose="02020603050405020304" pitchFamily="18" charset="0"/>
              <a:cs typeface="Times New Roman" panose="02020603050405020304" pitchFamily="18" charset="0"/>
            </a:endParaRPr>
          </a:p>
        </p:txBody>
      </p:sp>
      <p:sp>
        <p:nvSpPr>
          <p:cNvPr id="4" name="Oval 3"/>
          <p:cNvSpPr/>
          <p:nvPr/>
        </p:nvSpPr>
        <p:spPr>
          <a:xfrm>
            <a:off x="4289780" y="1618802"/>
            <a:ext cx="1831938" cy="885371"/>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Elip</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Curved Right Arrow 6"/>
          <p:cNvSpPr/>
          <p:nvPr/>
        </p:nvSpPr>
        <p:spPr>
          <a:xfrm rot="16200000">
            <a:off x="3047645" y="1671826"/>
            <a:ext cx="488417" cy="1214221"/>
          </a:xfrm>
          <a:prstGeom prst="curved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1836501" y="1466728"/>
            <a:ext cx="1691133" cy="523220"/>
          </a:xfrm>
          <a:prstGeom prst="rect">
            <a:avLst/>
          </a:prstGeom>
        </p:spPr>
        <p:txBody>
          <a:bodyPr wrap="square">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T</a:t>
            </a:r>
          </a:p>
        </p:txBody>
      </p:sp>
      <p:sp>
        <p:nvSpPr>
          <p:cNvPr id="31" name="Rectangle 30"/>
          <p:cNvSpPr/>
          <p:nvPr/>
        </p:nvSpPr>
        <p:spPr>
          <a:xfrm>
            <a:off x="2940904" y="1443041"/>
            <a:ext cx="1691133" cy="523220"/>
          </a:xfrm>
          <a:prstGeom prst="rect">
            <a:avLst/>
          </a:prstGeom>
        </p:spPr>
        <p:txBody>
          <a:bodyPr wrap="square">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Đ</a:t>
            </a:r>
          </a:p>
        </p:txBody>
      </p:sp>
      <p:cxnSp>
        <p:nvCxnSpPr>
          <p:cNvPr id="32" name="Straight Connector 31"/>
          <p:cNvCxnSpPr/>
          <p:nvPr/>
        </p:nvCxnSpPr>
        <p:spPr>
          <a:xfrm flipH="1">
            <a:off x="9119721" y="1319023"/>
            <a:ext cx="560277" cy="1270427"/>
          </a:xfrm>
          <a:prstGeom prst="line">
            <a:avLst/>
          </a:prstGeom>
          <a:ln w="38100">
            <a:solidFill>
              <a:schemeClr val="accent5"/>
            </a:solidFill>
            <a:prstDash val="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9113371" y="2554157"/>
            <a:ext cx="2013561"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a:off x="8831489" y="2139178"/>
            <a:ext cx="900545" cy="841700"/>
          </a:xfrm>
          <a:prstGeom prst="arc">
            <a:avLst>
              <a:gd name="adj1" fmla="val 16466881"/>
              <a:gd name="adj2" fmla="val 0"/>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p:cNvSpPr/>
          <p:nvPr/>
        </p:nvSpPr>
        <p:spPr>
          <a:xfrm>
            <a:off x="9654629" y="1845207"/>
            <a:ext cx="1206356" cy="523220"/>
          </a:xfrm>
          <a:prstGeom prst="rect">
            <a:avLst/>
          </a:prstGeom>
        </p:spPr>
        <p:txBody>
          <a:bodyPr wrap="none">
            <a:spAutoFit/>
          </a:bodyPr>
          <a:lstStyle/>
          <a:p>
            <a:r>
              <a:rPr lang="en-US" sz="2800" dirty="0">
                <a:solidFill>
                  <a:srgbClr val="FF0000"/>
                </a:solidFill>
                <a:latin typeface="Times New Roman" panose="02020603050405020304" pitchFamily="18" charset="0"/>
                <a:cs typeface="Times New Roman" panose="02020603050405020304" pitchFamily="18" charset="0"/>
              </a:rPr>
              <a:t>66</a:t>
            </a:r>
            <a:r>
              <a:rPr lang="en-US" sz="2800" baseline="30000" dirty="0">
                <a:solidFill>
                  <a:srgbClr val="FF0000"/>
                </a:solidFill>
                <a:latin typeface="Times New Roman" panose="02020603050405020304" pitchFamily="18" charset="0"/>
                <a:cs typeface="Times New Roman" panose="02020603050405020304" pitchFamily="18" charset="0"/>
              </a:rPr>
              <a:t>o</a:t>
            </a:r>
            <a:r>
              <a:rPr lang="en-US" sz="2800" dirty="0">
                <a:solidFill>
                  <a:srgbClr val="FF0000"/>
                </a:solidFill>
                <a:latin typeface="Times New Roman" panose="02020603050405020304" pitchFamily="18" charset="0"/>
                <a:cs typeface="Times New Roman" panose="02020603050405020304" pitchFamily="18" charset="0"/>
              </a:rPr>
              <a:t>33’ </a:t>
            </a:r>
          </a:p>
        </p:txBody>
      </p:sp>
    </p:spTree>
    <p:extLst>
      <p:ext uri="{BB962C8B-B14F-4D97-AF65-F5344CB8AC3E}">
        <p14:creationId xmlns:p14="http://schemas.microsoft.com/office/powerpoint/2010/main" val="636564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170"/>
                                        </p:tgtEl>
                                        <p:attrNameLst>
                                          <p:attrName>style.visibility</p:attrName>
                                        </p:attrNameLst>
                                      </p:cBhvr>
                                      <p:to>
                                        <p:strVal val="visible"/>
                                      </p:to>
                                    </p:set>
                                    <p:animEffect transition="in" filter="barn(inVertical)">
                                      <p:cBhvr>
                                        <p:cTn id="41" dur="500"/>
                                        <p:tgtEl>
                                          <p:spTgt spid="717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Vertical)">
                                      <p:cBhvr>
                                        <p:cTn id="58" dur="500"/>
                                        <p:tgtEl>
                                          <p:spTgt spid="22"/>
                                        </p:tgtEl>
                                      </p:cBhvr>
                                    </p:animEffect>
                                  </p:childTnLst>
                                </p:cTn>
                              </p:par>
                              <p:par>
                                <p:cTn id="59" presetID="16" presetClass="entr" presetSubtype="21"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arn(inVertical)">
                                      <p:cBhvr>
                                        <p:cTn id="61" dur="500"/>
                                        <p:tgtEl>
                                          <p:spTgt spid="32"/>
                                        </p:tgtEl>
                                      </p:cBhvr>
                                    </p:animEffect>
                                  </p:childTnLst>
                                </p:cTn>
                              </p:par>
                              <p:par>
                                <p:cTn id="62" presetID="16" presetClass="entr" presetSubtype="21"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arn(inVertical)">
                                      <p:cBhvr>
                                        <p:cTn id="64" dur="500"/>
                                        <p:tgtEl>
                                          <p:spTgt spid="12"/>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p:bldP spid="29" grpId="0"/>
      <p:bldP spid="17" grpId="0" animBg="1"/>
      <p:bldP spid="18" grpId="0"/>
      <p:bldP spid="19" grpId="0" animBg="1"/>
      <p:bldP spid="20" grpId="0"/>
      <p:bldP spid="21" grpId="0" animBg="1"/>
      <p:bldP spid="22" grpId="0"/>
      <p:bldP spid="4" grpId="0" animBg="1"/>
      <p:bldP spid="7" grpId="0" animBg="1"/>
      <p:bldP spid="30" grpId="0"/>
      <p:bldP spid="31"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a:off x="5940196" y="2344524"/>
            <a:ext cx="2510121" cy="128630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879654" y="2362200"/>
            <a:ext cx="3060542" cy="74512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25794" y="411550"/>
            <a:ext cx="11931984" cy="535531"/>
          </a:xfrm>
          <a:noFill/>
        </p:spPr>
        <p:txBody>
          <a:bodyPr wrap="none" lIns="91440" tIns="45720" rIns="91440" bIns="45720">
            <a:spAutoFit/>
          </a:bodyPr>
          <a:lstStyle/>
          <a:p>
            <a:r>
              <a:rPr lang="en-US" sz="3200" dirty="0"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II. </a:t>
            </a:r>
            <a:r>
              <a:rPr lang="en-US" sz="32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HỆ QUẢ CHUYỂN ĐỘNG CỦA TRÁI ĐẤT QUANH MẶT TRỜI </a:t>
            </a:r>
          </a:p>
        </p:txBody>
      </p:sp>
      <p:cxnSp>
        <p:nvCxnSpPr>
          <p:cNvPr id="5" name="Straight Connector 4"/>
          <p:cNvCxnSpPr/>
          <p:nvPr/>
        </p:nvCxnSpPr>
        <p:spPr>
          <a:xfrm>
            <a:off x="196948" y="1036693"/>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9618" y="978073"/>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8" name="Subtitle 2"/>
          <p:cNvSpPr txBox="1">
            <a:spLocks/>
          </p:cNvSpPr>
          <p:nvPr/>
        </p:nvSpPr>
        <p:spPr>
          <a:xfrm>
            <a:off x="1366293" y="1183309"/>
            <a:ext cx="8721854" cy="54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solidFill>
                  <a:srgbClr val="234867"/>
                </a:solidFill>
                <a:latin typeface="Times New Roman" panose="02020603050405020304" pitchFamily="18" charset="0"/>
                <a:cs typeface="Times New Roman" panose="02020603050405020304" pitchFamily="18" charset="0"/>
              </a:rPr>
              <a:t>TRÁI ĐẤT QUAY QUANH MẶT TRỜI</a:t>
            </a:r>
          </a:p>
        </p:txBody>
      </p:sp>
      <p:cxnSp>
        <p:nvCxnSpPr>
          <p:cNvPr id="17" name="Straight Arrow Connector 16"/>
          <p:cNvCxnSpPr/>
          <p:nvPr/>
        </p:nvCxnSpPr>
        <p:spPr>
          <a:xfrm flipV="1">
            <a:off x="857250" y="228600"/>
            <a:ext cx="0" cy="1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57249" y="3249035"/>
            <a:ext cx="4460100" cy="646331"/>
          </a:xfrm>
          <a:prstGeom prst="rect">
            <a:avLst/>
          </a:prstGeom>
        </p:spPr>
        <p:txBody>
          <a:bodyPr wrap="square">
            <a:spAutoFit/>
          </a:bodyPr>
          <a:lstStyle/>
          <a:p>
            <a:r>
              <a:rPr lang="vi-VN" sz="3600" dirty="0">
                <a:latin typeface="Times New Roman" panose="02020603050405020304" pitchFamily="18" charset="0"/>
                <a:cs typeface="Times New Roman" panose="02020603050405020304" pitchFamily="18" charset="0"/>
              </a:rPr>
              <a:t>Hiện tượng các mùa</a:t>
            </a:r>
            <a:endParaRPr lang="en-US" sz="3600" dirty="0">
              <a:latin typeface="Times New Roman" panose="02020603050405020304" pitchFamily="18" charset="0"/>
              <a:cs typeface="Times New Roman" panose="02020603050405020304" pitchFamily="18" charset="0"/>
            </a:endParaRPr>
          </a:p>
        </p:txBody>
      </p:sp>
      <p:pic>
        <p:nvPicPr>
          <p:cNvPr id="4098" name="Picture 2" descr="Giải thích hiện tượng các mùa trên Trái Đất - Benh.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778" y="1803960"/>
            <a:ext cx="2066835" cy="159933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17163" y="3620695"/>
            <a:ext cx="5840060" cy="646331"/>
          </a:xfrm>
          <a:prstGeom prst="rect">
            <a:avLst/>
          </a:prstGeom>
        </p:spPr>
        <p:txBody>
          <a:bodyPr wrap="none">
            <a:spAutoFit/>
          </a:bodyPr>
          <a:lstStyle/>
          <a:p>
            <a:r>
              <a:rPr lang="en-US" sz="3600" dirty="0">
                <a:latin typeface="Times New Roman" panose="02020603050405020304" pitchFamily="18" charset="0"/>
                <a:cs typeface="Times New Roman" panose="02020603050405020304" pitchFamily="18" charset="0"/>
              </a:rPr>
              <a:t>Ngày </a:t>
            </a:r>
            <a:r>
              <a:rPr lang="en-US" sz="3600" dirty="0" err="1">
                <a:latin typeface="Times New Roman" panose="02020603050405020304" pitchFamily="18" charset="0"/>
                <a:cs typeface="Times New Roman" panose="02020603050405020304" pitchFamily="18" charset="0"/>
              </a:rPr>
              <a:t>đêm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ngắn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mùa</a:t>
            </a:r>
            <a:r>
              <a:rPr lang="en-US"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7888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50022" y="96256"/>
            <a:ext cx="4424609" cy="701731"/>
          </a:xfrm>
          <a:noFill/>
        </p:spPr>
        <p:txBody>
          <a:bodyPr wrap="none" lIns="91440" tIns="45720" rIns="91440" bIns="45720">
            <a:spAutoFit/>
          </a:bodyPr>
          <a:lstStyle/>
          <a:p>
            <a:r>
              <a:rPr lang="en-US" sz="4400" dirty="0" smtClean="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1. </a:t>
            </a:r>
            <a:r>
              <a:rPr lang="en-US" sz="4400" dirty="0" err="1">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Hiện</a:t>
            </a:r>
            <a:r>
              <a:rPr lang="en-US" sz="44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4400" dirty="0" err="1">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tượng</a:t>
            </a:r>
            <a:r>
              <a:rPr lang="en-US" sz="44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4400" dirty="0" err="1">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mùa</a:t>
            </a:r>
            <a:endParaRPr lang="en-US" sz="4400" dirty="0">
              <a:ln w="6600">
                <a:solidFill>
                  <a:srgbClr val="FFC000"/>
                </a:solidFill>
                <a:prstDash val="solid"/>
              </a:ln>
              <a:solidFill>
                <a:srgbClr val="FF0000"/>
              </a:solidFill>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cxnSp>
        <p:nvCxnSpPr>
          <p:cNvPr id="5" name="Straight Connector 4"/>
          <p:cNvCxnSpPr/>
          <p:nvPr/>
        </p:nvCxnSpPr>
        <p:spPr>
          <a:xfrm>
            <a:off x="277837" y="756729"/>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491" y="756729"/>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8" name="Subtitle 2"/>
          <p:cNvSpPr txBox="1">
            <a:spLocks/>
          </p:cNvSpPr>
          <p:nvPr/>
        </p:nvSpPr>
        <p:spPr>
          <a:xfrm>
            <a:off x="199625" y="832544"/>
            <a:ext cx="10862773" cy="8818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p>
        </p:txBody>
      </p:sp>
      <p:cxnSp>
        <p:nvCxnSpPr>
          <p:cNvPr id="17" name="Straight Arrow Connector 16"/>
          <p:cNvCxnSpPr/>
          <p:nvPr/>
        </p:nvCxnSpPr>
        <p:spPr>
          <a:xfrm flipV="1">
            <a:off x="857250" y="228600"/>
            <a:ext cx="0" cy="1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199624" y="1978787"/>
            <a:ext cx="12191702" cy="8818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Các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mùa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a:t>
            </a:r>
          </a:p>
        </p:txBody>
      </p:sp>
      <p:pic>
        <p:nvPicPr>
          <p:cNvPr id="6146" name="Picture 2" descr="https://i1-ngoisao.vnecdn.net/2019/04/17/1-1555496428.jpg?w=1200&amp;h=0&amp;q=100&amp;dpr=1&amp;fit=crop&amp;s=TLrZuw2fo_s0v-C7mlO56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123"/>
          <a:stretch/>
        </p:blipFill>
        <p:spPr bwMode="auto">
          <a:xfrm>
            <a:off x="278593" y="3083426"/>
            <a:ext cx="2790824" cy="202631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u lịch Nhật Bản mùa Đông: 10 điều không thể bỏ qua | ELLE"/>
          <p:cNvPicPr>
            <a:picLocks noChangeAspect="1" noChangeArrowheads="1"/>
          </p:cNvPicPr>
          <p:nvPr/>
        </p:nvPicPr>
        <p:blipFill rotWithShape="1">
          <a:blip r:embed="rId4">
            <a:extLst>
              <a:ext uri="{28A0092B-C50C-407E-A947-70E740481C1C}">
                <a14:useLocalDpi xmlns:a14="http://schemas.microsoft.com/office/drawing/2010/main" val="0"/>
              </a:ext>
            </a:extLst>
          </a:blip>
          <a:srcRect r="9886"/>
          <a:stretch/>
        </p:blipFill>
        <p:spPr bwMode="auto">
          <a:xfrm>
            <a:off x="3181539" y="3100184"/>
            <a:ext cx="2925465" cy="200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NHỮNG LÍ DO KHIẾN MÙA THU LÀ THỜI ĐIỂM TUYỆT VỜI NHẤT ĐỂ ĐI DU LỊC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1199"/>
          <a:stretch/>
        </p:blipFill>
        <p:spPr bwMode="auto">
          <a:xfrm>
            <a:off x="6219126" y="3098037"/>
            <a:ext cx="2768149" cy="20117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ận hưởng mùa hè đẳng cấp 5* giá số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0206"/>
          <a:stretch/>
        </p:blipFill>
        <p:spPr bwMode="auto">
          <a:xfrm>
            <a:off x="9099397" y="3100184"/>
            <a:ext cx="2856820" cy="200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76913" y="902620"/>
            <a:ext cx="7998705" cy="1077218"/>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đặc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riêng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hậu</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xmlns="" id="{BEA47E8D-796A-4D26-96F9-F0A9EE24AEC3}"/>
              </a:ext>
            </a:extLst>
          </p:cNvPr>
          <p:cNvSpPr txBox="1"/>
          <p:nvPr/>
        </p:nvSpPr>
        <p:spPr>
          <a:xfrm>
            <a:off x="1114424" y="5051866"/>
            <a:ext cx="1463040" cy="769441"/>
          </a:xfrm>
          <a:prstGeom prst="rect">
            <a:avLst/>
          </a:prstGeom>
          <a:noFill/>
        </p:spPr>
        <p:txBody>
          <a:bodyPr wrap="square" rtlCol="0">
            <a:spAutoFit/>
          </a:bodyPr>
          <a:lstStyle/>
          <a:p>
            <a:r>
              <a:rPr lang="en-US" sz="4400" dirty="0" err="1">
                <a:solidFill>
                  <a:srgbClr val="177D0F"/>
                </a:solidFill>
                <a:latin typeface="Times New Roman" panose="02020603050405020304" pitchFamily="18" charset="0"/>
                <a:cs typeface="Times New Roman" panose="02020603050405020304" pitchFamily="18" charset="0"/>
              </a:rPr>
              <a:t>Xuân</a:t>
            </a:r>
            <a:r>
              <a:rPr lang="en-US" sz="4400" dirty="0">
                <a:solidFill>
                  <a:srgbClr val="177D0F"/>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xmlns="" id="{552A2449-F2BD-449E-887A-E98FEFBD62B1}"/>
              </a:ext>
            </a:extLst>
          </p:cNvPr>
          <p:cNvSpPr txBox="1"/>
          <p:nvPr/>
        </p:nvSpPr>
        <p:spPr>
          <a:xfrm>
            <a:off x="10191930" y="5051866"/>
            <a:ext cx="1463040" cy="769441"/>
          </a:xfrm>
          <a:prstGeom prst="rect">
            <a:avLst/>
          </a:prstGeom>
          <a:noFill/>
        </p:spPr>
        <p:txBody>
          <a:bodyPr wrap="square" rtlCol="0">
            <a:spAutoFit/>
          </a:bodyPr>
          <a:lstStyle/>
          <a:p>
            <a:r>
              <a:rPr lang="en-US" sz="4400" dirty="0" err="1">
                <a:solidFill>
                  <a:srgbClr val="EFDC06"/>
                </a:solidFill>
                <a:latin typeface="Times New Roman" panose="02020603050405020304" pitchFamily="18" charset="0"/>
                <a:cs typeface="Times New Roman" panose="02020603050405020304" pitchFamily="18" charset="0"/>
              </a:rPr>
              <a:t>Hạ</a:t>
            </a:r>
            <a:endParaRPr lang="en-US" sz="4400" dirty="0">
              <a:solidFill>
                <a:srgbClr val="EFDC06"/>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6C4D90A6-9BA9-4FAC-AA14-2D98F603E09B}"/>
              </a:ext>
            </a:extLst>
          </p:cNvPr>
          <p:cNvSpPr txBox="1"/>
          <p:nvPr/>
        </p:nvSpPr>
        <p:spPr>
          <a:xfrm>
            <a:off x="7166094" y="5051866"/>
            <a:ext cx="1463040" cy="769441"/>
          </a:xfrm>
          <a:prstGeom prst="rect">
            <a:avLst/>
          </a:prstGeom>
          <a:noFill/>
        </p:spPr>
        <p:txBody>
          <a:bodyPr wrap="square" rtlCol="0">
            <a:spAutoFit/>
          </a:bodyPr>
          <a:lstStyle/>
          <a:p>
            <a:r>
              <a:rPr lang="en-US" sz="4400" dirty="0">
                <a:solidFill>
                  <a:srgbClr val="DC6306"/>
                </a:solidFill>
                <a:latin typeface="Times New Roman" panose="02020603050405020304" pitchFamily="18" charset="0"/>
                <a:cs typeface="Times New Roman" panose="02020603050405020304" pitchFamily="18" charset="0"/>
              </a:rPr>
              <a:t>Thu</a:t>
            </a:r>
          </a:p>
        </p:txBody>
      </p:sp>
      <p:sp>
        <p:nvSpPr>
          <p:cNvPr id="16" name="TextBox 15">
            <a:extLst>
              <a:ext uri="{FF2B5EF4-FFF2-40B4-BE49-F238E27FC236}">
                <a16:creationId xmlns:a16="http://schemas.microsoft.com/office/drawing/2014/main" xmlns="" id="{22E576E0-D085-4E5D-B21A-F3D85F83A620}"/>
              </a:ext>
            </a:extLst>
          </p:cNvPr>
          <p:cNvSpPr txBox="1"/>
          <p:nvPr/>
        </p:nvSpPr>
        <p:spPr>
          <a:xfrm>
            <a:off x="4140259" y="5051866"/>
            <a:ext cx="1463040" cy="769441"/>
          </a:xfrm>
          <a:prstGeom prst="rect">
            <a:avLst/>
          </a:prstGeom>
          <a:noFill/>
        </p:spPr>
        <p:txBody>
          <a:bodyPr wrap="square" rtlCol="0">
            <a:spAutoFit/>
          </a:bodyPr>
          <a:lstStyle/>
          <a:p>
            <a:r>
              <a:rPr lang="en-US" sz="4400" dirty="0" err="1">
                <a:solidFill>
                  <a:srgbClr val="08A4CC"/>
                </a:solidFill>
                <a:latin typeface="Times New Roman" panose="02020603050405020304" pitchFamily="18" charset="0"/>
                <a:cs typeface="Times New Roman" panose="02020603050405020304" pitchFamily="18" charset="0"/>
              </a:rPr>
              <a:t>Đông</a:t>
            </a:r>
            <a:endParaRPr lang="en-US" sz="4400" dirty="0">
              <a:solidFill>
                <a:srgbClr val="08A4CC"/>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D8711658-7E92-40A5-9EB4-9D445674DDB0}"/>
              </a:ext>
            </a:extLst>
          </p:cNvPr>
          <p:cNvSpPr txBox="1"/>
          <p:nvPr/>
        </p:nvSpPr>
        <p:spPr>
          <a:xfrm>
            <a:off x="46926" y="5959819"/>
            <a:ext cx="12344400" cy="954107"/>
          </a:xfrm>
          <a:prstGeom prst="rect">
            <a:avLst/>
          </a:prstGeom>
          <a:noFill/>
        </p:spPr>
        <p:txBody>
          <a:bodyPr wrap="square" rtlCol="0">
            <a:spAutoFit/>
          </a:bodyPr>
          <a:lstStyle/>
          <a:p>
            <a:pPr marL="457200" indent="-457200" algn="ctr">
              <a:buFont typeface="Wingdings" panose="05000000000000000000" pitchFamily="2" charset="2"/>
              <a:buChar char="à"/>
            </a:pP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Ở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2800" dirty="0">
                <a:latin typeface="Times New Roman" panose="02020603050405020304" pitchFamily="18" charset="0"/>
                <a:cs typeface="Times New Roman" panose="02020603050405020304" pitchFamily="18" charset="0"/>
                <a:sym typeface="Wingdings" panose="05000000000000000000" pitchFamily="2" charset="2"/>
              </a:rPr>
              <a:t> Nam,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rõ</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rệt</a:t>
            </a:r>
            <a:r>
              <a:rPr lang="en-US" sz="2800" dirty="0">
                <a:latin typeface="Times New Roman" panose="02020603050405020304" pitchFamily="18" charset="0"/>
                <a:cs typeface="Times New Roman" panose="02020603050405020304" pitchFamily="18" charset="0"/>
                <a:sym typeface="Wingdings" panose="05000000000000000000" pitchFamily="2" charset="2"/>
              </a:rPr>
              <a:t> 4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mùa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miền</a:t>
            </a:r>
            <a:r>
              <a:rPr lang="en-US" sz="2800" dirty="0">
                <a:latin typeface="Times New Roman" panose="02020603050405020304" pitchFamily="18" charset="0"/>
                <a:cs typeface="Times New Roman" panose="02020603050405020304" pitchFamily="18" charset="0"/>
                <a:sym typeface="Wingdings" panose="05000000000000000000" pitchFamily="2" charset="2"/>
              </a:rPr>
              <a:t> Nam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endParaRPr lang="en-US" sz="2800" dirty="0" smtClean="0">
              <a:latin typeface="Times New Roman" panose="02020603050405020304" pitchFamily="18" charset="0"/>
              <a:cs typeface="Times New Roman" panose="02020603050405020304" pitchFamily="18" charset="0"/>
              <a:sym typeface="Wingdings" panose="05000000000000000000" pitchFamily="2" charset="2"/>
            </a:endParaRPr>
          </a:p>
          <a:p>
            <a:pPr algn="ct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2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mùa</a:t>
            </a:r>
            <a:r>
              <a:rPr lang="en-US" sz="2800" dirty="0">
                <a:latin typeface="Times New Roman" panose="02020603050405020304" pitchFamily="18" charset="0"/>
                <a:cs typeface="Times New Roman" panose="02020603050405020304" pitchFamily="18" charset="0"/>
                <a:sym typeface="Wingdings" panose="05000000000000000000" pitchFamily="2" charset="2"/>
              </a:rPr>
              <a:t> MƯA – KHÔ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rõ</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rệt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endParaRPr lang="en-US" sz="2800" dirty="0">
              <a:latin typeface="Times New Roman" panose="02020603050405020304" pitchFamily="18" charset="0"/>
              <a:cs typeface="Times New Roman" panose="02020603050405020304" pitchFamily="18" charset="0"/>
            </a:endParaRPr>
          </a:p>
        </p:txBody>
      </p:sp>
      <p:pic>
        <p:nvPicPr>
          <p:cNvPr id="7170" name="Picture 2" descr="ĐBSCL: Mặn mùa khô khả năng xuất hiện sớm từ 10 đến 30 ngày">
            <a:extLst>
              <a:ext uri="{FF2B5EF4-FFF2-40B4-BE49-F238E27FC236}">
                <a16:creationId xmlns:a16="http://schemas.microsoft.com/office/drawing/2014/main" xmlns="" id="{B888AA95-96EF-4F54-8B0D-D7952F7D9A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713" y="2020045"/>
            <a:ext cx="5817407" cy="381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a:extLst>
              <a:ext uri="{FF2B5EF4-FFF2-40B4-BE49-F238E27FC236}">
                <a16:creationId xmlns:a16="http://schemas.microsoft.com/office/drawing/2014/main" xmlns="" id="{1B0CF64E-23BC-4658-87DE-D6DA58C3FC8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871"/>
          <a:stretch/>
        </p:blipFill>
        <p:spPr bwMode="auto">
          <a:xfrm>
            <a:off x="5988194" y="2020045"/>
            <a:ext cx="5968023" cy="379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207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circle(in)">
                                      <p:cBhvr>
                                        <p:cTn id="22" dur="2000"/>
                                        <p:tgtEl>
                                          <p:spTgt spid="6146"/>
                                        </p:tgtEl>
                                      </p:cBhvr>
                                    </p:animEffect>
                                  </p:childTnLst>
                                </p:cTn>
                              </p:par>
                              <p:par>
                                <p:cTn id="23" presetID="6" presetClass="entr" presetSubtype="16" fill="hold" nodeType="withEffect">
                                  <p:stCondLst>
                                    <p:cond delay="0"/>
                                  </p:stCondLst>
                                  <p:childTnLst>
                                    <p:set>
                                      <p:cBhvr>
                                        <p:cTn id="24" dur="1" fill="hold">
                                          <p:stCondLst>
                                            <p:cond delay="0"/>
                                          </p:stCondLst>
                                        </p:cTn>
                                        <p:tgtEl>
                                          <p:spTgt spid="6147"/>
                                        </p:tgtEl>
                                        <p:attrNameLst>
                                          <p:attrName>style.visibility</p:attrName>
                                        </p:attrNameLst>
                                      </p:cBhvr>
                                      <p:to>
                                        <p:strVal val="visible"/>
                                      </p:to>
                                    </p:set>
                                    <p:animEffect transition="in" filter="circle(in)">
                                      <p:cBhvr>
                                        <p:cTn id="25" dur="2000"/>
                                        <p:tgtEl>
                                          <p:spTgt spid="6147"/>
                                        </p:tgtEl>
                                      </p:cBhvr>
                                    </p:animEffect>
                                  </p:childTnLst>
                                </p:cTn>
                              </p:par>
                              <p:par>
                                <p:cTn id="26" presetID="6" presetClass="entr" presetSubtype="16" fill="hold" nodeType="withEffect">
                                  <p:stCondLst>
                                    <p:cond delay="0"/>
                                  </p:stCondLst>
                                  <p:childTnLst>
                                    <p:set>
                                      <p:cBhvr>
                                        <p:cTn id="27" dur="1" fill="hold">
                                          <p:stCondLst>
                                            <p:cond delay="0"/>
                                          </p:stCondLst>
                                        </p:cTn>
                                        <p:tgtEl>
                                          <p:spTgt spid="6149"/>
                                        </p:tgtEl>
                                        <p:attrNameLst>
                                          <p:attrName>style.visibility</p:attrName>
                                        </p:attrNameLst>
                                      </p:cBhvr>
                                      <p:to>
                                        <p:strVal val="visible"/>
                                      </p:to>
                                    </p:set>
                                    <p:animEffect transition="in" filter="circle(in)">
                                      <p:cBhvr>
                                        <p:cTn id="28" dur="2000"/>
                                        <p:tgtEl>
                                          <p:spTgt spid="6149"/>
                                        </p:tgtEl>
                                      </p:cBhvr>
                                    </p:animEffect>
                                  </p:childTnLst>
                                </p:cTn>
                              </p:par>
                              <p:par>
                                <p:cTn id="29" presetID="6" presetClass="entr" presetSubtype="16" fill="hold" nodeType="withEffect">
                                  <p:stCondLst>
                                    <p:cond delay="0"/>
                                  </p:stCondLst>
                                  <p:childTnLst>
                                    <p:set>
                                      <p:cBhvr>
                                        <p:cTn id="30" dur="1" fill="hold">
                                          <p:stCondLst>
                                            <p:cond delay="0"/>
                                          </p:stCondLst>
                                        </p:cTn>
                                        <p:tgtEl>
                                          <p:spTgt spid="6150"/>
                                        </p:tgtEl>
                                        <p:attrNameLst>
                                          <p:attrName>style.visibility</p:attrName>
                                        </p:attrNameLst>
                                      </p:cBhvr>
                                      <p:to>
                                        <p:strVal val="visible"/>
                                      </p:to>
                                    </p:set>
                                    <p:animEffect transition="in" filter="circle(in)">
                                      <p:cBhvr>
                                        <p:cTn id="31" dur="2000"/>
                                        <p:tgtEl>
                                          <p:spTgt spid="615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7170"/>
                                        </p:tgtEl>
                                        <p:attrNameLst>
                                          <p:attrName>style.visibility</p:attrName>
                                        </p:attrNameLst>
                                      </p:cBhvr>
                                      <p:to>
                                        <p:strVal val="visible"/>
                                      </p:to>
                                    </p:set>
                                    <p:animEffect transition="in" filter="circle(in)">
                                      <p:cBhvr>
                                        <p:cTn id="61" dur="2000"/>
                                        <p:tgtEl>
                                          <p:spTgt spid="7170"/>
                                        </p:tgtEl>
                                      </p:cBhvr>
                                    </p:animEffect>
                                  </p:childTnLst>
                                </p:cTn>
                              </p:par>
                              <p:par>
                                <p:cTn id="62" presetID="6" presetClass="entr" presetSubtype="16" fill="hold" nodeType="withEffect">
                                  <p:stCondLst>
                                    <p:cond delay="0"/>
                                  </p:stCondLst>
                                  <p:childTnLst>
                                    <p:set>
                                      <p:cBhvr>
                                        <p:cTn id="63" dur="1" fill="hold">
                                          <p:stCondLst>
                                            <p:cond delay="0"/>
                                          </p:stCondLst>
                                        </p:cTn>
                                        <p:tgtEl>
                                          <p:spTgt spid="7171"/>
                                        </p:tgtEl>
                                        <p:attrNameLst>
                                          <p:attrName>style.visibility</p:attrName>
                                        </p:attrNameLst>
                                      </p:cBhvr>
                                      <p:to>
                                        <p:strVal val="visible"/>
                                      </p:to>
                                    </p:set>
                                    <p:animEffect transition="in" filter="circle(in)">
                                      <p:cBhvr>
                                        <p:cTn id="64"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8" grpId="0"/>
      <p:bldP spid="4" grpId="0"/>
      <p:bldP spid="13" grpId="0"/>
      <p:bldP spid="14" grpId="0"/>
      <p:bldP spid="15" grpId="0"/>
      <p:bldP spid="1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7136" y="169174"/>
            <a:ext cx="2879314" cy="480131"/>
          </a:xfrm>
          <a:noFill/>
        </p:spPr>
        <p:txBody>
          <a:bodyPr wrap="none" lIns="91440" tIns="45720" rIns="91440" bIns="45720">
            <a:spAutoFit/>
          </a:bodyPr>
          <a:lstStyle/>
          <a:p>
            <a:r>
              <a:rPr lang="en-US" sz="2800" dirty="0" smtClean="0">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1. </a:t>
            </a:r>
            <a:r>
              <a:rPr lang="en-US" sz="2800" dirty="0" err="1">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Hiện</a:t>
            </a:r>
            <a:r>
              <a:rPr lang="en-US" sz="2800" dirty="0">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2800" dirty="0" err="1">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tượng</a:t>
            </a:r>
            <a:r>
              <a:rPr lang="en-US" sz="2800" dirty="0">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 </a:t>
            </a:r>
            <a:r>
              <a:rPr lang="en-US" sz="2800" dirty="0" err="1">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rPr>
              <a:t>mùa</a:t>
            </a:r>
            <a:endParaRPr lang="en-US" sz="2800" dirty="0">
              <a:ln w="6600">
                <a:solidFill>
                  <a:srgbClr val="FFC000"/>
                </a:solidFill>
                <a:prstDash val="solid"/>
              </a:ln>
              <a:effectLst>
                <a:outerShdw dist="38100" dir="2700000" algn="tl" rotWithShape="0">
                  <a:schemeClr val="accent2"/>
                </a:outerShdw>
              </a:effectLst>
              <a:latin typeface="Times New Roman" panose="02020603050405020304" pitchFamily="18" charset="0"/>
              <a:ea typeface="+mn-ea"/>
              <a:cs typeface="Times New Roman" panose="02020603050405020304" pitchFamily="18" charset="0"/>
            </a:endParaRPr>
          </a:p>
        </p:txBody>
      </p:sp>
      <p:cxnSp>
        <p:nvCxnSpPr>
          <p:cNvPr id="17" name="Straight Arrow Connector 16"/>
          <p:cNvCxnSpPr/>
          <p:nvPr/>
        </p:nvCxnSpPr>
        <p:spPr>
          <a:xfrm flipV="1">
            <a:off x="857250" y="228600"/>
            <a:ext cx="0" cy="11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563274" y="1147737"/>
            <a:ext cx="3781126" cy="1815882"/>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Quan sát hình 7.1 và 7.3 đọc thông tin trong bài, em 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thích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chỗ</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trống</a:t>
            </a:r>
            <a:endParaRPr lang="en-US" sz="4400"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B9F175BC-DD85-48EC-9E16-4CB58DBEEE10}"/>
              </a:ext>
            </a:extLst>
          </p:cNvPr>
          <p:cNvGraphicFramePr>
            <a:graphicFrameLocks noGrp="1"/>
          </p:cNvGraphicFramePr>
          <p:nvPr>
            <p:extLst>
              <p:ext uri="{D42A27DB-BD31-4B8C-83A1-F6EECF244321}">
                <p14:modId xmlns:p14="http://schemas.microsoft.com/office/powerpoint/2010/main" val="2950618777"/>
              </p:ext>
            </p:extLst>
          </p:nvPr>
        </p:nvGraphicFramePr>
        <p:xfrm>
          <a:off x="-23722" y="3532435"/>
          <a:ext cx="12191999" cy="3184336"/>
        </p:xfrm>
        <a:graphic>
          <a:graphicData uri="http://schemas.openxmlformats.org/drawingml/2006/table">
            <a:tbl>
              <a:tblPr firstRow="1" firstCol="1" bandRow="1">
                <a:tableStyleId>{21E4AEA4-8DFA-4A89-87EB-49C32662AFE0}</a:tableStyleId>
              </a:tblPr>
              <a:tblGrid>
                <a:gridCol w="2081312">
                  <a:extLst>
                    <a:ext uri="{9D8B030D-6E8A-4147-A177-3AD203B41FA5}">
                      <a16:colId xmlns:a16="http://schemas.microsoft.com/office/drawing/2014/main" xmlns="" val="3148023829"/>
                    </a:ext>
                  </a:extLst>
                </a:gridCol>
                <a:gridCol w="2744475">
                  <a:extLst>
                    <a:ext uri="{9D8B030D-6E8A-4147-A177-3AD203B41FA5}">
                      <a16:colId xmlns:a16="http://schemas.microsoft.com/office/drawing/2014/main" xmlns="" val="1408240502"/>
                    </a:ext>
                  </a:extLst>
                </a:gridCol>
                <a:gridCol w="2744475">
                  <a:extLst>
                    <a:ext uri="{9D8B030D-6E8A-4147-A177-3AD203B41FA5}">
                      <a16:colId xmlns:a16="http://schemas.microsoft.com/office/drawing/2014/main" xmlns="" val="2361664153"/>
                    </a:ext>
                  </a:extLst>
                </a:gridCol>
                <a:gridCol w="2314836">
                  <a:extLst>
                    <a:ext uri="{9D8B030D-6E8A-4147-A177-3AD203B41FA5}">
                      <a16:colId xmlns:a16="http://schemas.microsoft.com/office/drawing/2014/main" xmlns="" val="952774545"/>
                    </a:ext>
                  </a:extLst>
                </a:gridCol>
                <a:gridCol w="2306901">
                  <a:extLst>
                    <a:ext uri="{9D8B030D-6E8A-4147-A177-3AD203B41FA5}">
                      <a16:colId xmlns:a16="http://schemas.microsoft.com/office/drawing/2014/main" xmlns="" val="2103836814"/>
                    </a:ext>
                  </a:extLst>
                </a:gridCol>
              </a:tblGrid>
              <a:tr h="1302212">
                <a:tc>
                  <a:txBody>
                    <a:bodyPr/>
                    <a:lstStyle/>
                    <a:p>
                      <a:pPr indent="180340" algn="ctr">
                        <a:lnSpc>
                          <a:spcPct val="115000"/>
                        </a:lnSpc>
                        <a:spcBef>
                          <a:spcPts val="300"/>
                        </a:spcBef>
                        <a:spcAft>
                          <a:spcPts val="300"/>
                        </a:spcAft>
                      </a:pPr>
                      <a:r>
                        <a:rPr lang="en-US" sz="2800" dirty="0">
                          <a:effectLst/>
                        </a:rPr>
                        <a:t>Ngày</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Bef>
                          <a:spcPts val="300"/>
                        </a:spcBef>
                        <a:spcAft>
                          <a:spcPts val="300"/>
                        </a:spcAft>
                      </a:pPr>
                      <a:r>
                        <a:rPr lang="en-US" sz="2800" dirty="0" err="1">
                          <a:effectLst/>
                        </a:rPr>
                        <a:t>Bán</a:t>
                      </a:r>
                      <a:r>
                        <a:rPr lang="en-US" sz="2800" dirty="0">
                          <a:effectLst/>
                        </a:rPr>
                        <a:t> </a:t>
                      </a:r>
                      <a:r>
                        <a:rPr lang="en-US" sz="2800" dirty="0" err="1">
                          <a:effectLst/>
                        </a:rPr>
                        <a:t>cầu</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Bef>
                          <a:spcPts val="300"/>
                        </a:spcBef>
                        <a:spcAft>
                          <a:spcPts val="300"/>
                        </a:spcAft>
                      </a:pPr>
                      <a:r>
                        <a:rPr lang="en-US" sz="2800" dirty="0" err="1">
                          <a:effectLst/>
                        </a:rPr>
                        <a:t>Vị</a:t>
                      </a:r>
                      <a:r>
                        <a:rPr lang="en-US" sz="2800" dirty="0">
                          <a:effectLst/>
                        </a:rPr>
                        <a:t> </a:t>
                      </a:r>
                      <a:r>
                        <a:rPr lang="en-US" sz="2800" dirty="0" err="1">
                          <a:effectLst/>
                        </a:rPr>
                        <a:t>trí</a:t>
                      </a:r>
                      <a:r>
                        <a:rPr lang="en-US" sz="2800" dirty="0">
                          <a:effectLst/>
                        </a:rPr>
                        <a:t> </a:t>
                      </a:r>
                      <a:r>
                        <a:rPr lang="en-US" sz="2800" dirty="0" err="1">
                          <a:effectLst/>
                        </a:rPr>
                        <a:t>bán</a:t>
                      </a:r>
                      <a:r>
                        <a:rPr lang="en-US" sz="2800" dirty="0">
                          <a:effectLst/>
                        </a:rPr>
                        <a:t> </a:t>
                      </a:r>
                      <a:r>
                        <a:rPr lang="en-US" sz="2800" dirty="0" err="1">
                          <a:effectLst/>
                        </a:rPr>
                        <a:t>cầu</a:t>
                      </a:r>
                      <a:r>
                        <a:rPr lang="en-US" sz="2800" dirty="0">
                          <a:effectLst/>
                        </a:rPr>
                        <a:t> so </a:t>
                      </a:r>
                      <a:r>
                        <a:rPr lang="en-US" sz="2800" dirty="0" err="1">
                          <a:effectLst/>
                        </a:rPr>
                        <a:t>với</a:t>
                      </a:r>
                      <a:r>
                        <a:rPr lang="en-US" sz="2800" dirty="0">
                          <a:effectLst/>
                        </a:rPr>
                        <a:t> </a:t>
                      </a:r>
                      <a:r>
                        <a:rPr lang="en-US" sz="2800" dirty="0" err="1">
                          <a:effectLst/>
                        </a:rPr>
                        <a:t>Mặt</a:t>
                      </a:r>
                      <a:r>
                        <a:rPr lang="en-US" sz="2800" dirty="0">
                          <a:effectLst/>
                        </a:rPr>
                        <a:t> </a:t>
                      </a:r>
                      <a:r>
                        <a:rPr lang="en-US" sz="2800" dirty="0" err="1">
                          <a:effectLst/>
                        </a:rPr>
                        <a:t>Trời</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Bef>
                          <a:spcPts val="300"/>
                        </a:spcBef>
                        <a:spcAft>
                          <a:spcPts val="300"/>
                        </a:spcAft>
                      </a:pPr>
                      <a:r>
                        <a:rPr lang="en-US" sz="2800" dirty="0" err="1">
                          <a:effectLst/>
                        </a:rPr>
                        <a:t>Lượng</a:t>
                      </a:r>
                      <a:r>
                        <a:rPr lang="en-US" sz="2800" dirty="0">
                          <a:effectLst/>
                        </a:rPr>
                        <a:t> </a:t>
                      </a:r>
                      <a:r>
                        <a:rPr lang="en-US" sz="2800" dirty="0" err="1">
                          <a:effectLst/>
                        </a:rPr>
                        <a:t>nhiệt</a:t>
                      </a:r>
                      <a:r>
                        <a:rPr lang="en-US" sz="2800" dirty="0">
                          <a:effectLst/>
                        </a:rPr>
                        <a:t> </a:t>
                      </a:r>
                      <a:br>
                        <a:rPr lang="en-US" sz="2800" dirty="0">
                          <a:effectLst/>
                        </a:rPr>
                      </a:br>
                      <a:r>
                        <a:rPr lang="en-US" sz="2800" dirty="0" err="1">
                          <a:effectLst/>
                        </a:rPr>
                        <a:t>nhận</a:t>
                      </a:r>
                      <a:r>
                        <a:rPr lang="en-US" sz="2800" dirty="0">
                          <a:effectLst/>
                        </a:rPr>
                        <a:t> </a:t>
                      </a:r>
                      <a:r>
                        <a:rPr lang="en-US" sz="2800" dirty="0" err="1">
                          <a:effectLst/>
                        </a:rPr>
                        <a:t>được</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Bef>
                          <a:spcPts val="300"/>
                        </a:spcBef>
                        <a:spcAft>
                          <a:spcPts val="300"/>
                        </a:spcAft>
                      </a:pPr>
                      <a:r>
                        <a:rPr lang="en-US" sz="2800" dirty="0">
                          <a:effectLst/>
                        </a:rPr>
                        <a:t>Mùa</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60618773"/>
                  </a:ext>
                </a:extLst>
              </a:tr>
              <a:tr h="856076">
                <a:tc rowSpan="2">
                  <a:txBody>
                    <a:bodyPr/>
                    <a:lstStyle/>
                    <a:p>
                      <a:pPr indent="180340" algn="l">
                        <a:lnSpc>
                          <a:spcPct val="115000"/>
                        </a:lnSpc>
                        <a:spcBef>
                          <a:spcPts val="300"/>
                        </a:spcBef>
                        <a:spcAft>
                          <a:spcPts val="300"/>
                        </a:spcAft>
                      </a:pPr>
                      <a:r>
                        <a:rPr lang="en-US" sz="2800">
                          <a:effectLst/>
                        </a:rPr>
                        <a:t>22/6</a:t>
                      </a:r>
                      <a:endParaRPr lang="en-US" sz="280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300"/>
                        </a:spcBef>
                        <a:spcAft>
                          <a:spcPts val="300"/>
                        </a:spcAft>
                      </a:pPr>
                      <a:r>
                        <a:rPr lang="en-US" sz="2800" dirty="0" err="1">
                          <a:effectLst/>
                        </a:rPr>
                        <a:t>Bán</a:t>
                      </a:r>
                      <a:r>
                        <a:rPr lang="en-US" sz="2800" dirty="0">
                          <a:effectLst/>
                        </a:rPr>
                        <a:t> </a:t>
                      </a:r>
                      <a:r>
                        <a:rPr lang="en-US" sz="2800" dirty="0" err="1">
                          <a:effectLst/>
                        </a:rPr>
                        <a:t>cầu</a:t>
                      </a:r>
                      <a:r>
                        <a:rPr lang="en-US" sz="2800" dirty="0">
                          <a:effectLst/>
                        </a:rPr>
                        <a:t> </a:t>
                      </a:r>
                      <a:r>
                        <a:rPr lang="en-US" sz="2800" dirty="0" err="1">
                          <a:effectLst/>
                        </a:rPr>
                        <a:t>Bắc</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17690307"/>
                  </a:ext>
                </a:extLst>
              </a:tr>
              <a:tr h="856076">
                <a:tc vMerge="1">
                  <a:txBody>
                    <a:bodyPr/>
                    <a:lstStyle/>
                    <a:p>
                      <a:endParaRPr lang="en-US"/>
                    </a:p>
                  </a:txBody>
                  <a:tcPr/>
                </a:tc>
                <a:tc>
                  <a:txBody>
                    <a:bodyPr/>
                    <a:lstStyle/>
                    <a:p>
                      <a:pPr indent="180340" algn="l">
                        <a:lnSpc>
                          <a:spcPct val="115000"/>
                        </a:lnSpc>
                        <a:spcBef>
                          <a:spcPts val="300"/>
                        </a:spcBef>
                        <a:spcAft>
                          <a:spcPts val="300"/>
                        </a:spcAft>
                      </a:pPr>
                      <a:r>
                        <a:rPr lang="en-US" sz="2800" dirty="0" err="1">
                          <a:effectLst/>
                        </a:rPr>
                        <a:t>Bán</a:t>
                      </a:r>
                      <a:r>
                        <a:rPr lang="en-US" sz="2800" dirty="0">
                          <a:effectLst/>
                        </a:rPr>
                        <a:t> </a:t>
                      </a:r>
                      <a:r>
                        <a:rPr lang="en-US" sz="2800" dirty="0" err="1">
                          <a:effectLst/>
                        </a:rPr>
                        <a:t>cầu</a:t>
                      </a:r>
                      <a:r>
                        <a:rPr lang="en-US" sz="2800" dirty="0">
                          <a:effectLst/>
                        </a:rPr>
                        <a:t> Nam</a:t>
                      </a: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15000"/>
                        </a:lnSpc>
                        <a:spcBef>
                          <a:spcPts val="600"/>
                        </a:spcBef>
                        <a:spcAft>
                          <a:spcPts val="0"/>
                        </a:spcAft>
                      </a:pPr>
                      <a:endParaRPr lang="en-US" sz="2800" dirty="0">
                        <a:effectLst/>
                        <a:latin typeface="Times New Roman" panose="02020603050405020304" pitchFamily="18" charset="0"/>
                        <a:ea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13134598"/>
                  </a:ext>
                </a:extLst>
              </a:tr>
            </a:tbl>
          </a:graphicData>
        </a:graphic>
      </p:graphicFrame>
      <p:sp>
        <p:nvSpPr>
          <p:cNvPr id="29" name="TextBox 28">
            <a:extLst>
              <a:ext uri="{FF2B5EF4-FFF2-40B4-BE49-F238E27FC236}">
                <a16:creationId xmlns:a16="http://schemas.microsoft.com/office/drawing/2014/main" xmlns="" id="{74ABA1AC-B5C3-451E-849A-D4C741CF3800}"/>
              </a:ext>
            </a:extLst>
          </p:cNvPr>
          <p:cNvSpPr txBox="1"/>
          <p:nvPr/>
        </p:nvSpPr>
        <p:spPr>
          <a:xfrm>
            <a:off x="4738936" y="5173026"/>
            <a:ext cx="3824338"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Ngả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MT</a:t>
            </a:r>
            <a:endParaRPr lang="en-US" sz="28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4B2CB0F3-9ED5-4FBB-B812-54803EFDAB01}"/>
              </a:ext>
            </a:extLst>
          </p:cNvPr>
          <p:cNvSpPr txBox="1"/>
          <p:nvPr/>
        </p:nvSpPr>
        <p:spPr>
          <a:xfrm>
            <a:off x="7767452" y="5121117"/>
            <a:ext cx="23393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Nhiều/</a:t>
            </a:r>
            <a:r>
              <a:rPr lang="en-US" sz="3200" dirty="0" err="1">
                <a:latin typeface="Times New Roman" panose="02020603050405020304" pitchFamily="18" charset="0"/>
                <a:cs typeface="Times New Roman" panose="02020603050405020304" pitchFamily="18" charset="0"/>
              </a:rPr>
              <a:t>lớn</a:t>
            </a:r>
            <a:endParaRPr lang="en-US" sz="32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1F11A43C-7673-4103-963E-CFABC5818297}"/>
              </a:ext>
            </a:extLst>
          </p:cNvPr>
          <p:cNvSpPr txBox="1"/>
          <p:nvPr/>
        </p:nvSpPr>
        <p:spPr>
          <a:xfrm>
            <a:off x="10488635" y="5121117"/>
            <a:ext cx="942340"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Hạ</a:t>
            </a:r>
            <a:endParaRPr lang="en-US" sz="32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74DE52EF-79DE-4877-A60B-D33CBEFBBB96}"/>
              </a:ext>
            </a:extLst>
          </p:cNvPr>
          <p:cNvSpPr txBox="1"/>
          <p:nvPr/>
        </p:nvSpPr>
        <p:spPr>
          <a:xfrm>
            <a:off x="4836616" y="6028177"/>
            <a:ext cx="3266859"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Chếch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a:t>
            </a:r>
            <a:r>
              <a:rPr lang="en-US" sz="2800" dirty="0" smtClean="0">
                <a:latin typeface="Times New Roman" panose="02020603050405020304" pitchFamily="18" charset="0"/>
                <a:cs typeface="Times New Roman" panose="02020603050405020304" pitchFamily="18" charset="0"/>
              </a:rPr>
              <a:t>  MT</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79D14759-75C6-476F-BEB6-1862FF201E36}"/>
              </a:ext>
            </a:extLst>
          </p:cNvPr>
          <p:cNvSpPr txBox="1"/>
          <p:nvPr/>
        </p:nvSpPr>
        <p:spPr>
          <a:xfrm>
            <a:off x="7821929" y="6028177"/>
            <a:ext cx="2339340"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Ít</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nhỏ</a:t>
            </a:r>
            <a:endParaRPr lang="en-US" sz="32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xmlns="" id="{DB13DC0C-867F-48CC-9FCD-5A588DB033C8}"/>
              </a:ext>
            </a:extLst>
          </p:cNvPr>
          <p:cNvSpPr txBox="1"/>
          <p:nvPr/>
        </p:nvSpPr>
        <p:spPr>
          <a:xfrm>
            <a:off x="10311504" y="6031550"/>
            <a:ext cx="1772658"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Đông</a:t>
            </a:r>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3722" y="169174"/>
            <a:ext cx="8426743" cy="3259442"/>
          </a:xfrm>
          <a:prstGeom prst="rect">
            <a:avLst/>
          </a:prstGeom>
        </p:spPr>
      </p:pic>
    </p:spTree>
    <p:extLst>
      <p:ext uri="{BB962C8B-B14F-4D97-AF65-F5344CB8AC3E}">
        <p14:creationId xmlns:p14="http://schemas.microsoft.com/office/powerpoint/2010/main" val="3131459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4">
      <a:majorFont>
        <a:latin typeface="#9Slide03 SVNNeutraface 2"/>
        <a:ea typeface=""/>
        <a:cs typeface=""/>
      </a:majorFont>
      <a:minorFont>
        <a:latin typeface="#9Slide07 IcielBaliho Scrip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1411</Words>
  <Application>Microsoft Office PowerPoint</Application>
  <PresentationFormat>Custom</PresentationFormat>
  <Paragraphs>189</Paragraphs>
  <Slides>21</Slides>
  <Notes>19</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Mở đầu </vt:lpstr>
      <vt:lpstr>Mở đầu </vt:lpstr>
      <vt:lpstr>Bài 7. CHUYỂN ĐỘNG CỦA TRÁI ĐẤT QUANH MẶT TRỜI VÀ HỆ QUẢ.</vt:lpstr>
      <vt:lpstr>I. CHUYỂN ĐỘNG QUANH MẶT TRỜI CỦA TRÁI ĐẤT</vt:lpstr>
      <vt:lpstr>I. CHUYỂN ĐỘNG QUANH MẶT TRỜI CỦA TRÁI ĐẤT</vt:lpstr>
      <vt:lpstr>I. CHUYỂN ĐỘNG QUAY QUANH MẶT TRỜI CỦA TRÁI ĐẤT</vt:lpstr>
      <vt:lpstr>II. HỆ QUẢ CHUYỂN ĐỘNG CỦA TRÁI ĐẤT QUANH MẶT TRỜI </vt:lpstr>
      <vt:lpstr>1. Hiện tượng mùa</vt:lpstr>
      <vt:lpstr>1. Hiện tượng mùa</vt:lpstr>
      <vt:lpstr>1. Hiện tượng mùa</vt:lpstr>
      <vt:lpstr>1. Hiện tượng mùa</vt:lpstr>
      <vt:lpstr>II. HỆ QUẢ CHUYỂN ĐỘNG CỦA TRÁI ĐẤT QUANH MẶT TRỜI 1. Hiện tượng mùa</vt:lpstr>
      <vt:lpstr>PowerPoint Presentation</vt:lpstr>
      <vt:lpstr>PowerPoint Presentation</vt:lpstr>
      <vt:lpstr>PowerPoint Presentation</vt:lpstr>
      <vt:lpstr>b. Hiện tượng ngày đêm dài ngắn theo mùa</vt:lpstr>
      <vt:lpstr>PowerPoint Presentation</vt:lpstr>
      <vt:lpstr>LUYỆN  TẬP</vt:lpstr>
      <vt:lpstr>LUYỆN  TẬP</vt:lpstr>
      <vt:lpstr>Thị trấn kì lạ ở Na Uy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62</cp:revision>
  <dcterms:created xsi:type="dcterms:W3CDTF">2021-09-02T02:16:47Z</dcterms:created>
  <dcterms:modified xsi:type="dcterms:W3CDTF">2021-12-04T15:36:43Z</dcterms:modified>
</cp:coreProperties>
</file>