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3" r:id="rId3"/>
    <p:sldId id="297" r:id="rId4"/>
    <p:sldId id="294" r:id="rId5"/>
    <p:sldId id="298" r:id="rId6"/>
    <p:sldId id="299" r:id="rId7"/>
    <p:sldId id="296" r:id="rId8"/>
    <p:sldId id="282" r:id="rId9"/>
    <p:sldId id="273" r:id="rId10"/>
    <p:sldId id="274" r:id="rId11"/>
    <p:sldId id="292" r:id="rId12"/>
    <p:sldId id="300" r:id="rId13"/>
    <p:sldId id="295" r:id="rId14"/>
    <p:sldId id="301" r:id="rId15"/>
    <p:sldId id="302" r:id="rId16"/>
    <p:sldId id="281" r:id="rId17"/>
    <p:sldId id="287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6E6E6"/>
    <a:srgbClr val="FCC408"/>
    <a:srgbClr val="D39200"/>
    <a:srgbClr val="F9E8A3"/>
    <a:srgbClr val="F7F6F2"/>
    <a:srgbClr val="7BD3DD"/>
    <a:srgbClr val="02577E"/>
    <a:srgbClr val="F2EED5"/>
    <a:srgbClr val="E9C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45" d="100"/>
          <a:sy n="45" d="100"/>
        </p:scale>
        <p:origin x="42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6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75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997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ABF0E3-D371-4AF4-B352-E4BF8E34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" y="0"/>
            <a:ext cx="12166600" cy="7417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FFD661-78F4-42D9-A53E-2AC86EEBBB40}"/>
              </a:ext>
            </a:extLst>
          </p:cNvPr>
          <p:cNvSpPr txBox="1"/>
          <p:nvPr/>
        </p:nvSpPr>
        <p:spPr>
          <a:xfrm>
            <a:off x="698500" y="530892"/>
            <a:ext cx="10795000" cy="2077403"/>
          </a:xfrm>
          <a:prstGeom prst="roundRect">
            <a:avLst>
              <a:gd name="adj" fmla="val 50000"/>
            </a:avLst>
          </a:prstGeom>
          <a:solidFill>
            <a:schemeClr val="bg1">
              <a:alpha val="81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800">
                <a:solidFill>
                  <a:schemeClr val="accent6">
                    <a:lumMod val="75000"/>
                  </a:schemeClr>
                </a:solidFill>
                <a:latin typeface="#9Slide03 SFU Futura_05" panose="00000800000000000000" pitchFamily="2" charset="0"/>
              </a:rPr>
              <a:t>CHỦ ĐỀ 8: </a:t>
            </a:r>
          </a:p>
          <a:p>
            <a:pPr algn="ctr"/>
            <a:r>
              <a:rPr lang="en-SG" sz="4800">
                <a:solidFill>
                  <a:schemeClr val="accent6">
                    <a:lumMod val="75000"/>
                  </a:schemeClr>
                </a:solidFill>
                <a:latin typeface="#9Slide03 SFU Futura_05" panose="00000800000000000000" pitchFamily="2" charset="0"/>
              </a:rPr>
              <a:t>ĐA DẠNG THẾ GIỚI SỐNG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3B1E336-DF9F-4FB6-8D09-E8E40A7D8693}"/>
              </a:ext>
            </a:extLst>
          </p:cNvPr>
          <p:cNvSpPr/>
          <p:nvPr/>
        </p:nvSpPr>
        <p:spPr>
          <a:xfrm>
            <a:off x="703050" y="3124200"/>
            <a:ext cx="10785901" cy="2210937"/>
          </a:xfrm>
          <a:prstGeom prst="roundRect">
            <a:avLst>
              <a:gd name="adj" fmla="val 9289"/>
            </a:avLst>
          </a:prstGeom>
          <a:solidFill>
            <a:schemeClr val="accent6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22: PHÂN LOẠI THẾ GIỚI SỐNG</a:t>
            </a:r>
            <a:endParaRPr lang="en-US" sz="44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830">
        <p:dissolve/>
      </p:transition>
    </mc:Choice>
    <mc:Fallback xmlns="">
      <p:transition spd="slow" advTm="2083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9" y="3276600"/>
            <a:ext cx="3048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. Nhìn vào hình 22.3 em hãy cho biết loài Gấu đen châu mỹ thuộc chi/giống - họ - bộ - lớp - ngành - giới nào?</a:t>
            </a:r>
            <a:endParaRPr lang="en-US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6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08">
        <p:fade/>
      </p:transition>
    </mc:Choice>
    <mc:Fallback xmlns="">
      <p:transition spd="med" advTm="14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1" y="5396805"/>
            <a:ext cx="499007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ãy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loài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Gấu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trắng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22.3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5924"/>
            <a:ext cx="4953000" cy="51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35924"/>
            <a:ext cx="6747724" cy="66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9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36">
        <p:fade/>
      </p:transition>
    </mc:Choice>
    <mc:Fallback xmlns="">
      <p:transition spd="med" advTm="130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82550"/>
            <a:ext cx="11958638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5943600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6781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ãy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525" y="1757748"/>
            <a:ext cx="2877065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3791" y="3408891"/>
            <a:ext cx="2877065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514" y="5103282"/>
            <a:ext cx="2877065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32205" y="1534296"/>
            <a:ext cx="4287795" cy="15137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32205" y="3201976"/>
            <a:ext cx="4440195" cy="1480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chi/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85867" y="4836582"/>
            <a:ext cx="4577149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72400" y="1944374"/>
            <a:ext cx="2877065" cy="7671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63016" y="3571896"/>
            <a:ext cx="2877065" cy="7917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striata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2304" y="5103223"/>
            <a:ext cx="2877065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5" t="12546" b="51879"/>
          <a:stretch/>
        </p:blipFill>
        <p:spPr bwMode="auto">
          <a:xfrm>
            <a:off x="8001000" y="0"/>
            <a:ext cx="4038600" cy="18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50">
        <p:fade/>
      </p:transition>
    </mc:Choice>
    <mc:Fallback xmlns="">
      <p:transition spd="med" advTm="9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65591"/>
              </p:ext>
            </p:extLst>
          </p:nvPr>
        </p:nvGraphicFramePr>
        <p:xfrm>
          <a:off x="457200" y="381000"/>
          <a:ext cx="10972799" cy="34099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/>
                <a:gridCol w="2767861"/>
                <a:gridCol w="2108939"/>
                <a:gridCol w="3200399"/>
              </a:tblGrid>
              <a:tr h="762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chi/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127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761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Sapiens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Homo sapiens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434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Cobumba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Livia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Cobumba</a:t>
                      </a:r>
                      <a:r>
                        <a:rPr lang="en-US" sz="2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livia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745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Magnolia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Alba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Magnolia alba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347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Mays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4800" y="4038600"/>
            <a:ext cx="2877065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6601" y="4038600"/>
            <a:ext cx="6858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73613" y="4038600"/>
            <a:ext cx="2877065" cy="1752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chi/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2487" y="4093176"/>
            <a:ext cx="6858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17605" y="4028303"/>
            <a:ext cx="2877065" cy="13056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381000"/>
            <a:ext cx="92964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3124200"/>
            <a:ext cx="54864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Oryza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sativa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(Linnaeus, 1753)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4" b="34092"/>
          <a:stretch/>
        </p:blipFill>
        <p:spPr bwMode="auto">
          <a:xfrm>
            <a:off x="7543800" y="2362200"/>
            <a:ext cx="3733800" cy="40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2057400"/>
            <a:ext cx="8153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3. Các giới sinh vật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7">
        <p:fade/>
      </p:transition>
    </mc:Choice>
    <mc:Fallback xmlns="">
      <p:transition spd="med" advTm="3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1506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004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. Quan sát hình 22.5 cho biết sinh vật được chia làm mấy giới? Đó là những giới nào?</a:t>
            </a:r>
            <a:endParaRPr lang="en-US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02">
        <p:fade/>
      </p:transition>
    </mc:Choice>
    <mc:Fallback xmlns="">
      <p:transition spd="med" advTm="139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6578"/>
            <a:ext cx="5334000" cy="29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31905"/>
            <a:ext cx="5029200" cy="28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743200" cy="375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6773"/>
            <a:ext cx="3357192" cy="377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92" y="13770"/>
            <a:ext cx="3881808" cy="3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9976762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45020"/>
              </p:ext>
            </p:extLst>
          </p:nvPr>
        </p:nvGraphicFramePr>
        <p:xfrm>
          <a:off x="685801" y="1066800"/>
          <a:ext cx="10820401" cy="544125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29043"/>
                <a:gridCol w="1814356"/>
                <a:gridCol w="1952646"/>
                <a:gridCol w="2262178"/>
                <a:gridCol w="2262178"/>
              </a:tblGrid>
              <a:tr h="489597">
                <a:tc rowSpan="2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68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612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sinh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8256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9597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80231" y="3903820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082699"/>
            <a:ext cx="1356462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410" y="4677550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1480" y="5363443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6409" y="5955594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4548" y="3108376"/>
            <a:ext cx="1390124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242" y="3776681"/>
            <a:ext cx="1798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9225" indent="-635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0242" y="4549503"/>
            <a:ext cx="179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9225" indent="-635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4542" y="5398321"/>
            <a:ext cx="1208985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4542" y="5959449"/>
            <a:ext cx="1208985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29718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dưỡng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dưỡng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0" y="3741003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dưỡng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dưỡng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1800" y="4763256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24949" y="5460834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28578" y="606883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96400" y="5464459"/>
            <a:ext cx="1703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27029" y="6073567"/>
            <a:ext cx="1235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057400"/>
            <a:ext cx="8153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FF00"/>
                </a:solidFill>
              </a:rPr>
              <a:t>1. Sự cần thiết của việc phân loại thế giới sống</a:t>
            </a:r>
            <a:endParaRPr lang="en-US" sz="6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5">
        <p:fade/>
      </p:transition>
    </mc:Choice>
    <mc:Fallback xmlns="">
      <p:transition spd="med" advTm="38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85395"/>
              </p:ext>
            </p:extLst>
          </p:nvPr>
        </p:nvGraphicFramePr>
        <p:xfrm>
          <a:off x="1905000" y="1143000"/>
          <a:ext cx="8558223" cy="495165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29043"/>
                <a:gridCol w="1814356"/>
                <a:gridCol w="1952646"/>
                <a:gridCol w="2262178"/>
              </a:tblGrid>
              <a:tr h="489597">
                <a:tc rowSpan="2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8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612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8256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82418" y="3184576"/>
            <a:ext cx="688009" cy="474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0016" y="3184575"/>
            <a:ext cx="688009" cy="474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51950" y="3250142"/>
            <a:ext cx="116730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4038600"/>
            <a:ext cx="116730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0366" y="4040372"/>
            <a:ext cx="116730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1950" y="4038600"/>
            <a:ext cx="116730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23915" y="4893725"/>
            <a:ext cx="688009" cy="474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2771" y="4800600"/>
            <a:ext cx="116730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51950" y="4800600"/>
            <a:ext cx="116730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4048" y="5480250"/>
            <a:ext cx="688009" cy="474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0014" y="5475834"/>
            <a:ext cx="688009" cy="474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15400" y="5573299"/>
            <a:ext cx="688009" cy="474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0" grpId="0"/>
      <p:bldP spid="21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302033" y="381000"/>
            <a:ext cx="2434807" cy="4189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247695" y="982732"/>
            <a:ext cx="1036944" cy="3592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9155282" y="1410844"/>
            <a:ext cx="1057515" cy="350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0319890" y="2256671"/>
            <a:ext cx="1740212" cy="373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419040" y="1002898"/>
            <a:ext cx="0" cy="4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6482" y="1464814"/>
            <a:ext cx="1775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6482" y="1464814"/>
            <a:ext cx="19220" cy="282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9402930" y="1399479"/>
            <a:ext cx="0" cy="1780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93115" y="2289665"/>
            <a:ext cx="0" cy="975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650575" y="3273986"/>
            <a:ext cx="0" cy="100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0576" y="3265570"/>
            <a:ext cx="1305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01739" y="1464814"/>
            <a:ext cx="0" cy="82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12744" y="2289665"/>
            <a:ext cx="13386" cy="196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05600" y="4291302"/>
            <a:ext cx="1285080" cy="934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ctr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191474" y="4291302"/>
            <a:ext cx="1003969" cy="11840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ctr">
              <a:lnSpc>
                <a:spcPct val="112000"/>
              </a:lnSpc>
              <a:spcAft>
                <a:spcPts val="77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356077" y="4280304"/>
            <a:ext cx="990582" cy="945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ctr">
              <a:lnSpc>
                <a:spcPct val="112000"/>
              </a:lnSpc>
              <a:spcAft>
                <a:spcPts val="77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453750" y="4291302"/>
            <a:ext cx="1003969" cy="11078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ctr">
              <a:lnSpc>
                <a:spcPct val="112000"/>
              </a:lnSpc>
              <a:spcAft>
                <a:spcPts val="77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655973" y="959590"/>
            <a:ext cx="749682" cy="380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967498" y="1869115"/>
            <a:ext cx="1036944" cy="3592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9218596" y="1854219"/>
            <a:ext cx="749682" cy="380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9112025" y="2751604"/>
            <a:ext cx="1036944" cy="3592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0416667" y="2751604"/>
            <a:ext cx="749682" cy="380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0955734" y="3265570"/>
            <a:ext cx="0" cy="1006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08442"/>
              </p:ext>
            </p:extLst>
          </p:nvPr>
        </p:nvGraphicFramePr>
        <p:xfrm>
          <a:off x="201827" y="161044"/>
          <a:ext cx="6351373" cy="300312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07973"/>
                <a:gridCol w="1215425"/>
                <a:gridCol w="1449129"/>
                <a:gridCol w="1678846"/>
              </a:tblGrid>
              <a:tr h="447848">
                <a:tc rowSpan="2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0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7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7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-635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-635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45720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7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-635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-635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45720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47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-635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-635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marR="0" indent="457200" algn="ctr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7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8" name="Rounded Rectangle 87"/>
          <p:cNvSpPr/>
          <p:nvPr/>
        </p:nvSpPr>
        <p:spPr>
          <a:xfrm>
            <a:off x="7762638" y="5669198"/>
            <a:ext cx="3948404" cy="580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KHÓA LƯỠNG PHÂN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52751" y="3389763"/>
            <a:ext cx="5888870" cy="4228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BƯỚC XÂY DỰNG KHÓA LƯỠNG PHÂN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32999" y="3983017"/>
            <a:ext cx="5888870" cy="3963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9225" indent="-5397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27258" y="4506048"/>
            <a:ext cx="5914363" cy="722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27257" y="5339308"/>
            <a:ext cx="6377073" cy="9692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99256" y="6392517"/>
            <a:ext cx="5615744" cy="3963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7" grpId="0" animBg="1"/>
      <p:bldP spid="10" grpId="0" animBg="1"/>
      <p:bldP spid="11" grpId="0" animBg="1"/>
      <p:bldP spid="1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70013"/>
              </p:ext>
            </p:extLst>
          </p:nvPr>
        </p:nvGraphicFramePr>
        <p:xfrm>
          <a:off x="228600" y="1066800"/>
          <a:ext cx="11734799" cy="54219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27102"/>
                <a:gridCol w="3884053"/>
                <a:gridCol w="2380445"/>
                <a:gridCol w="2743199"/>
              </a:tblGrid>
              <a:tr h="393514">
                <a:tc rowSpan="2"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bảy bộ côn trùng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 gridSpan="3"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  <a:tr h="393514"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  <a:tr h="416731"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  <a:tr h="483202"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  <a:tr h="819162"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  <a:tr h="819162"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  <a:tr h="815856"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bụng con cái không có kim chích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  <a:tr h="819162"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bụng con cái có kim chích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49" marR="64949" marT="0" marB="0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352800" y="304800"/>
            <a:ext cx="5334000" cy="580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ĐẶC ĐIỂM BẢY BỘ CÔN TRÙNG</a:t>
            </a:r>
          </a:p>
        </p:txBody>
      </p:sp>
    </p:spTree>
    <p:extLst>
      <p:ext uri="{BB962C8B-B14F-4D97-AF65-F5344CB8AC3E}">
        <p14:creationId xmlns:p14="http://schemas.microsoft.com/office/powerpoint/2010/main" val="34256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" y="152400"/>
            <a:ext cx="5620560" cy="4191000"/>
          </a:xfrm>
          <a:prstGeom prst="rect">
            <a:avLst/>
          </a:prstGeom>
        </p:spPr>
      </p:pic>
      <p:pic>
        <p:nvPicPr>
          <p:cNvPr id="3" name="Picture 2" descr="https://tech12h.com/sites/default/files/styles/inbody400/public/screenshot_26_57.png?itok=-rWtYCy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8314"/>
            <a:ext cx="6172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4536208"/>
            <a:ext cx="457200" cy="18645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</a:t>
            </a:r>
          </a:p>
          <a:p>
            <a:pPr marL="0" indent="0">
              <a:buNone/>
            </a:pPr>
            <a:r>
              <a:rPr lang="en-US" dirty="0"/>
              <a:t>b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4624861"/>
            <a:ext cx="4114800" cy="53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5164408"/>
            <a:ext cx="2415755" cy="53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5715000"/>
            <a:ext cx="4114800" cy="53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24600" y="4495800"/>
            <a:ext cx="4114800" cy="53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24600" y="5136962"/>
            <a:ext cx="4114800" cy="53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324600" y="5715000"/>
            <a:ext cx="4114800" cy="53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24600" y="6229799"/>
            <a:ext cx="4114800" cy="53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prstClr val="white">
                  <a:shade val="95000"/>
                </a:prstClr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0" y="4502409"/>
            <a:ext cx="457200" cy="18645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</a:t>
            </a:r>
          </a:p>
          <a:p>
            <a:pPr marL="0" indent="0">
              <a:buNone/>
            </a:pPr>
            <a:r>
              <a:rPr lang="en-US" dirty="0" smtClean="0"/>
              <a:t>e</a:t>
            </a:r>
          </a:p>
          <a:p>
            <a:pPr marL="0" indent="0">
              <a:buNone/>
            </a:pPr>
            <a:r>
              <a:rPr lang="en-US" dirty="0" smtClean="0"/>
              <a:t>g</a:t>
            </a:r>
          </a:p>
          <a:p>
            <a:pPr marL="0" indent="0">
              <a:buNone/>
            </a:pPr>
            <a:r>
              <a:rPr lang="en-US" dirty="0"/>
              <a:t>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70866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XÂY DỰNG KHÓA LƯỠNG PHÂN ĐẠI DIỆN NĂM GIỚI SINH VẬT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60217"/>
              </p:ext>
            </p:extLst>
          </p:nvPr>
        </p:nvGraphicFramePr>
        <p:xfrm>
          <a:off x="228600" y="1302301"/>
          <a:ext cx="11353801" cy="502364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05000"/>
                <a:gridCol w="2209800"/>
                <a:gridCol w="1418661"/>
                <a:gridCol w="1754680"/>
                <a:gridCol w="2032830"/>
                <a:gridCol w="2032830"/>
              </a:tblGrid>
              <a:tr h="489597">
                <a:tc rowSpan="2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49225" indent="45720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6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1275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612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6087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sinh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Nấm rơm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rau muống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0944">
                <a:tc>
                  <a:txBody>
                    <a:bodyPr/>
                    <a:lstStyle/>
                    <a:p>
                      <a:pPr marL="149225" indent="-6350" algn="ctr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just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-635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225" indent="457200" algn="l">
                        <a:lnSpc>
                          <a:spcPct val="112000"/>
                        </a:lnSpc>
                        <a:spcAft>
                          <a:spcPts val="77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170862" y="3792921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7231" y="3075428"/>
            <a:ext cx="1356462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4566651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5252544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7040" y="5844695"/>
            <a:ext cx="1691489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2676" y="3075428"/>
            <a:ext cx="1390124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2676" y="3805535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694" y="4412927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630" y="5136318"/>
            <a:ext cx="1208985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489" y="5793690"/>
            <a:ext cx="1208985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225" indent="-6350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8730" y="3088082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84027" y="3805534"/>
            <a:ext cx="2084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92907" y="4475517"/>
            <a:ext cx="2255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5693" y="5125010"/>
            <a:ext cx="2276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12400" y="5806699"/>
            <a:ext cx="211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86164" y="5155448"/>
            <a:ext cx="1703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1200" y="5793690"/>
            <a:ext cx="1235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225" indent="457200"/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47059" y="152400"/>
            <a:ext cx="2103622" cy="4189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9883" y="708817"/>
            <a:ext cx="1579039" cy="4433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58788" y="1237928"/>
            <a:ext cx="3196651" cy="48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02034" y="2250373"/>
            <a:ext cx="2600669" cy="452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64066" y="784931"/>
            <a:ext cx="0" cy="4509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1508" y="1236214"/>
            <a:ext cx="21480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5" idx="0"/>
          </p:cNvCxnSpPr>
          <p:nvPr/>
        </p:nvCxnSpPr>
        <p:spPr>
          <a:xfrm flipH="1">
            <a:off x="1971508" y="1236214"/>
            <a:ext cx="10633" cy="3645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57770" y="2298556"/>
            <a:ext cx="267725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5451" y="2287152"/>
            <a:ext cx="0" cy="975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59002" y="3280661"/>
            <a:ext cx="0" cy="15961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8370" y="3282878"/>
            <a:ext cx="2907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04459" y="1236214"/>
            <a:ext cx="0" cy="10623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57479" y="2298557"/>
            <a:ext cx="10924" cy="25903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28968" y="4882148"/>
            <a:ext cx="1285080" cy="13390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60395" y="4876800"/>
            <a:ext cx="1213147" cy="11840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595058" y="4875031"/>
            <a:ext cx="1402561" cy="945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ctr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muống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590176" y="4888918"/>
            <a:ext cx="1199189" cy="11078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ctr">
              <a:lnSpc>
                <a:spcPct val="112000"/>
              </a:lnSpc>
              <a:spcAft>
                <a:spcPts val="77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300998" y="685800"/>
            <a:ext cx="1637144" cy="4753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614048" y="1815739"/>
            <a:ext cx="1381875" cy="426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271429" y="1795471"/>
            <a:ext cx="1298035" cy="446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181127" y="2746255"/>
            <a:ext cx="1575986" cy="4664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922626" y="2769360"/>
            <a:ext cx="1584278" cy="431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056226" y="3270028"/>
            <a:ext cx="0" cy="1006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153400" y="3200400"/>
            <a:ext cx="2895600" cy="452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114227" y="4267198"/>
            <a:ext cx="267725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14227" y="4265713"/>
            <a:ext cx="10633" cy="61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791480" y="4255080"/>
            <a:ext cx="0" cy="6217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7202368" y="3718518"/>
            <a:ext cx="699852" cy="4664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8132545" y="3733800"/>
            <a:ext cx="1185417" cy="4664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just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9289495" y="4876800"/>
            <a:ext cx="1003969" cy="11078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49225" indent="-6350" algn="ctr">
              <a:lnSpc>
                <a:spcPct val="112000"/>
              </a:lnSpc>
              <a:spcAft>
                <a:spcPts val="770"/>
              </a:spcAft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60395" y="6166104"/>
            <a:ext cx="9372600" cy="5287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KHÓA LƯỠNG PHÂN ĐẠI DIỆN NĂM GIỚI SINH VẬT</a:t>
            </a:r>
          </a:p>
        </p:txBody>
      </p:sp>
    </p:spTree>
    <p:extLst>
      <p:ext uri="{BB962C8B-B14F-4D97-AF65-F5344CB8AC3E}">
        <p14:creationId xmlns:p14="http://schemas.microsoft.com/office/powerpoint/2010/main" val="21112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9" grpId="0" animBg="1"/>
      <p:bldP spid="44" grpId="0" animBg="1"/>
      <p:bldP spid="45" grpId="0" animBg="1"/>
      <p:bldP spid="48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8915400" cy="417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vi-VN" sz="3600" dirty="0">
                <a:latin typeface="+mj-lt"/>
                <a:ea typeface="Times New Roman"/>
              </a:rPr>
              <a:t>Câu 1: Thế giới sinh vật được chia vào các bậc phân loại từ nhỏ đến lớn theo trật tự.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8101330" algn="l"/>
              </a:tabLst>
            </a:pPr>
            <a:r>
              <a:rPr lang="vi-VN" sz="3600" dirty="0">
                <a:latin typeface="+mj-lt"/>
              </a:rPr>
              <a:t>A. Loài – chi – họ- bộ- lớp- ngành- giới.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8101330" algn="l"/>
              </a:tabLst>
            </a:pPr>
            <a:r>
              <a:rPr lang="vi-VN" sz="3600" dirty="0">
                <a:latin typeface="+mj-lt"/>
              </a:rPr>
              <a:t>B. Loài – họ - chi - bộ- lớp- ngành- giới.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8101330" algn="l"/>
              </a:tabLst>
            </a:pPr>
            <a:r>
              <a:rPr lang="vi-VN" sz="3600" dirty="0">
                <a:latin typeface="+mj-lt"/>
              </a:rPr>
              <a:t>C. GIới- ngành- bộ- lớp- họ- chi – loài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600" dirty="0">
                <a:latin typeface="+mj-lt"/>
                <a:ea typeface="Times New Roman"/>
              </a:rPr>
              <a:t>D. Giới- họ- lớp- ngành- bộ- họ- chi- loài.</a:t>
            </a:r>
            <a:endParaRPr lang="vi-VN" sz="3600" dirty="0">
              <a:effectLst/>
              <a:latin typeface="+mj-lt"/>
              <a:ea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862914" y="2730843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609600"/>
            <a:ext cx="2510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2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2510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871296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vi-VN" sz="3000" dirty="0">
                <a:latin typeface="Times New Roman"/>
                <a:ea typeface="Times New Roman"/>
              </a:rPr>
              <a:t>Câu </a:t>
            </a:r>
            <a:r>
              <a:rPr lang="en-US" sz="3000" dirty="0">
                <a:latin typeface="Times New Roman"/>
                <a:ea typeface="Times New Roman"/>
              </a:rPr>
              <a:t>2</a:t>
            </a:r>
            <a:r>
              <a:rPr lang="vi-VN" sz="3000" dirty="0" smtClean="0">
                <a:latin typeface="Times New Roman"/>
                <a:ea typeface="Times New Roman"/>
              </a:rPr>
              <a:t>: </a:t>
            </a:r>
            <a:r>
              <a:rPr lang="vi-VN" sz="3000" dirty="0">
                <a:latin typeface="Times New Roman"/>
                <a:ea typeface="Times New Roman"/>
              </a:rPr>
              <a:t>Tên khoa học của loài người là Homo sapiens Linnaeus, 1758. Hãy xác định tên giống, loài, tác giả, năm tìm ra loài đó.</a:t>
            </a:r>
            <a:endParaRPr lang="vi-VN" sz="3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176237"/>
            <a:ext cx="4872823" cy="22214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06070" algn="just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giống: Homo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loài: </a:t>
            </a:r>
            <a:r>
              <a:rPr lang="vi-VN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sapiens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 giả: Linnaeus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6070" algn="just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tìm ra: 1758.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399" y="101025"/>
            <a:ext cx="2510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9982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vi-VN" sz="3000" dirty="0" smtClean="0">
                <a:latin typeface="Times New Roman"/>
                <a:ea typeface="Times New Roman"/>
              </a:rPr>
              <a:t>Câu </a:t>
            </a:r>
            <a:r>
              <a:rPr lang="en-US" sz="3000" dirty="0" smtClean="0">
                <a:latin typeface="Times New Roman"/>
                <a:ea typeface="Times New Roman"/>
              </a:rPr>
              <a:t>3</a:t>
            </a:r>
            <a:r>
              <a:rPr lang="vi-VN" sz="3000" dirty="0" smtClean="0">
                <a:latin typeface="Times New Roman"/>
                <a:ea typeface="Times New Roman"/>
              </a:rPr>
              <a:t>: Quan sát hình SGK trang 106 và cho biết các loài sinh vật thuộc giới nào?   </a:t>
            </a:r>
            <a:endParaRPr lang="vi-VN" sz="3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3" descr="C:\Users\Administrator\Downloads\screenshot_24_5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1"/>
          <a:stretch/>
        </p:blipFill>
        <p:spPr bwMode="auto">
          <a:xfrm>
            <a:off x="762000" y="4191000"/>
            <a:ext cx="3956355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19906"/>
              </p:ext>
            </p:extLst>
          </p:nvPr>
        </p:nvGraphicFramePr>
        <p:xfrm>
          <a:off x="5257800" y="1713693"/>
          <a:ext cx="5105400" cy="459756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44715"/>
                <a:gridCol w="2560685"/>
              </a:tblGrid>
              <a:tr h="513965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Sinh vật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Giới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082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Vi khuẩn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691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Gà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691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Ong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082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Trùng roi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300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Rêu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082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lang="vi-VN" sz="2800" dirty="0" smtClean="0">
                          <a:effectLst/>
                          <a:latin typeface="+mj-lt"/>
                        </a:rPr>
                        <a:t>ch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9423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Cây phượng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005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Nấm đùi gà</a:t>
                      </a:r>
                      <a:endParaRPr lang="en-US" sz="2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" name="Picture 5" descr="C:\Users\Administrator\Downloads\screenshot_24_5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2"/>
          <a:stretch/>
        </p:blipFill>
        <p:spPr bwMode="auto">
          <a:xfrm>
            <a:off x="762000" y="1600200"/>
            <a:ext cx="3960333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700790" y="2255106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sinh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0070" y="2747554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75" y="3230582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69475" y="3667780"/>
            <a:ext cx="2611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sinh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1535" y="41910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1081" y="523744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6147" y="4663675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59862" y="5760660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1127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>
              <a:lnSpc>
                <a:spcPct val="200000"/>
              </a:lnSpc>
              <a:spcAft>
                <a:spcPts val="0"/>
              </a:spcAft>
              <a:tabLst>
                <a:tab pos="428625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 4</a:t>
            </a:r>
            <a:r>
              <a:rPr lang="vi-VN" sz="28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47815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47815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+ (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).</a:t>
            </a:r>
          </a:p>
          <a:p>
            <a:pPr lvl="0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47815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ách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47815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+ (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4271" y="3733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0" y="329625"/>
            <a:ext cx="2510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8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istrator\Downloads\screenshot_14_9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xplosion 1 2"/>
          <p:cNvSpPr/>
          <p:nvPr/>
        </p:nvSpPr>
        <p:spPr>
          <a:xfrm>
            <a:off x="2590800" y="1066800"/>
            <a:ext cx="6248400" cy="420000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1. Kể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tên một số sinh vật trong hình. Từ đó, em hãy nhận xét về thế giới sống.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0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34">
        <p:fade/>
      </p:transition>
    </mc:Choice>
    <mc:Fallback xmlns="">
      <p:transition spd="med" advTm="35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44885"/>
            <a:ext cx="5791200" cy="4686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0"/>
            <a:ext cx="2510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25853"/>
            <a:ext cx="112421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5: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Quan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sát sơ đồ khoá lưỡng phân sau 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vi-VN" sz="2800" dirty="0">
                <a:latin typeface="+mj-lt"/>
              </a:rPr>
              <a:t>cho biết có mấy cặp đặc điểm </a:t>
            </a:r>
            <a:endParaRPr lang="en-US" sz="2800" dirty="0" smtClean="0">
              <a:latin typeface="+mj-lt"/>
            </a:endParaRPr>
          </a:p>
          <a:p>
            <a:pPr lvl="0"/>
            <a:r>
              <a:rPr lang="vi-VN" sz="2800" dirty="0" smtClean="0">
                <a:latin typeface="+mj-lt"/>
              </a:rPr>
              <a:t>được </a:t>
            </a:r>
            <a:r>
              <a:rPr lang="vi-VN" sz="2800" dirty="0">
                <a:latin typeface="+mj-lt"/>
              </a:rPr>
              <a:t>dùng để phân loại bốn loài sinh vật: cá, thằn lằn, hổ, khỉ đột.</a:t>
            </a:r>
            <a:endParaRPr lang="en-US" sz="2800" dirty="0">
              <a:latin typeface="+mj-lt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34200" y="1866014"/>
            <a:ext cx="3657600" cy="8257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06070" algn="just">
              <a:spcAft>
                <a:spcPts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2335" y="2845350"/>
            <a:ext cx="3181865" cy="5123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06070" algn="just">
              <a:spcAft>
                <a:spcPts val="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62335" y="3502326"/>
            <a:ext cx="3181865" cy="5123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06070" algn="just">
              <a:spcAft>
                <a:spcPts val="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62335" y="4186885"/>
            <a:ext cx="1429265" cy="5123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06070" algn="ctr">
              <a:spcAft>
                <a:spcPts val="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Đuôi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-533400" y="457200"/>
            <a:ext cx="6553200" cy="617220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giới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chí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6400800" y="4572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19335" y="16764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37870" y="28956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56405" y="41148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dưỡng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dưỡng,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dưỡng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4940" y="53340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34">
        <p:fade/>
      </p:transition>
    </mc:Choice>
    <mc:Fallback xmlns="">
      <p:transition spd="med" advTm="35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4500" y="228600"/>
            <a:ext cx="3200400" cy="621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istrator\Downloads\screenshot_14_9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6294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6858000" y="12954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2416" y="3124200"/>
            <a:ext cx="5029200" cy="2362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vọoc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4500" y="228600"/>
            <a:ext cx="3543300" cy="621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istrator\Downloads\screenshot_14_9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6294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6858000" y="12954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2416" y="3124200"/>
            <a:ext cx="5029200" cy="2362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vọoc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0" y="1371600"/>
            <a:ext cx="6490648" cy="45720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3.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ý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05600" y="9906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24135" y="22098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2670" y="3429000"/>
            <a:ext cx="5029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7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34">
        <p:fade/>
      </p:transition>
    </mc:Choice>
    <mc:Fallback xmlns="">
      <p:transition spd="med" advTm="35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057400"/>
            <a:ext cx="8153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FF00"/>
                </a:solidFill>
              </a:rPr>
              <a:t>2. Các bậc phân loại thực vật</a:t>
            </a:r>
            <a:endParaRPr lang="en-US" sz="6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7">
        <p:fade/>
      </p:transition>
    </mc:Choice>
    <mc:Fallback xmlns="">
      <p:transition spd="med" advTm="2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"/>
            <a:ext cx="10896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73" y="3352800"/>
            <a:ext cx="3341428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ãy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tên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thấp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6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33">
        <p:fade/>
      </p:transition>
    </mc:Choice>
    <mc:Fallback xmlns="">
      <p:transition spd="med" advTm="11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3.1|2.5|6.2|1.2|8.4|3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3.1|2.5|6.2|1.2|8.4|3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3.1|2.5|6.2|1.2|8.4|3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2769</TotalTime>
  <Words>1474</Words>
  <Application>Microsoft Office PowerPoint</Application>
  <PresentationFormat>Widescreen</PresentationFormat>
  <Paragraphs>312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#9Slide02 Noi dung dai</vt:lpstr>
      <vt:lpstr>#9Slide03 SFU Futura_05</vt:lpstr>
      <vt:lpstr>Arial</vt:lpstr>
      <vt:lpstr>Calibri</vt:lpstr>
      <vt:lpstr>Courier New</vt:lpstr>
      <vt:lpstr>Segoe UI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AutoBVT</cp:lastModifiedBy>
  <cp:revision>106</cp:revision>
  <dcterms:created xsi:type="dcterms:W3CDTF">2021-05-28T05:55:17Z</dcterms:created>
  <dcterms:modified xsi:type="dcterms:W3CDTF">2021-12-16T04:03:51Z</dcterms:modified>
  <cp:category>9Slide.vn</cp:category>
  <cp:contentStatus>9Slide</cp:contentStatus>
</cp:coreProperties>
</file>