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10" r:id="rId4"/>
    <p:sldMasterId id="2147483722" r:id="rId5"/>
  </p:sldMasterIdLst>
  <p:sldIdLst>
    <p:sldId id="612" r:id="rId6"/>
    <p:sldId id="316" r:id="rId7"/>
    <p:sldId id="367" r:id="rId8"/>
    <p:sldId id="613" r:id="rId9"/>
    <p:sldId id="614" r:id="rId10"/>
    <p:sldId id="617" r:id="rId11"/>
    <p:sldId id="615" r:id="rId12"/>
    <p:sldId id="616" r:id="rId13"/>
    <p:sldId id="604" r:id="rId14"/>
    <p:sldId id="363" r:id="rId15"/>
    <p:sldId id="390" r:id="rId16"/>
    <p:sldId id="391" r:id="rId17"/>
    <p:sldId id="325" r:id="rId18"/>
    <p:sldId id="352" r:id="rId19"/>
    <p:sldId id="357" r:id="rId20"/>
    <p:sldId id="388" r:id="rId21"/>
    <p:sldId id="571"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60802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16836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10440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7DD298B-6FCE-474F-B5C4-1DE124AC0847}" type="slidenum">
              <a:rPr lang="en-US" altLang="en-US"/>
              <a:t>‹#›</a:t>
            </a:fld>
            <a:endParaRPr lang="en-US" altLang="en-US"/>
          </a:p>
        </p:txBody>
      </p:sp>
    </p:spTree>
    <p:extLst>
      <p:ext uri="{BB962C8B-B14F-4D97-AF65-F5344CB8AC3E}">
        <p14:creationId xmlns:p14="http://schemas.microsoft.com/office/powerpoint/2010/main" val="169615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A32F08C-6C93-41F9-B28A-917701CC331D}" type="slidenum">
              <a:rPr lang="en-US" altLang="en-US"/>
              <a:t>‹#›</a:t>
            </a:fld>
            <a:endParaRPr lang="en-US" altLang="en-US"/>
          </a:p>
        </p:txBody>
      </p:sp>
    </p:spTree>
    <p:extLst>
      <p:ext uri="{BB962C8B-B14F-4D97-AF65-F5344CB8AC3E}">
        <p14:creationId xmlns:p14="http://schemas.microsoft.com/office/powerpoint/2010/main" val="132527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AB0C0DC-C768-4153-A7E1-322EAD8371AD}" type="slidenum">
              <a:rPr lang="en-US" altLang="en-US"/>
              <a:t>‹#›</a:t>
            </a:fld>
            <a:endParaRPr lang="en-US" altLang="en-US"/>
          </a:p>
        </p:txBody>
      </p:sp>
    </p:spTree>
    <p:extLst>
      <p:ext uri="{BB962C8B-B14F-4D97-AF65-F5344CB8AC3E}">
        <p14:creationId xmlns:p14="http://schemas.microsoft.com/office/powerpoint/2010/main" val="79378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A96F152-47F1-402D-9B9E-C893D1B622CC}" type="slidenum">
              <a:rPr lang="en-US" altLang="en-US"/>
              <a:t>‹#›</a:t>
            </a:fld>
            <a:endParaRPr lang="en-US" altLang="en-US"/>
          </a:p>
        </p:txBody>
      </p:sp>
    </p:spTree>
    <p:extLst>
      <p:ext uri="{BB962C8B-B14F-4D97-AF65-F5344CB8AC3E}">
        <p14:creationId xmlns:p14="http://schemas.microsoft.com/office/powerpoint/2010/main" val="3305498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9B0C27D-B9D5-4A8C-BBC0-70C5FCFFE9FE}" type="slidenum">
              <a:rPr lang="en-US" altLang="en-US"/>
              <a:t>‹#›</a:t>
            </a:fld>
            <a:endParaRPr lang="en-US" altLang="en-US"/>
          </a:p>
        </p:txBody>
      </p:sp>
    </p:spTree>
    <p:extLst>
      <p:ext uri="{BB962C8B-B14F-4D97-AF65-F5344CB8AC3E}">
        <p14:creationId xmlns:p14="http://schemas.microsoft.com/office/powerpoint/2010/main" val="322623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88A6605-8438-4B64-BC06-B00F5A6F664E}" type="slidenum">
              <a:rPr lang="en-US" altLang="en-US"/>
              <a:t>‹#›</a:t>
            </a:fld>
            <a:endParaRPr lang="en-US" altLang="en-US"/>
          </a:p>
        </p:txBody>
      </p:sp>
    </p:spTree>
    <p:extLst>
      <p:ext uri="{BB962C8B-B14F-4D97-AF65-F5344CB8AC3E}">
        <p14:creationId xmlns:p14="http://schemas.microsoft.com/office/powerpoint/2010/main" val="314172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2631C0F5-DE2A-4330-AB27-9639E7E52716}" type="slidenum">
              <a:rPr lang="en-US" altLang="en-US"/>
              <a:t>‹#›</a:t>
            </a:fld>
            <a:endParaRPr lang="en-US" altLang="en-US"/>
          </a:p>
        </p:txBody>
      </p:sp>
    </p:spTree>
    <p:extLst>
      <p:ext uri="{BB962C8B-B14F-4D97-AF65-F5344CB8AC3E}">
        <p14:creationId xmlns:p14="http://schemas.microsoft.com/office/powerpoint/2010/main" val="151881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2A3016-ECCA-4D1F-885E-1699C5DB571B}" type="slidenum">
              <a:rPr lang="en-US" altLang="en-US"/>
              <a:t>‹#›</a:t>
            </a:fld>
            <a:endParaRPr lang="en-US" altLang="en-US"/>
          </a:p>
        </p:txBody>
      </p:sp>
    </p:spTree>
    <p:extLst>
      <p:ext uri="{BB962C8B-B14F-4D97-AF65-F5344CB8AC3E}">
        <p14:creationId xmlns:p14="http://schemas.microsoft.com/office/powerpoint/2010/main" val="408513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383617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D7CDAF1-C849-4060-B47F-9D5F7EBD9CE8}" type="slidenum">
              <a:rPr lang="en-US" altLang="en-US"/>
              <a:t>‹#›</a:t>
            </a:fld>
            <a:endParaRPr lang="en-US" altLang="en-US"/>
          </a:p>
        </p:txBody>
      </p:sp>
    </p:spTree>
    <p:extLst>
      <p:ext uri="{BB962C8B-B14F-4D97-AF65-F5344CB8AC3E}">
        <p14:creationId xmlns:p14="http://schemas.microsoft.com/office/powerpoint/2010/main" val="12577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C0FC545-308C-476F-86EA-8BC4622A1708}" type="slidenum">
              <a:rPr lang="en-US" altLang="en-US"/>
              <a:t>‹#›</a:t>
            </a:fld>
            <a:endParaRPr lang="en-US" altLang="en-US"/>
          </a:p>
        </p:txBody>
      </p:sp>
    </p:spTree>
    <p:extLst>
      <p:ext uri="{BB962C8B-B14F-4D97-AF65-F5344CB8AC3E}">
        <p14:creationId xmlns:p14="http://schemas.microsoft.com/office/powerpoint/2010/main" val="2529094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F17693-5F63-433F-AB2C-00237BA04E85}" type="slidenum">
              <a:rPr lang="en-US" altLang="en-US"/>
              <a:t>‹#›</a:t>
            </a:fld>
            <a:endParaRPr lang="en-US" altLang="en-US"/>
          </a:p>
        </p:txBody>
      </p:sp>
    </p:spTree>
    <p:extLst>
      <p:ext uri="{BB962C8B-B14F-4D97-AF65-F5344CB8AC3E}">
        <p14:creationId xmlns:p14="http://schemas.microsoft.com/office/powerpoint/2010/main" val="3625837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6EAC758E-154A-4683-BCAE-26A543C26B80}" type="slidenum">
              <a:rPr lang="en-US" altLang="en-US"/>
              <a:t>‹#›</a:t>
            </a:fld>
            <a:endParaRPr lang="en-US" altLang="en-US"/>
          </a:p>
        </p:txBody>
      </p:sp>
    </p:spTree>
    <p:extLst>
      <p:ext uri="{BB962C8B-B14F-4D97-AF65-F5344CB8AC3E}">
        <p14:creationId xmlns:p14="http://schemas.microsoft.com/office/powerpoint/2010/main" val="545064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552132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223731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6529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742442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251A9-6011-47AD-9E65-53E6E0B7B83E}"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154998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251A9-6011-47AD-9E65-53E6E0B7B83E}"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774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134252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51A9-6011-47AD-9E65-53E6E0B7B83E}"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729030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168011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020019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338971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97706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A8FF61-775B-4FF6-9D0A-B5AE401753F2}"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E87B1-0A70-461D-91A2-537180850FE6}" type="slidenum">
              <a:rPr lang="en-US" altLang="en-US"/>
              <a:t>‹#›</a:t>
            </a:fld>
            <a:endParaRPr lang="en-US" altLang="en-US"/>
          </a:p>
        </p:txBody>
      </p:sp>
    </p:spTree>
    <p:extLst>
      <p:ext uri="{BB962C8B-B14F-4D97-AF65-F5344CB8AC3E}">
        <p14:creationId xmlns:p14="http://schemas.microsoft.com/office/powerpoint/2010/main" val="328675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65357-CD41-4EB9-881D-7E4B7F382246}"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B461-7CEE-4D10-93B8-78A95E02202D}" type="slidenum">
              <a:rPr lang="en-US" altLang="en-US"/>
              <a:t>‹#›</a:t>
            </a:fld>
            <a:endParaRPr lang="en-US" altLang="en-US"/>
          </a:p>
        </p:txBody>
      </p:sp>
    </p:spTree>
    <p:extLst>
      <p:ext uri="{BB962C8B-B14F-4D97-AF65-F5344CB8AC3E}">
        <p14:creationId xmlns:p14="http://schemas.microsoft.com/office/powerpoint/2010/main" val="1320931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1CAF56-D255-4B45-BC3B-DAFCCA94FBF1}"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F524F-CC57-47C6-88E2-73B9A9A5B181}" type="slidenum">
              <a:rPr lang="en-US" altLang="en-US"/>
              <a:t>‹#›</a:t>
            </a:fld>
            <a:endParaRPr lang="en-US" altLang="en-US"/>
          </a:p>
        </p:txBody>
      </p:sp>
    </p:spTree>
    <p:extLst>
      <p:ext uri="{BB962C8B-B14F-4D97-AF65-F5344CB8AC3E}">
        <p14:creationId xmlns:p14="http://schemas.microsoft.com/office/powerpoint/2010/main" val="3374601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4DCF8-2F79-4EA0-87EA-DF2A5741928B}" type="datetimeFigureOut">
              <a:rPr lang="en-US"/>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21FE2-FDF3-4F43-B4E6-A2DC9442F2BE}" type="slidenum">
              <a:rPr lang="en-US" altLang="en-US"/>
              <a:t>‹#›</a:t>
            </a:fld>
            <a:endParaRPr lang="en-US" altLang="en-US"/>
          </a:p>
        </p:txBody>
      </p:sp>
    </p:spTree>
    <p:extLst>
      <p:ext uri="{BB962C8B-B14F-4D97-AF65-F5344CB8AC3E}">
        <p14:creationId xmlns:p14="http://schemas.microsoft.com/office/powerpoint/2010/main" val="332691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7C7FCF-760B-4FFA-9462-E21FEDE89F98}" type="datetimeFigureOut">
              <a:rPr lang="en-US"/>
              <a:t>12/5/2021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DE1A3-8A79-416F-BE97-A44E992F87C5}" type="slidenum">
              <a:rPr lang="en-US" altLang="en-US"/>
              <a:t>‹#›</a:t>
            </a:fld>
            <a:endParaRPr lang="en-US" altLang="en-US"/>
          </a:p>
        </p:txBody>
      </p:sp>
    </p:spTree>
    <p:extLst>
      <p:ext uri="{BB962C8B-B14F-4D97-AF65-F5344CB8AC3E}">
        <p14:creationId xmlns:p14="http://schemas.microsoft.com/office/powerpoint/2010/main" val="17894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C4C31C-4F91-4E1B-B44F-EAFC3053EA9F}"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24192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688CF-7AB0-4BC7-90BE-C3EDB1BCCE04}" type="datetimeFigureOut">
              <a:rPr lang="en-US"/>
              <a:t>12/5/2021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42367-68DD-4624-B3EB-0DC96CF1EC4C}" type="slidenum">
              <a:rPr lang="en-US" altLang="en-US"/>
              <a:t>‹#›</a:t>
            </a:fld>
            <a:endParaRPr lang="en-US" altLang="en-US"/>
          </a:p>
        </p:txBody>
      </p:sp>
    </p:spTree>
    <p:extLst>
      <p:ext uri="{BB962C8B-B14F-4D97-AF65-F5344CB8AC3E}">
        <p14:creationId xmlns:p14="http://schemas.microsoft.com/office/powerpoint/2010/main" val="339414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1554E-2124-4C97-B07A-28342864CC55}" type="datetimeFigureOut">
              <a:rPr lang="en-US"/>
              <a:t>12/5/2021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9944E-6601-4F29-A239-313153476ACB}" type="slidenum">
              <a:rPr lang="en-US" altLang="en-US"/>
              <a:t>‹#›</a:t>
            </a:fld>
            <a:endParaRPr lang="en-US" altLang="en-US"/>
          </a:p>
        </p:txBody>
      </p:sp>
    </p:spTree>
    <p:extLst>
      <p:ext uri="{BB962C8B-B14F-4D97-AF65-F5344CB8AC3E}">
        <p14:creationId xmlns:p14="http://schemas.microsoft.com/office/powerpoint/2010/main" val="3403016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76CC69-0B03-4952-95E3-7982F5F9746B}" type="datetimeFigureOut">
              <a:rPr lang="en-US"/>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2571-3CBA-45B5-AF0A-5B02E63D531C}" type="slidenum">
              <a:rPr lang="en-US" altLang="en-US"/>
              <a:t>‹#›</a:t>
            </a:fld>
            <a:endParaRPr lang="en-US" altLang="en-US"/>
          </a:p>
        </p:txBody>
      </p:sp>
    </p:spTree>
    <p:extLst>
      <p:ext uri="{BB962C8B-B14F-4D97-AF65-F5344CB8AC3E}">
        <p14:creationId xmlns:p14="http://schemas.microsoft.com/office/powerpoint/2010/main" val="3319543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7585B-CE04-49C2-9168-2A210B872307}" type="datetimeFigureOut">
              <a:rPr lang="en-US"/>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1CE10-F6BF-4008-AB70-D52A23344AF3}" type="slidenum">
              <a:rPr lang="en-US" altLang="en-US"/>
              <a:t>‹#›</a:t>
            </a:fld>
            <a:endParaRPr lang="en-US" altLang="en-US"/>
          </a:p>
        </p:txBody>
      </p:sp>
    </p:spTree>
    <p:extLst>
      <p:ext uri="{BB962C8B-B14F-4D97-AF65-F5344CB8AC3E}">
        <p14:creationId xmlns:p14="http://schemas.microsoft.com/office/powerpoint/2010/main" val="1108936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BF22E-588D-4997-A4F6-E125ECABD686}"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F60D4-4927-4C0B-8421-9BA4C98CB8CD}" type="slidenum">
              <a:rPr lang="en-US" altLang="en-US"/>
              <a:t>‹#›</a:t>
            </a:fld>
            <a:endParaRPr lang="en-US" altLang="en-US"/>
          </a:p>
        </p:txBody>
      </p:sp>
    </p:spTree>
    <p:extLst>
      <p:ext uri="{BB962C8B-B14F-4D97-AF65-F5344CB8AC3E}">
        <p14:creationId xmlns:p14="http://schemas.microsoft.com/office/powerpoint/2010/main" val="4159229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B42F89-777D-4BE7-8607-35FC4C80A851}"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3FB47-9AA1-4628-BF94-29C3FED7A886}" type="slidenum">
              <a:rPr lang="en-US" altLang="en-US"/>
              <a:t>‹#›</a:t>
            </a:fld>
            <a:endParaRPr lang="en-US" altLang="en-US"/>
          </a:p>
        </p:txBody>
      </p:sp>
    </p:spTree>
    <p:extLst>
      <p:ext uri="{BB962C8B-B14F-4D97-AF65-F5344CB8AC3E}">
        <p14:creationId xmlns:p14="http://schemas.microsoft.com/office/powerpoint/2010/main" val="374526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69E7-1D5F-487A-B608-F230C6FE8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422839-31BA-4192-A010-A5A6C61E8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F7FAFE-98FD-493D-BE98-92606FB9D5F3}"/>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E8616A44-4732-4048-BB1F-6FD403838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913EF-04C3-45A9-8737-F333D544A5A2}"/>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532378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FB8-87E5-4F53-BB47-6C0513163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63E1-CC61-45AE-9CC1-461EB061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565C4-10FC-4D2B-B18D-28D07AB8CFB4}"/>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486CD467-80F6-4DFD-BC8E-DCA442A4B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1CB5F-5E72-43F9-B64B-DD1EFA253337}"/>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11357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19D4-FF24-4017-8C2A-28E8C6052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9C89D2-7110-45A8-88E7-33A3C57E5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4B55D-85CA-4583-BCED-B1976D47D276}"/>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983EF5DD-38CB-4F70-AF80-198C079E2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45D33-02D3-4C6D-992E-C93F18055958}"/>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688522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19B4-C882-4032-85BE-DC92360D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5DADF-B36C-4F79-A672-F8E28719F8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0F65A-F889-48C7-8656-01EAC1A4B1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D936DB-1382-45CF-A4B3-50B96BB09926}"/>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a:extLst>
              <a:ext uri="{FF2B5EF4-FFF2-40B4-BE49-F238E27FC236}">
                <a16:creationId xmlns:a16="http://schemas.microsoft.com/office/drawing/2014/main" id="{E648E154-649C-4013-A03A-112A4AD78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70763-046E-412A-B8E9-74F9F95E8036}"/>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22716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4C31C-4F91-4E1B-B44F-EAFC3053EA9F}"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806080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A189-6074-4071-B556-F6D91BA00B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6688A-A7E1-4C95-A220-7FB6FD262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0918A-E3BC-4303-8960-AFC5197E79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05F6D-8845-4EC0-B998-A44EAA6D3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0198F-B8D4-4D2A-B37D-6846BC6226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6C1DEE-FA93-417C-A24D-F8D86F1F5D6C}"/>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8" name="Footer Placeholder 7">
            <a:extLst>
              <a:ext uri="{FF2B5EF4-FFF2-40B4-BE49-F238E27FC236}">
                <a16:creationId xmlns:a16="http://schemas.microsoft.com/office/drawing/2014/main" id="{0240ABF7-07B7-4601-B3C8-64E5C0E8A4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212AA-82F7-4C34-A8FF-9D68730DFF43}"/>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273551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F116-CBB3-4236-8641-400D750DF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10202-CC56-4E60-9FB1-10BF4EDA9E74}"/>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4" name="Footer Placeholder 3">
            <a:extLst>
              <a:ext uri="{FF2B5EF4-FFF2-40B4-BE49-F238E27FC236}">
                <a16:creationId xmlns:a16="http://schemas.microsoft.com/office/drawing/2014/main" id="{10E574FA-4B9E-4777-846F-D3F619D1AD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ADB722-26A9-4F91-9965-A0C3CF480979}"/>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96014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80FDD-FFF6-4969-A096-CDE99A383BD5}"/>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3" name="Footer Placeholder 2">
            <a:extLst>
              <a:ext uri="{FF2B5EF4-FFF2-40B4-BE49-F238E27FC236}">
                <a16:creationId xmlns:a16="http://schemas.microsoft.com/office/drawing/2014/main" id="{1A0EA60F-DF74-4282-A1EE-A6036D50BB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2D30DC-FD2C-46E0-91E5-5EF1349B332A}"/>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834188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F5FC-31A0-4ECD-A97B-BB5AA1514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91534-DB8D-46F3-A066-D499023EC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2EDCA8-8D0D-41F3-92E7-7E1BFEBF0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6E8C0-6445-49E7-BB69-7A53A1313329}"/>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a:extLst>
              <a:ext uri="{FF2B5EF4-FFF2-40B4-BE49-F238E27FC236}">
                <a16:creationId xmlns:a16="http://schemas.microsoft.com/office/drawing/2014/main" id="{3257CDDC-FCFF-4DF8-83AB-4229A3182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3898-3B25-481D-BD5F-03D4A4DF36DC}"/>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829847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6003-8862-4A26-B879-B5A4ECB73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D27129-6B93-4729-A09F-69C5A0E19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AAE037-3FE4-4DCE-BAD0-0CFF72A18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E5263-E413-4F9C-AA3A-1A6654402140}"/>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a:extLst>
              <a:ext uri="{FF2B5EF4-FFF2-40B4-BE49-F238E27FC236}">
                <a16:creationId xmlns:a16="http://schemas.microsoft.com/office/drawing/2014/main" id="{9D51A1C0-0DF4-440D-BB9E-781C4FE57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6E389-DB1F-426D-B57C-2456C7CC982E}"/>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552233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E0F3-0F41-401A-ABE1-22D34E9D2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A0AF12-0F02-4623-BFE8-82FC6E07F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67D23-E33F-476A-BF3F-6F8836EC75B8}"/>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16C8CB1C-25FD-48E9-9E8A-97AC1797A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71C81-A72B-4562-A48B-5CA99B168446}"/>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816987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5A576-EA29-4C12-8903-A7051D2E1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6A91F-3337-40BB-9751-DCF95DBFD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0A489-4C0D-473A-9701-62CD1B04E284}"/>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E94AFD88-BFDA-4403-A6D2-C0984FF64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993DD-BE2C-46CA-A815-43AF7AEF9109}"/>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96897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C4C31C-4F91-4E1B-B44F-EAFC3053EA9F}"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22047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C31C-4F91-4E1B-B44F-EAFC3053EA9F}"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12570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71060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690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12/5/2021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1398615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t>‹#›</a:t>
            </a:fld>
            <a:endParaRPr lang="en-US" altLang="en-US"/>
          </a:p>
        </p:txBody>
      </p:sp>
    </p:spTree>
    <p:extLst>
      <p:ext uri="{BB962C8B-B14F-4D97-AF65-F5344CB8AC3E}">
        <p14:creationId xmlns:p14="http://schemas.microsoft.com/office/powerpoint/2010/main" val="3330849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12/5/2021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extLst>
      <p:ext uri="{BB962C8B-B14F-4D97-AF65-F5344CB8AC3E}">
        <p14:creationId xmlns:p14="http://schemas.microsoft.com/office/powerpoint/2010/main" val="37310320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t>12/5/2021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CE16695-1EF6-4849-93E4-C2B06100AC94}" type="slidenum">
              <a:rPr lang="en-US" altLang="en-US"/>
              <a:t>‹#›</a:t>
            </a:fld>
            <a:endParaRPr lang="en-US" altLang="en-US"/>
          </a:p>
        </p:txBody>
      </p:sp>
    </p:spTree>
    <p:extLst>
      <p:ext uri="{BB962C8B-B14F-4D97-AF65-F5344CB8AC3E}">
        <p14:creationId xmlns:p14="http://schemas.microsoft.com/office/powerpoint/2010/main" val="312132655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26F9D-7F38-497B-91F2-671522F72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60781-0C40-47C5-B4A3-C6A046D37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20B3-B4D5-452F-8A0B-851BF011A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E86AB077-B3A2-4D06-BCDA-2D97F9786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2F662-F957-4890-B4A4-8BE533650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987D0-339C-4000-B82D-242F05717106}" type="slidenum">
              <a:rPr lang="en-US" smtClean="0"/>
              <a:t>‹#›</a:t>
            </a:fld>
            <a:endParaRPr lang="en-US"/>
          </a:p>
        </p:txBody>
      </p:sp>
    </p:spTree>
    <p:extLst>
      <p:ext uri="{BB962C8B-B14F-4D97-AF65-F5344CB8AC3E}">
        <p14:creationId xmlns:p14="http://schemas.microsoft.com/office/powerpoint/2010/main" val="384428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TextBox 2"/>
          <p:cNvSpPr txBox="1"/>
          <p:nvPr/>
        </p:nvSpPr>
        <p:spPr>
          <a:xfrm>
            <a:off x="4330033" y="255200"/>
            <a:ext cx="4034726" cy="583565"/>
          </a:xfrm>
          <a:prstGeom prst="rect">
            <a:avLst/>
          </a:prstGeom>
          <a:noFill/>
        </p:spPr>
        <p:txBody>
          <a:bodyPr wrap="square" rtlCol="0">
            <a:spAutoFit/>
          </a:bodyPr>
          <a:lstStyle/>
          <a:p>
            <a:pPr defTabSz="685800">
              <a:defRPr/>
            </a:pPr>
            <a:r>
              <a:rPr lang="en-US" sz="3200" b="1" dirty="0">
                <a:solidFill>
                  <a:srgbClr val="4472C4">
                    <a:lumMod val="50000"/>
                  </a:srgbClr>
                </a:solidFill>
                <a:latin typeface="Times New Roman" panose="02020603050405020304" pitchFamily="18" charset="0"/>
                <a:ea typeface="SimSun" panose="02010600030101010101" pitchFamily="2" charset="-122"/>
                <a:cs typeface="Times New Roman" panose="02020603050405020304" pitchFamily="18" charset="0"/>
              </a:rPr>
              <a:t>MÔN GDCD LỚP 8</a:t>
            </a:r>
          </a:p>
        </p:txBody>
      </p:sp>
      <p:sp>
        <p:nvSpPr>
          <p:cNvPr id="2" name="TextBox 1"/>
          <p:cNvSpPr txBox="1"/>
          <p:nvPr/>
        </p:nvSpPr>
        <p:spPr>
          <a:xfrm>
            <a:off x="1740573" y="993509"/>
            <a:ext cx="9010963" cy="1323439"/>
          </a:xfrm>
          <a:prstGeom prst="rect">
            <a:avLst/>
          </a:prstGeom>
          <a:solidFill>
            <a:schemeClr val="accent2">
              <a:lumMod val="20000"/>
              <a:lumOff val="80000"/>
            </a:schemeClr>
          </a:solidFill>
        </p:spPr>
        <p:txBody>
          <a:bodyPr wrap="square" rtlCol="0">
            <a:spAutoFit/>
          </a:bodyPr>
          <a:lstStyle/>
          <a:p>
            <a:pPr algn="ctr" eaLnBrk="0" fontAlgn="base" hangingPunct="0">
              <a:spcBef>
                <a:spcPct val="0"/>
              </a:spcBef>
              <a:spcAft>
                <a:spcPct val="0"/>
              </a:spcAft>
              <a:defRPr/>
            </a:pPr>
            <a:r>
              <a:rPr lang="en-US" sz="40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 11</a:t>
            </a:r>
          </a:p>
          <a:p>
            <a:pPr algn="ctr" eaLnBrk="0" fontAlgn="base" hangingPunct="0">
              <a:spcBef>
                <a:spcPct val="0"/>
              </a:spcBef>
              <a:spcAft>
                <a:spcPct val="0"/>
              </a:spcAft>
              <a:defRPr/>
            </a:pPr>
            <a:r>
              <a:rPr lang="en-US" sz="40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LAO ĐỘNG TỰ GIÁC VÀ SÁNG TẠO</a:t>
            </a:r>
            <a:endParaRPr lang="en-US" sz="4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26" name="Picture 2" descr="Cách xây dựng môi trường làm việc lý tưởng cho doanh nghiệp">
            <a:extLst>
              <a:ext uri="{FF2B5EF4-FFF2-40B4-BE49-F238E27FC236}">
                <a16:creationId xmlns:a16="http://schemas.microsoft.com/office/drawing/2014/main" id="{B80A5724-9610-4699-B5B3-B68367B19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54" y="2857065"/>
            <a:ext cx="4475523" cy="35623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Sinh viên mới ra trường cần làm gì để nhanh có việc làm?">
            <a:extLst>
              <a:ext uri="{FF2B5EF4-FFF2-40B4-BE49-F238E27FC236}">
                <a16:creationId xmlns:a16="http://schemas.microsoft.com/office/drawing/2014/main" id="{ED9FC534-06B5-4AEF-82DD-36E3B8E06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573" y="2857065"/>
            <a:ext cx="4475524" cy="353743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6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94228" y="2394687"/>
            <a:ext cx="10030264" cy="823752"/>
          </a:xfrm>
          <a:prstGeom prst="rect">
            <a:avLst/>
          </a:prstGeom>
          <a:noFill/>
        </p:spPr>
        <p:txBody>
          <a:bodyPr wrap="square" rtlCol="0">
            <a:spAutoFit/>
          </a:bodyPr>
          <a:lstStyle/>
          <a:p>
            <a:pPr eaLnBrk="0" fontAlgn="base" hangingPunct="0">
              <a:lnSpc>
                <a:spcPct val="150000"/>
              </a:lnSpc>
              <a:spcBef>
                <a:spcPct val="0"/>
              </a:spcBef>
              <a:spcAft>
                <a:spcPct val="0"/>
              </a:spcAft>
              <a:defRPr/>
            </a:pPr>
            <a:r>
              <a:rPr lang="vi-VN" sz="36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 Tìm biểu hiện người lao động tự giác và sáng tạo. </a:t>
            </a:r>
            <a:r>
              <a:rPr lang="vi-VN">
                <a:solidFill>
                  <a:srgbClr val="000000"/>
                </a:solidFill>
                <a:latin typeface="Arial" panose="020B0604020202020204" pitchFamily="34" charset="0"/>
                <a:ea typeface="SimSun" panose="02010600030101010101" pitchFamily="2" charset="-122"/>
                <a:cs typeface="Arial" panose="020B0604020202020204" pitchFamily="34" charset="0"/>
              </a:rPr>
              <a:t>. </a:t>
            </a:r>
          </a:p>
        </p:txBody>
      </p:sp>
      <p:sp>
        <p:nvSpPr>
          <p:cNvPr id="4" name="Callout: Down Arrow 3"/>
          <p:cNvSpPr/>
          <p:nvPr/>
        </p:nvSpPr>
        <p:spPr>
          <a:xfrm>
            <a:off x="9495692" y="3817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86031"/>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0498" y="1143000"/>
            <a:ext cx="9453490"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a:defRPr/>
            </a:pPr>
            <a:r>
              <a:rPr lang="en-US" sz="2700" b="1" dirty="0" err="1">
                <a:solidFill>
                  <a:srgbClr val="FF0000"/>
                </a:solidFill>
                <a:latin typeface="Times New Roman" panose="02020603050405020304" pitchFamily="18" charset="0"/>
                <a:cs typeface="Times New Roman" panose="02020603050405020304" pitchFamily="18" charset="0"/>
              </a:rPr>
              <a:t>Yêu</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cầu</a:t>
            </a:r>
            <a:r>
              <a:rPr lang="en-US" sz="2700" b="1" dirty="0">
                <a:solidFill>
                  <a:srgbClr val="FF0000"/>
                </a:solidFill>
                <a:latin typeface="Times New Roman" panose="02020603050405020304" pitchFamily="18" charset="0"/>
                <a:cs typeface="Times New Roman" panose="02020603050405020304" pitchFamily="18" charset="0"/>
              </a:rPr>
              <a:t>: </a:t>
            </a:r>
          </a:p>
          <a:p>
            <a:pPr marL="457200" indent="-457200" algn="just" defTabSz="685800">
              <a:buFontTx/>
              <a:buChar char="-"/>
              <a:defRPr/>
            </a:pPr>
            <a:r>
              <a:rPr lang="en-US" sz="2700">
                <a:solidFill>
                  <a:prstClr val="black"/>
                </a:solidFill>
                <a:latin typeface="Times New Roman" panose="02020603050405020304" pitchFamily="18" charset="0"/>
                <a:cs typeface="Times New Roman" panose="02020603050405020304" pitchFamily="18" charset="0"/>
              </a:rPr>
              <a:t>Nêu được thế nào là lao động tự giác và sáng tạo; ý nghĩa của lao động tự giác và sáng tạo. </a:t>
            </a:r>
          </a:p>
          <a:p>
            <a:pPr marL="457200" indent="-457200" algn="just" defTabSz="685800">
              <a:buFontTx/>
              <a:buChar char="-"/>
              <a:defRPr/>
            </a:pPr>
            <a:r>
              <a:rPr lang="en-US" sz="2700">
                <a:solidFill>
                  <a:prstClr val="black"/>
                </a:solidFill>
                <a:latin typeface="Times New Roman" panose="02020603050405020304" pitchFamily="18" charset="0"/>
                <a:cs typeface="Times New Roman" panose="02020603050405020304" pitchFamily="18" charset="0"/>
              </a:rPr>
              <a:t>Nêu được việc làm thể hiện tính tự lập hoặc trái với lao động tự giác và sáng tạo. </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733801" y="352400"/>
            <a:ext cx="5036653" cy="598805"/>
          </a:xfrm>
          <a:prstGeom prst="rect">
            <a:avLst/>
          </a:prstGeom>
          <a:noFill/>
        </p:spPr>
        <p:txBody>
          <a:bodyPr wrap="square">
            <a:spAutoFit/>
          </a:bodyPr>
          <a:lstStyle/>
          <a:p>
            <a:pPr algn="just" defTabSz="685800">
              <a:defRPr/>
            </a:pPr>
            <a:r>
              <a:rPr lang="en-US" sz="33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II. </a:t>
            </a:r>
            <a:r>
              <a:rPr lang="en-US" sz="33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NỘI DUNG BÀI HỌC</a:t>
            </a:r>
          </a:p>
        </p:txBody>
      </p:sp>
      <p:sp>
        <p:nvSpPr>
          <p:cNvPr id="5" name="TextBox 4"/>
          <p:cNvSpPr txBox="1"/>
          <p:nvPr/>
        </p:nvSpPr>
        <p:spPr>
          <a:xfrm>
            <a:off x="1350498" y="3680939"/>
            <a:ext cx="945349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defRPr/>
            </a:pPr>
            <a:r>
              <a:rPr lang="en-US" sz="2700" b="1" dirty="0" err="1">
                <a:solidFill>
                  <a:srgbClr val="FF0000"/>
                </a:solidFill>
                <a:latin typeface="Times New Roman" panose="02020603050405020304" pitchFamily="18" charset="0"/>
                <a:cs typeface="Times New Roman" panose="02020603050405020304" pitchFamily="18" charset="0"/>
              </a:rPr>
              <a:t>Cách thức thực hiện: </a:t>
            </a:r>
          </a:p>
          <a:p>
            <a:pPr algn="just" defTabSz="685800">
              <a:defRPr/>
            </a:pPr>
            <a:r>
              <a:rPr lang="en-US" sz="2700">
                <a:solidFill>
                  <a:prstClr val="black"/>
                </a:solidFill>
                <a:latin typeface="Times New Roman" panose="02020603050405020304" pitchFamily="18" charset="0"/>
                <a:cs typeface="Times New Roman" panose="02020603050405020304" pitchFamily="18" charset="0"/>
              </a:rPr>
              <a:t>- Tham khảo kiến thức trong SGK, phần Tư liệu tham khảo bên dưới, thông tin trên internet, v.v., suy nghĩ và trả lời các câu hỏi của Giáo viên vào tập bài soạn hoặc giấy nháp, v.v.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025" y="304800"/>
            <a:ext cx="9523827" cy="5867400"/>
          </a:xfrm>
          <a:solidFill>
            <a:schemeClr val="bg1"/>
          </a:solidFill>
        </p:spPr>
        <p:txBody>
          <a:bodyPr/>
          <a:lstStyle/>
          <a:p>
            <a:pPr marL="0" indent="0">
              <a:lnSpc>
                <a:spcPct val="150000"/>
              </a:lnSpc>
              <a:buNone/>
            </a:pPr>
            <a:r>
              <a:rPr lang="en-US" sz="2600" b="1" dirty="0" err="1">
                <a:solidFill>
                  <a:srgbClr val="FF0000"/>
                </a:solidFill>
                <a:latin typeface="Times New Roman" panose="02020603050405020304" pitchFamily="18" charset="0"/>
                <a:cs typeface="Times New Roman" panose="02020603050405020304" pitchFamily="18" charset="0"/>
              </a:rPr>
              <a:t>Hướng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thực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tham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khảo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err="1">
                <a:solidFill>
                  <a:prstClr val="black"/>
                </a:solidFill>
                <a:latin typeface="Times New Roman" panose="02020603050405020304" pitchFamily="18" charset="0"/>
                <a:cs typeface="Times New Roman" panose="02020603050405020304" pitchFamily="18" charset="0"/>
              </a:rPr>
              <a:t>trong</a:t>
            </a:r>
            <a:r>
              <a:rPr lang="en-US" sz="2600" b="1">
                <a:solidFill>
                  <a:prstClr val="black"/>
                </a:solidFill>
                <a:latin typeface="Times New Roman" panose="02020603050405020304" pitchFamily="18" charset="0"/>
                <a:cs typeface="Times New Roman" panose="02020603050405020304" pitchFamily="18" charset="0"/>
              </a:rPr>
              <a:t> SGK, phần Tư liệu tham khảo, tra cứu thêm </a:t>
            </a:r>
            <a:r>
              <a:rPr lang="en-US" sz="2600" b="1" dirty="0" err="1">
                <a:solidFill>
                  <a:prstClr val="black"/>
                </a:solidFill>
                <a:latin typeface="Times New Roman" panose="02020603050405020304" pitchFamily="18" charset="0"/>
                <a:cs typeface="Times New Roman" panose="02020603050405020304" pitchFamily="18" charset="0"/>
              </a:rPr>
              <a:t>trên</a:t>
            </a:r>
            <a:r>
              <a:rPr lang="en-US" sz="2600" b="1" dirty="0">
                <a:solidFill>
                  <a:prstClr val="black"/>
                </a:solidFill>
                <a:latin typeface="Times New Roman" panose="02020603050405020304" pitchFamily="18" charset="0"/>
                <a:cs typeface="Times New Roman" panose="02020603050405020304" pitchFamily="18" charset="0"/>
              </a:rPr>
              <a:t> internet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t</a:t>
            </a:r>
            <a:r>
              <a:rPr lang="en-US" sz="2600" b="1" dirty="0" err="1">
                <a:solidFill>
                  <a:prstClr val="black"/>
                </a:solidFill>
                <a:latin typeface="Times New Roman" panose="02020603050405020304" pitchFamily="18" charset="0"/>
                <a:cs typeface="Times New Roman" panose="02020603050405020304" pitchFamily="18" charset="0"/>
              </a:rPr>
              <a:t>rả</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err="1">
                <a:solidFill>
                  <a:prstClr val="black"/>
                </a:solidFill>
                <a:latin typeface="Times New Roman" panose="02020603050405020304" pitchFamily="18" charset="0"/>
                <a:cs typeface="Times New Roman" panose="02020603050405020304" pitchFamily="18" charset="0"/>
              </a:rPr>
              <a:t>lời</a:t>
            </a:r>
            <a:r>
              <a:rPr lang="en-US" sz="2600" b="1">
                <a:solidFill>
                  <a:prstClr val="black"/>
                </a:solidFill>
                <a:latin typeface="Times New Roman" panose="02020603050405020304" pitchFamily="18" charset="0"/>
                <a:cs typeface="Times New Roman" panose="02020603050405020304" pitchFamily="18" charset="0"/>
              </a:rPr>
              <a:t> câu </a:t>
            </a:r>
            <a:r>
              <a:rPr lang="en-US" sz="2600" b="1" dirty="0" err="1">
                <a:solidFill>
                  <a:prstClr val="black"/>
                </a:solidFill>
                <a:latin typeface="Times New Roman" panose="02020603050405020304" pitchFamily="18" charset="0"/>
                <a:cs typeface="Times New Roman" panose="02020603050405020304" pitchFamily="18" charset="0"/>
              </a:rPr>
              <a:t>hỏi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bên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dưới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tập</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bài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soạn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hoặc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giấy</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nháp</a:t>
            </a:r>
            <a:r>
              <a:rPr lang="en-US" sz="2600" b="1">
                <a:solidFill>
                  <a:prstClr val="black"/>
                </a:solidFill>
                <a:latin typeface="Times New Roman" panose="02020603050405020304" pitchFamily="18" charset="0"/>
                <a:cs typeface="Times New Roman" panose="02020603050405020304" pitchFamily="18" charset="0"/>
              </a:rPr>
              <a:t>: </a:t>
            </a:r>
          </a:p>
          <a:p>
            <a:pPr marL="0" indent="0">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6: Em hiểu thế nào là lao động giác và sáng tạo? </a:t>
            </a:r>
          </a:p>
          <a:p>
            <a:pPr marL="0" indent="0">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7: Hãy nêu việc làm cụ thể của bản thân hoặc người khác thể hiện lao động tự giác và sáng tạo? </a:t>
            </a:r>
          </a:p>
          <a:p>
            <a:pPr marL="0" indent="0">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8: Vì sao phải lao động giác và sáng tạo? Nêu ca dao, tục ngữ . </a:t>
            </a:r>
          </a:p>
          <a:p>
            <a:pPr marL="0" indent="0">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9: Nêu và phê phán những việc làm thiếu tính tự giác và sáng tạo. </a:t>
            </a:r>
          </a:p>
          <a:p>
            <a:pPr marL="0" indent="0">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10: Rèn luyện lao động tự giác và sáng tạo bằng cách nào?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1D7D2-5D62-4741-B4E8-357BFAD4C2D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AFE53FC4-1344-4D0F-99F0-874BF0E5F34D}"/>
              </a:ext>
            </a:extLst>
          </p:cNvPr>
          <p:cNvSpPr txBox="1"/>
          <p:nvPr/>
        </p:nvSpPr>
        <p:spPr>
          <a:xfrm>
            <a:off x="5426765" y="1612660"/>
            <a:ext cx="6546574"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Robot hỗ trợ phòng chống COVID-19". </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Đây là sản phẩm của hai học sinh Lê Minh Dũng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và Nguyễn Khắc Sơn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Trường THPT Trần Văn Giàu, Q.Bình 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hội thi Khoa học kỹ thuật năm 2020 -2021</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TP.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Minh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này</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giảm thiểu việc tiếp xúc giữa người và người, tránh được những rủi ro trong thời kỳ phòng chống COVID-19. Khi học sinh đi từ ngoài vào, các bạn sẽ cà thẻ học sinh vào máy để điểm danh. Sau đó các bạn đưa trán mình vào để đo thân nhiệt, đưa hai tay vào để rửa tay rồi đến công đoạn khử khuẩn toàn thân".</a:t>
            </a:r>
          </a:p>
        </p:txBody>
      </p:sp>
      <p:pic>
        <p:nvPicPr>
          <p:cNvPr id="4" name="Picture 3">
            <a:extLst>
              <a:ext uri="{FF2B5EF4-FFF2-40B4-BE49-F238E27FC236}">
                <a16:creationId xmlns:a16="http://schemas.microsoft.com/office/drawing/2014/main" id="{1919E2B8-2C52-40CD-8692-728FAA6EFDD0}"/>
              </a:ext>
            </a:extLst>
          </p:cNvPr>
          <p:cNvPicPr>
            <a:picLocks noChangeAspect="1"/>
          </p:cNvPicPr>
          <p:nvPr/>
        </p:nvPicPr>
        <p:blipFill>
          <a:blip r:embed="rId3"/>
          <a:stretch>
            <a:fillRect/>
          </a:stretch>
        </p:blipFill>
        <p:spPr>
          <a:xfrm>
            <a:off x="238539" y="1533525"/>
            <a:ext cx="4969565" cy="4988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96F48FA9-D524-456B-BB76-A5FB7DDA8896}"/>
              </a:ext>
            </a:extLst>
          </p:cNvPr>
          <p:cNvSpPr txBox="1"/>
          <p:nvPr/>
        </p:nvSpPr>
        <p:spPr>
          <a:xfrm>
            <a:off x="5426765" y="1030135"/>
            <a:ext cx="654657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Giới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phẩm</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từ sự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032A17E-58A9-4D43-BCDD-F9BFF5E4BFE6}"/>
              </a:ext>
            </a:extLst>
          </p:cNvPr>
          <p:cNvSpPr txBox="1"/>
          <p:nvPr/>
        </p:nvSpPr>
        <p:spPr>
          <a:xfrm>
            <a:off x="181400" y="229450"/>
            <a:ext cx="118291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thiệu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gương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giác</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và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s 3">
            <a:extLst>
              <a:ext uri="{FF2B5EF4-FFF2-40B4-BE49-F238E27FC236}">
                <a16:creationId xmlns:a16="http://schemas.microsoft.com/office/drawing/2014/main" id="{18A428D9-4A8B-4908-AE65-DC611C56E359}"/>
              </a:ext>
            </a:extLst>
          </p:cNvPr>
          <p:cNvSpPr/>
          <p:nvPr/>
        </p:nvSpPr>
        <p:spPr>
          <a:xfrm>
            <a:off x="0" y="2566"/>
            <a:ext cx="2804795" cy="381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Tree>
    <p:extLst>
      <p:ext uri="{BB962C8B-B14F-4D97-AF65-F5344CB8AC3E}">
        <p14:creationId xmlns:p14="http://schemas.microsoft.com/office/powerpoint/2010/main" val="2949058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1D7D2-5D62-4741-B4E8-357BFAD4C2D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AFE53FC4-1344-4D0F-99F0-874BF0E5F34D}"/>
              </a:ext>
            </a:extLst>
          </p:cNvPr>
          <p:cNvSpPr txBox="1"/>
          <p:nvPr/>
        </p:nvSpPr>
        <p:spPr>
          <a:xfrm>
            <a:off x="4454364" y="1143067"/>
            <a:ext cx="7620000" cy="53860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Sarah Gilbert, giáo sư về vắc xin tại Viện Jenner của Đại học Oxford</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Mỗi liều vắc xin Covid-19 do Oxford/AstraZeneca phát triển hiện chỉ có giá khoảng 3 USD. Điều này là nhờ vào bà Sarah Gilbert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có thể tạo ra vắc xin Covid-19</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 Gilbert phải tăng giờ làm 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từ sáng sớm đến tận tối muộn.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Thử nghiệm đạt kết quả tốt, đứng trước cơ hội kiếm hàng triệu USD. Tuy vậy, bà Gilbert và nhóm nghiên cứu tại Oxford chọn từ bỏ bằng sáng chế vắc xin để có thể cứu sống hàng chục triệu người trên thế 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96F48FA9-D524-456B-BB76-A5FB7DDA8896}"/>
              </a:ext>
            </a:extLst>
          </p:cNvPr>
          <p:cNvSpPr txBox="1"/>
          <p:nvPr/>
        </p:nvSpPr>
        <p:spPr>
          <a:xfrm>
            <a:off x="181400" y="229450"/>
            <a:ext cx="118291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thiệu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gương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giác</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676DE5D8-2E85-4B15-A402-0007B65844AD}"/>
              </a:ext>
            </a:extLst>
          </p:cNvPr>
          <p:cNvPicPr>
            <a:picLocks noChangeAspect="1"/>
          </p:cNvPicPr>
          <p:nvPr/>
        </p:nvPicPr>
        <p:blipFill rotWithShape="1">
          <a:blip r:embed="rId3"/>
          <a:srcRect l="9643" r="9764" b="3054"/>
          <a:stretch/>
        </p:blipFill>
        <p:spPr>
          <a:xfrm>
            <a:off x="117636" y="1711220"/>
            <a:ext cx="4164855" cy="4249783"/>
          </a:xfrm>
          <a:prstGeom prst="rect">
            <a:avLst/>
          </a:prstGeom>
        </p:spPr>
      </p:pic>
      <p:sp>
        <p:nvSpPr>
          <p:cNvPr id="7" name="Rectangles 3">
            <a:extLst>
              <a:ext uri="{FF2B5EF4-FFF2-40B4-BE49-F238E27FC236}">
                <a16:creationId xmlns:a16="http://schemas.microsoft.com/office/drawing/2014/main" id="{AED0644A-FE5B-4EC1-B9C2-A515918DCA68}"/>
              </a:ext>
            </a:extLst>
          </p:cNvPr>
          <p:cNvSpPr/>
          <p:nvPr/>
        </p:nvSpPr>
        <p:spPr>
          <a:xfrm>
            <a:off x="0" y="2566"/>
            <a:ext cx="2804795" cy="381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Tree>
    <p:extLst>
      <p:ext uri="{BB962C8B-B14F-4D97-AF65-F5344CB8AC3E}">
        <p14:creationId xmlns:p14="http://schemas.microsoft.com/office/powerpoint/2010/main" val="25204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1209820" y="1295531"/>
            <a:ext cx="10438229" cy="4266937"/>
          </a:xfrm>
          <a:prstGeom prst="rect">
            <a:avLst/>
          </a:prstGeom>
          <a:noFill/>
        </p:spPr>
        <p:txBody>
          <a:bodyPr wrap="square" rtlCol="0">
            <a:spAutoFit/>
          </a:bodyPr>
          <a:lstStyle/>
          <a:p>
            <a:pPr algn="just" eaLnBrk="0" fontAlgn="base" hangingPunct="0">
              <a:lnSpc>
                <a:spcPct val="150000"/>
              </a:lnSpc>
              <a:defRPr/>
            </a:pPr>
            <a:r>
              <a:rPr lang="fr-FR" sz="30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1/ Khái niệm:</a:t>
            </a:r>
          </a:p>
          <a:p>
            <a:pPr marL="457200" indent="-457200" algn="just" eaLnBrk="0" fontAlgn="base" hangingPunct="0">
              <a:lnSpc>
                <a:spcPct val="150000"/>
              </a:lnSpc>
              <a:spcBef>
                <a:spcPct val="0"/>
              </a:spcBef>
              <a:spcAft>
                <a:spcPts val="800"/>
              </a:spcAft>
              <a:buFont typeface="Wingdings" panose="05000000000000000000" pitchFamily="2" charset="2"/>
              <a:buChar char="?"/>
              <a:defRPr/>
            </a:pPr>
            <a:r>
              <a:rPr lang="vi-VN" altLang="fr-FR" sz="30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Lao động tự giác: là chủ động làm việc không đợi ai nhắc nhở, không phải do áp lực từ bên ngoài. </a:t>
            </a:r>
          </a:p>
          <a:p>
            <a:pPr marL="457200" indent="-457200" algn="just" eaLnBrk="0" fontAlgn="base" hangingPunct="0">
              <a:lnSpc>
                <a:spcPct val="150000"/>
              </a:lnSpc>
              <a:spcBef>
                <a:spcPct val="0"/>
              </a:spcBef>
              <a:spcAft>
                <a:spcPts val="800"/>
              </a:spcAft>
              <a:buFont typeface="Wingdings" panose="05000000000000000000" pitchFamily="2" charset="2"/>
              <a:buChar char="?"/>
              <a:defRPr/>
            </a:pPr>
            <a:r>
              <a:rPr lang="vi-VN" altLang="fr-FR" sz="30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Lao động sáng tạo: là trong quá trình lao động luôn luôn suy nghĩ, cải tiến để tìm tòi cái mới, tìm ra cách giải quyết tối ưu nhằm không ngừng nâng cao chất lượng, hiệu quả lao động. </a:t>
            </a:r>
          </a:p>
        </p:txBody>
      </p:sp>
      <p:sp>
        <p:nvSpPr>
          <p:cNvPr id="3" name="Callout: Down Arrow 2"/>
          <p:cNvSpPr/>
          <p:nvPr/>
        </p:nvSpPr>
        <p:spPr>
          <a:xfrm>
            <a:off x="8839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1242646" y="1703143"/>
            <a:ext cx="10109982" cy="3451714"/>
          </a:xfrm>
          <a:prstGeom prst="rect">
            <a:avLst/>
          </a:prstGeom>
          <a:noFill/>
        </p:spPr>
        <p:txBody>
          <a:bodyPr wrap="square" rtlCol="0">
            <a:spAutoFit/>
          </a:bodyPr>
          <a:lstStyle/>
          <a:p>
            <a:pPr eaLnBrk="0" fontAlgn="base" hangingPunct="0">
              <a:lnSpc>
                <a:spcPct val="150000"/>
              </a:lnSpc>
              <a:defRPr/>
            </a:pPr>
            <a:r>
              <a:rPr lang="en-US" altLang="fr-FR"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2/ Ý nghĩa</a:t>
            </a:r>
            <a:endParaRPr lang="fr-FR"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eaLnBrk="0" fontAlgn="base" hangingPunct="0">
              <a:lnSpc>
                <a:spcPct val="150000"/>
              </a:lnSpc>
              <a:spcBef>
                <a:spcPct val="0"/>
              </a:spcBef>
              <a:spcAft>
                <a:spcPts val="800"/>
              </a:spcAft>
              <a:buFont typeface="Wingdings" panose="05000000000000000000" pitchFamily="2" charset="2"/>
              <a:buChar char="?"/>
              <a:defRPr/>
            </a:pPr>
            <a:r>
              <a:rPr lang="vi-VN" altLang="fr-FR" sz="28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Lao động tự giác và sáng tạo giúp ta tiếp thu kiến thức, kỹ năng ngày càng thuần thục. </a:t>
            </a:r>
          </a:p>
          <a:p>
            <a:pPr marL="457200" indent="-457200" algn="just" eaLnBrk="0" fontAlgn="base" hangingPunct="0">
              <a:lnSpc>
                <a:spcPct val="150000"/>
              </a:lnSpc>
              <a:spcBef>
                <a:spcPct val="0"/>
              </a:spcBef>
              <a:spcAft>
                <a:spcPts val="800"/>
              </a:spcAft>
              <a:buFont typeface="Wingdings" panose="05000000000000000000" pitchFamily="2" charset="2"/>
              <a:buChar char="?"/>
              <a:defRPr/>
            </a:pPr>
            <a:r>
              <a:rPr lang="vi-VN" altLang="fr-FR" sz="28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Phẩm chất và năng lực của mỗi cá nhân sẽ được hoàn thiện. </a:t>
            </a:r>
          </a:p>
          <a:p>
            <a:pPr marL="457200" indent="-457200" algn="just" eaLnBrk="0" fontAlgn="base" hangingPunct="0">
              <a:lnSpc>
                <a:spcPct val="150000"/>
              </a:lnSpc>
              <a:spcBef>
                <a:spcPct val="0"/>
              </a:spcBef>
              <a:spcAft>
                <a:spcPts val="800"/>
              </a:spcAft>
              <a:buFont typeface="Wingdings" panose="05000000000000000000" pitchFamily="2" charset="2"/>
              <a:buChar char="?"/>
              <a:defRPr/>
            </a:pPr>
            <a:r>
              <a:rPr lang="vi-VN" altLang="fr-FR" sz="28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Chất lượng, hiệu quả học tập, lao động ngày càng được nâng cao.</a:t>
            </a:r>
          </a:p>
        </p:txBody>
      </p:sp>
      <p:sp>
        <p:nvSpPr>
          <p:cNvPr id="3" name="Callout: Down Arrow 2"/>
          <p:cNvSpPr/>
          <p:nvPr/>
        </p:nvSpPr>
        <p:spPr>
          <a:xfrm>
            <a:off x="94488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565123"/>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27" y="1885071"/>
            <a:ext cx="9762979" cy="3967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9145" y="967346"/>
            <a:ext cx="9973993" cy="195386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p>
          <a:p>
            <a:pPr marL="457200" indent="-457200" algn="just" defTabSz="685800">
              <a:lnSpc>
                <a:spcPct val="150000"/>
              </a:lnSpc>
              <a:buFontTx/>
              <a:buChar char="-"/>
            </a:pPr>
            <a:r>
              <a:rPr lang="en-US" sz="2800">
                <a:solidFill>
                  <a:prstClr val="black"/>
                </a:solidFill>
                <a:latin typeface="Times New Roman" panose="02020603050405020304" pitchFamily="18" charset="0"/>
                <a:cs typeface="Times New Roman" panose="02020603050405020304" pitchFamily="18" charset="0"/>
              </a:rPr>
              <a:t>Tìm ra và phân tích việc làm của Bác Hồ và bác Nguyễn Cẩm Lũy về việc làm tự giác và sáng tạo.</a:t>
            </a:r>
          </a:p>
        </p:txBody>
      </p:sp>
      <p:sp>
        <p:nvSpPr>
          <p:cNvPr id="8" name="TextBox 7"/>
          <p:cNvSpPr txBox="1"/>
          <p:nvPr/>
        </p:nvSpPr>
        <p:spPr>
          <a:xfrm>
            <a:off x="4287130" y="182470"/>
            <a:ext cx="3923475" cy="645160"/>
          </a:xfrm>
          <a:prstGeom prst="rect">
            <a:avLst/>
          </a:prstGeom>
          <a:noFill/>
        </p:spPr>
        <p:txBody>
          <a:bodyPr wrap="square">
            <a:spAutoFit/>
          </a:bodyPr>
          <a:lstStyle/>
          <a:p>
            <a:pPr algn="ctr" defTabSz="685800">
              <a:defRPr/>
            </a:pPr>
            <a:r>
              <a:rPr lang="en-US"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I. ĐẶT VẤN ĐỀ</a:t>
            </a:r>
            <a:endPar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p:cNvSpPr txBox="1"/>
          <p:nvPr/>
        </p:nvSpPr>
        <p:spPr>
          <a:xfrm>
            <a:off x="1069145" y="3060930"/>
            <a:ext cx="9973992" cy="32465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Cách thức thực hiện: </a:t>
            </a:r>
          </a:p>
          <a:p>
            <a:pPr marL="457200" indent="-457200" algn="just" defTabSz="685800">
              <a:lnSpc>
                <a:spcPct val="150000"/>
              </a:lnSpc>
              <a:buFontTx/>
              <a:buChar char="-"/>
            </a:pPr>
            <a:r>
              <a:rPr lang="en-US" sz="2800">
                <a:solidFill>
                  <a:prstClr val="black"/>
                </a:solidFill>
                <a:latin typeface="Times New Roman" panose="02020603050405020304" pitchFamily="18" charset="0"/>
                <a:cs typeface="Times New Roman" panose="02020603050405020304" pitchFamily="18" charset="0"/>
              </a:rPr>
              <a:t>Đọc tài liệu Bác Hồ tự học ngoại ngữ và Nguyễn Cẩm Lũy - “Thần đèn Việt Nam”</a:t>
            </a:r>
          </a:p>
          <a:p>
            <a:pPr marL="457200" indent="-457200" algn="just" defTabSz="685800">
              <a:lnSpc>
                <a:spcPct val="150000"/>
              </a:lnSpc>
              <a:buFontTx/>
              <a:buChar char="-"/>
            </a:pPr>
            <a:r>
              <a:rPr lang="en-US" sz="2800">
                <a:solidFill>
                  <a:prstClr val="black"/>
                </a:solidFill>
                <a:latin typeface="Times New Roman" panose="02020603050405020304" pitchFamily="18" charset="0"/>
                <a:cs typeface="Times New Roman" panose="02020603050405020304" pitchFamily="18" charset="0"/>
              </a:rPr>
              <a:t>Trả lời các câu hỏi của Giáo viên vào tập bài soạn hoặc giấy nháp, v.v.</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F7D4A-73EA-4ECE-9C17-C4EE08AE96F8}"/>
              </a:ext>
            </a:extLst>
          </p:cNvPr>
          <p:cNvSpPr txBox="1"/>
          <p:nvPr/>
        </p:nvSpPr>
        <p:spPr>
          <a:xfrm>
            <a:off x="703383" y="492552"/>
            <a:ext cx="10902463" cy="5771132"/>
          </a:xfrm>
          <a:prstGeom prst="rect">
            <a:avLst/>
          </a:prstGeom>
          <a:noFill/>
        </p:spPr>
        <p:txBody>
          <a:bodyPr wrap="square">
            <a:spAutoFit/>
          </a:bodyPr>
          <a:lstStyle/>
          <a:p>
            <a:pPr algn="just">
              <a:lnSpc>
                <a:spcPct val="150000"/>
              </a:lnSpc>
              <a:spcAft>
                <a:spcPts val="800"/>
              </a:spcAft>
            </a:pPr>
            <a:r>
              <a:rPr lang="vi-VN" sz="2400" b="1">
                <a:effectLst/>
                <a:latin typeface="+mj-lt"/>
                <a:ea typeface="Yu Mincho" panose="02020400000000000000" pitchFamily="18" charset="-128"/>
                <a:cs typeface="Times New Roman" panose="02020603050405020304" pitchFamily="18" charset="0"/>
              </a:rPr>
              <a:t>BÁC HỒ TỰ HỌC NGOẠI NGỮ </a:t>
            </a:r>
          </a:p>
          <a:p>
            <a:pPr algn="just">
              <a:lnSpc>
                <a:spcPct val="150000"/>
              </a:lnSpc>
              <a:spcAft>
                <a:spcPts val="800"/>
              </a:spcAft>
            </a:pPr>
            <a:r>
              <a:rPr lang="vi-VN" sz="2400">
                <a:effectLst/>
                <a:latin typeface="+mj-lt"/>
                <a:ea typeface="Yu Mincho" panose="02020400000000000000" pitchFamily="18" charset="-128"/>
                <a:cs typeface="Times New Roman" panose="02020603050405020304" pitchFamily="18" charset="0"/>
              </a:rPr>
              <a:t>Bác Hồ của chúng ta học trong nhà trường không nhiều, vậy mà Bác nói được một số  tiếng nước ngoài như tiếng Pháp, tiếng Anh, tiếng Nga, tiếng Trung Quốc... Kết quả đó là nhờ lòng quyết tâm và sự kiên trì tự học mà nên. </a:t>
            </a:r>
          </a:p>
          <a:p>
            <a:pPr algn="just">
              <a:lnSpc>
                <a:spcPct val="150000"/>
              </a:lnSpc>
              <a:spcAft>
                <a:spcPts val="800"/>
              </a:spcAft>
            </a:pPr>
            <a:r>
              <a:rPr lang="vi-VN" sz="2400">
                <a:effectLst/>
                <a:latin typeface="+mj-lt"/>
                <a:ea typeface="Yu Mincho" panose="02020400000000000000" pitchFamily="18" charset="-128"/>
                <a:cs typeface="Times New Roman" panose="02020603050405020304" pitchFamily="18" charset="0"/>
              </a:rPr>
              <a:t>Hồi làm phụ bếp trên tàu La – tút – sơ Tơ – rê – vin chạy tuyến đường từ Sài Gòn sang Pháp, mỗi ngày Bác phải làm việc từ 4 giờ sáng đến 9 giờ tối mới xong. Dù mệt, Bác vẫn cố tự học thêm 2 giờ nữa, trong khi những người bạn khác thì đi ngủ hoặc đánh bài. Khi học, những từ nào không hiểu, Bác nhờ những thủy thủ người Pháp giảng lại cho. Bác còn nghĩ ra cách học độc đáo là mỗi ngày viết mười từ tiếng Pháp vào cánh tay để vừa làm, vừa nhẩm học. </a:t>
            </a:r>
          </a:p>
        </p:txBody>
      </p:sp>
    </p:spTree>
    <p:extLst>
      <p:ext uri="{BB962C8B-B14F-4D97-AF65-F5344CB8AC3E}">
        <p14:creationId xmlns:p14="http://schemas.microsoft.com/office/powerpoint/2010/main" val="56374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0D09F-1B7C-4C11-B033-9F4AEB61DB7B}"/>
              </a:ext>
            </a:extLst>
          </p:cNvPr>
          <p:cNvSpPr txBox="1"/>
          <p:nvPr/>
        </p:nvSpPr>
        <p:spPr>
          <a:xfrm>
            <a:off x="703385" y="542466"/>
            <a:ext cx="11043138" cy="4663136"/>
          </a:xfrm>
          <a:prstGeom prst="rect">
            <a:avLst/>
          </a:prstGeom>
          <a:noFill/>
        </p:spPr>
        <p:txBody>
          <a:bodyPr wrap="square">
            <a:spAutoFit/>
          </a:bodyPr>
          <a:lstStyle/>
          <a:p>
            <a:pPr>
              <a:lnSpc>
                <a:spcPct val="150000"/>
              </a:lnSpc>
              <a:spcAft>
                <a:spcPts val="800"/>
              </a:spcAft>
              <a:defRPr/>
            </a:pPr>
            <a:r>
              <a:rPr lang="vi-VN" sz="2400" b="1">
                <a:effectLst/>
                <a:latin typeface="+mj-lt"/>
                <a:ea typeface="Yu Mincho" panose="02020400000000000000" pitchFamily="18" charset="-128"/>
                <a:cs typeface="Times New Roman" panose="02020603050405020304" pitchFamily="18" charset="0"/>
              </a:rPr>
              <a:t>BÁC HỒ TỰ HỌC NGOẠI NGỮ  </a:t>
            </a:r>
            <a:r>
              <a:rPr lang="vi-VN" sz="2400" b="1" i="1">
                <a:effectLst/>
                <a:latin typeface="+mj-lt"/>
                <a:ea typeface="Yu Mincho" panose="02020400000000000000" pitchFamily="18" charset="-128"/>
                <a:cs typeface="Times New Roman" panose="02020603050405020304" pitchFamily="18" charset="0"/>
              </a:rPr>
              <a:t>(tiếp theo)</a:t>
            </a:r>
            <a:endParaRPr kumimoji="0" lang="vi-VN" sz="2400" b="0" i="1" u="none" strike="noStrike" kern="1200" cap="none" spc="0" normalizeH="0" baseline="0" noProof="0">
              <a:ln>
                <a:noFill/>
              </a:ln>
              <a:solidFill>
                <a:prstClr val="black"/>
              </a:solidFill>
              <a:effectLst/>
              <a:uLnTx/>
              <a:uFillTx/>
              <a:latin typeface="+mj-lt"/>
              <a:ea typeface="Yu Mincho" panose="02020400000000000000" pitchFamily="18" charset="-128"/>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400" b="0" i="0" u="none" strike="noStrike" kern="1200" cap="none" spc="0" normalizeH="0" baseline="0" noProof="0">
                <a:ln>
                  <a:noFill/>
                </a:ln>
                <a:solidFill>
                  <a:prstClr val="black"/>
                </a:solidFill>
                <a:effectLst/>
                <a:uLnTx/>
                <a:uFillTx/>
                <a:latin typeface="+mj-lt"/>
                <a:ea typeface="Yu Mincho" panose="02020400000000000000" pitchFamily="18" charset="-128"/>
                <a:cs typeface="Times New Roman" panose="02020603050405020304" pitchFamily="18" charset="0"/>
              </a:rPr>
              <a:t>Thời kỳ làm việc ở Luân Đôn (thủ </a:t>
            </a:r>
            <a:r>
              <a:rPr lang="vi-VN" sz="2400">
                <a:solidFill>
                  <a:prstClr val="black"/>
                </a:solidFill>
                <a:latin typeface="+mj-lt"/>
                <a:ea typeface="Yu Mincho" panose="02020400000000000000" pitchFamily="18" charset="-128"/>
                <a:cs typeface="Times New Roman" panose="02020603050405020304" pitchFamily="18" charset="0"/>
              </a:rPr>
              <a:t>đ</a:t>
            </a:r>
            <a:r>
              <a:rPr kumimoji="0" lang="vi-VN" sz="2400" b="0" i="0" u="none" strike="noStrike" kern="1200" cap="none" spc="0" normalizeH="0" baseline="0" noProof="0">
                <a:ln>
                  <a:noFill/>
                </a:ln>
                <a:solidFill>
                  <a:prstClr val="black"/>
                </a:solidFill>
                <a:effectLst/>
                <a:uLnTx/>
                <a:uFillTx/>
                <a:latin typeface="+mj-lt"/>
                <a:ea typeface="Yu Mincho" panose="02020400000000000000" pitchFamily="18" charset="-128"/>
                <a:cs typeface="Times New Roman" panose="02020603050405020304" pitchFamily="18" charset="0"/>
              </a:rPr>
              <a:t>ô nước Anh), vào buổi sáng sớm và buổi chiều mỗi ngày, Bác lại mang sách, bút ra vườn hoa Hay-dơ để tự học tiếng Anh. Mỗi tuần được một ngày nghỉ, Bác đến học tiếng Anh với một giáo sư người I-ta-li-a. Với cách tranh thủ học như vậy, đến bất kỳ nước nào, Bác đều tự học tiếng nước ấy.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400" b="0" i="0" u="none" strike="noStrike" kern="1200" cap="none" spc="0" normalizeH="0" baseline="0" noProof="0">
                <a:ln>
                  <a:noFill/>
                </a:ln>
                <a:solidFill>
                  <a:prstClr val="black"/>
                </a:solidFill>
                <a:effectLst/>
                <a:uLnTx/>
                <a:uFillTx/>
                <a:latin typeface="+mj-lt"/>
                <a:ea typeface="Yu Mincho" panose="02020400000000000000" pitchFamily="18" charset="-128"/>
                <a:cs typeface="Times New Roman" panose="02020603050405020304" pitchFamily="18" charset="0"/>
              </a:rPr>
              <a:t>Sau này, mặc dù tuổi đã cao, khi đọc sách, báo tiếng nước ngoài, gặp từ nào không hiểu hay một danh từ khoa học, Bác đều tra từ điển hoặc nhờ người thạo tiếng nước đó giải thích, rồi ghi lại vào sổ để nhớ . </a:t>
            </a:r>
          </a:p>
        </p:txBody>
      </p:sp>
    </p:spTree>
    <p:extLst>
      <p:ext uri="{BB962C8B-B14F-4D97-AF65-F5344CB8AC3E}">
        <p14:creationId xmlns:p14="http://schemas.microsoft.com/office/powerpoint/2010/main" val="175700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gười di dời nhiều công trình nhất - HỘI KỶ LỤC GIA VIỆT NAM - TỔ CHỨC KỶ  LỤC VIỆT NAM(VIETKINGS)">
            <a:extLst>
              <a:ext uri="{FF2B5EF4-FFF2-40B4-BE49-F238E27FC236}">
                <a16:creationId xmlns:a16="http://schemas.microsoft.com/office/drawing/2014/main" id="{82B2FEBB-0359-4D52-BFCD-3D640DFDF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634" y="351692"/>
            <a:ext cx="4037429" cy="52613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ông Ty TNHH Xây Dựng Cẩm Lũy - Home | Facebook">
            <a:extLst>
              <a:ext uri="{FF2B5EF4-FFF2-40B4-BE49-F238E27FC236}">
                <a16:creationId xmlns:a16="http://schemas.microsoft.com/office/drawing/2014/main" id="{0057DC9B-690C-4BD8-840E-A2E072D26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1692"/>
            <a:ext cx="4961206" cy="5261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F7700-4BDF-406C-A41B-B576BCAFB4D1}"/>
              </a:ext>
            </a:extLst>
          </p:cNvPr>
          <p:cNvSpPr txBox="1"/>
          <p:nvPr/>
        </p:nvSpPr>
        <p:spPr>
          <a:xfrm>
            <a:off x="3057378" y="5983088"/>
            <a:ext cx="6564924" cy="523220"/>
          </a:xfrm>
          <a:prstGeom prst="rect">
            <a:avLst/>
          </a:prstGeom>
          <a:solidFill>
            <a:schemeClr val="accent2"/>
          </a:solidFill>
        </p:spPr>
        <p:txBody>
          <a:bodyPr wrap="square" rtlCol="0">
            <a:spAutoFit/>
          </a:bodyPr>
          <a:lstStyle/>
          <a:p>
            <a:pPr algn="ctr"/>
            <a:r>
              <a:rPr lang="vi-VN" sz="2800" b="1">
                <a:latin typeface="+mj-lt"/>
              </a:rPr>
              <a:t>Nguyễn Cẩm Lũy – “Thần đèn Việt Nam”</a:t>
            </a:r>
          </a:p>
        </p:txBody>
      </p:sp>
    </p:spTree>
    <p:extLst>
      <p:ext uri="{BB962C8B-B14F-4D97-AF65-F5344CB8AC3E}">
        <p14:creationId xmlns:p14="http://schemas.microsoft.com/office/powerpoint/2010/main" val="356002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9BDEC-E10C-4406-8E2B-B908220423D1}"/>
              </a:ext>
            </a:extLst>
          </p:cNvPr>
          <p:cNvSpPr txBox="1"/>
          <p:nvPr/>
        </p:nvSpPr>
        <p:spPr>
          <a:xfrm>
            <a:off x="678766" y="248690"/>
            <a:ext cx="10913012" cy="6275051"/>
          </a:xfrm>
          <a:prstGeom prst="rect">
            <a:avLst/>
          </a:prstGeom>
          <a:solidFill>
            <a:schemeClr val="accent6">
              <a:lumMod val="20000"/>
              <a:lumOff val="80000"/>
            </a:schemeClr>
          </a:solidFill>
        </p:spPr>
        <p:txBody>
          <a:bodyPr wrap="square" rtlCol="0">
            <a:spAutoFit/>
          </a:bodyPr>
          <a:lstStyle/>
          <a:p>
            <a:pPr algn="just">
              <a:lnSpc>
                <a:spcPct val="150000"/>
              </a:lnSpc>
            </a:pPr>
            <a:r>
              <a:rPr lang="vi-VN" b="1">
                <a:latin typeface="+mj-lt"/>
              </a:rPr>
              <a:t>"THẦN ĐÈN " NGUYỄN CẨM LŨY</a:t>
            </a:r>
          </a:p>
          <a:p>
            <a:pPr algn="just">
              <a:lnSpc>
                <a:spcPct val="150000"/>
              </a:lnSpc>
            </a:pPr>
            <a:r>
              <a:rPr lang="vi-VN">
                <a:latin typeface="+mj-lt"/>
              </a:rPr>
              <a:t>Nguyễn Cẩm Lũy, sinh 1948 tại xã Long Khánh, huyện Hồng Ngự, tỉnh Châu Đốc, (ngày nay là xã Long Khánh A, huyện Hồng Ngự, tỉnh Đồng Tháp), là một nhân vật thường được gọi là "thần đèn" vì có khả năng di chuyển các công trình lớn.</a:t>
            </a:r>
          </a:p>
          <a:p>
            <a:pPr algn="just">
              <a:lnSpc>
                <a:spcPct val="150000"/>
              </a:lnSpc>
            </a:pPr>
            <a:r>
              <a:rPr lang="vi-VN">
                <a:latin typeface="+mj-lt"/>
              </a:rPr>
              <a:t>Ông sinh ra trong một gia đình nông dân và chỉ học hết lớp 4 rồi nghỉ. Đến năm 21 tuổi, ông đã là một thợ xây dựng lành nghề có nhiều suy nghĩ và ý tưởng táo bạo. Ông nổi tiếng với công việc chuyên di dời các công trình xây dựng lớn qua những quãng đường dài:</a:t>
            </a:r>
          </a:p>
          <a:p>
            <a:pPr algn="just">
              <a:lnSpc>
                <a:spcPct val="150000"/>
              </a:lnSpc>
            </a:pPr>
            <a:r>
              <a:rPr lang="vi-VN">
                <a:latin typeface="+mj-lt"/>
              </a:rPr>
              <a:t>- Cổng tam quan chùa Vĩnh Nghiêm là công trình thứ 201 mà ông Nguyễn Cẩm Lũy di dời thành công. </a:t>
            </a:r>
          </a:p>
          <a:p>
            <a:pPr algn="just">
              <a:lnSpc>
                <a:spcPct val="150000"/>
              </a:lnSpc>
            </a:pPr>
            <a:r>
              <a:rPr lang="vi-VN">
                <a:latin typeface="+mj-lt"/>
              </a:rPr>
              <a:t>- Lùi 30m, nâng cao 70 cm miếu bà Chúa Xứ ở TP. Châu Đốc (An Giang) nặng 200 tấn</a:t>
            </a:r>
          </a:p>
          <a:p>
            <a:pPr algn="just">
              <a:lnSpc>
                <a:spcPct val="150000"/>
              </a:lnSpc>
            </a:pPr>
            <a:r>
              <a:rPr lang="vi-VN">
                <a:latin typeface="+mj-lt"/>
              </a:rPr>
              <a:t>- Chống thẳng Bửu Tháp ở An Giang cao 10m ...</a:t>
            </a:r>
          </a:p>
          <a:p>
            <a:pPr algn="just">
              <a:lnSpc>
                <a:spcPct val="150000"/>
              </a:lnSpc>
            </a:pPr>
            <a:r>
              <a:rPr lang="vi-VN">
                <a:latin typeface="+mj-lt"/>
              </a:rPr>
              <a:t>- Di chuyển một ngôi nhà ở quận Phú Nhuận trong điều kiện phải đi qua một cái ao trong khuôn viên nhà thờ.</a:t>
            </a:r>
          </a:p>
          <a:p>
            <a:pPr algn="just">
              <a:lnSpc>
                <a:spcPct val="150000"/>
              </a:lnSpc>
            </a:pPr>
            <a:r>
              <a:rPr lang="vi-VN">
                <a:latin typeface="+mj-lt"/>
              </a:rPr>
              <a:t>Ông cũng đã được mời sang Philippines để dời nhà.</a:t>
            </a:r>
          </a:p>
          <a:p>
            <a:pPr algn="just">
              <a:lnSpc>
                <a:spcPct val="150000"/>
              </a:lnSpc>
            </a:pPr>
            <a:r>
              <a:rPr lang="vi-VN">
                <a:latin typeface="+mj-lt"/>
              </a:rPr>
              <a:t>Bằng những thiết bị đơn giản và tính toán khoa học, ông đã đưa tòa nhà đến chỗ mới đúng như dự kiến. Đến năm 2008, "thần đèn” Nguyễn Cẩm Lũy đã di dời, chống nghiêng, chống lún khoảng 300 đình chùa, nhà cửa và cây cổ thụ hàng trăm năm tuổi...</a:t>
            </a:r>
          </a:p>
        </p:txBody>
      </p:sp>
    </p:spTree>
    <p:extLst>
      <p:ext uri="{BB962C8B-B14F-4D97-AF65-F5344CB8AC3E}">
        <p14:creationId xmlns:p14="http://schemas.microsoft.com/office/powerpoint/2010/main" val="294869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 dời cổng chùa Vĩnh Nghiêm: &amp;quot;Tin thần đèn lắm rồi…&amp;quot; - Tuổi Trẻ Online">
            <a:extLst>
              <a:ext uri="{FF2B5EF4-FFF2-40B4-BE49-F238E27FC236}">
                <a16:creationId xmlns:a16="http://schemas.microsoft.com/office/drawing/2014/main" id="{6215DF72-1BBF-41B6-8EB4-5937D2279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63" y="522043"/>
            <a:ext cx="5905500" cy="5386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483122-C2EA-4470-BE56-59642A75C9D8}"/>
              </a:ext>
            </a:extLst>
          </p:cNvPr>
          <p:cNvSpPr txBox="1"/>
          <p:nvPr/>
        </p:nvSpPr>
        <p:spPr>
          <a:xfrm>
            <a:off x="7152834" y="335845"/>
            <a:ext cx="4368605" cy="6124754"/>
          </a:xfrm>
          <a:prstGeom prst="rect">
            <a:avLst/>
          </a:prstGeom>
          <a:noFill/>
        </p:spPr>
        <p:txBody>
          <a:bodyPr wrap="square" rtlCol="0">
            <a:spAutoFit/>
          </a:bodyPr>
          <a:lstStyle/>
          <a:p>
            <a:r>
              <a:rPr lang="vi-VN" sz="2000" b="1">
                <a:latin typeface="+mj-lt"/>
              </a:rPr>
              <a:t>"Thần đèn" Nguyễn Cẩm Lũy di dời cổng chùa Vĩnh Nghiêm</a:t>
            </a:r>
          </a:p>
          <a:p>
            <a:endParaRPr lang="vi-VN" sz="2000">
              <a:latin typeface="+mj-lt"/>
            </a:endParaRPr>
          </a:p>
          <a:p>
            <a:r>
              <a:rPr lang="vi-VN" sz="2000">
                <a:latin typeface="+mj-lt"/>
              </a:rPr>
              <a:t>Cổng tam quan của Chùa Vĩnh Nghiêm cao 7m, rộng 12m gồm 4 cột với 2 cột lớn cao 7m, hai cột nhỏ cao hơn 3m, trọng lượng ước khoảng 120 tấn được dời vào phía trong chùa cách vị trí trước đây gần 4m và được nâng cao hơn so với vị trí ban đầu 30cm.</a:t>
            </a:r>
          </a:p>
          <a:p>
            <a:endParaRPr lang="vi-VN" sz="2000">
              <a:latin typeface="+mj-lt"/>
            </a:endParaRPr>
          </a:p>
          <a:p>
            <a:r>
              <a:rPr lang="vi-VN" sz="2000">
                <a:latin typeface="+mj-lt"/>
              </a:rPr>
              <a:t>Việc di dời cổng chùa nhằm giao mặt bằng cho dự án mở rộng đường Nam Kỳ Khởi Nghĩa nhưng vẫn bảo đảm kiến trúc của một công trình có giá trị nghệ thuật, văn hóa, lịch sử của thành phố.</a:t>
            </a:r>
          </a:p>
          <a:p>
            <a:endParaRPr lang="vi-VN">
              <a:latin typeface="+mj-lt"/>
            </a:endParaRPr>
          </a:p>
          <a:p>
            <a:r>
              <a:rPr lang="vi-VN" sz="1400" i="1">
                <a:latin typeface="+mj-lt"/>
              </a:rPr>
              <a:t>(Theo Báo Nhân dân: https://nhandan.vn/tin-tuc-su-kien/than-den-nguyen-cam-luy-di-doi-cong-chua-vinh-nghiem-397483)</a:t>
            </a:r>
          </a:p>
        </p:txBody>
      </p:sp>
    </p:spTree>
    <p:extLst>
      <p:ext uri="{BB962C8B-B14F-4D97-AF65-F5344CB8AC3E}">
        <p14:creationId xmlns:p14="http://schemas.microsoft.com/office/powerpoint/2010/main" val="305002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1272" y="513073"/>
            <a:ext cx="10589456" cy="4821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a:lnSpc>
                <a:spcPct val="150000"/>
              </a:lnSpc>
              <a:defRPr/>
            </a:pPr>
            <a:r>
              <a:rPr lang="en-US" sz="2600" b="1" dirty="0" err="1">
                <a:solidFill>
                  <a:srgbClr val="FF0000"/>
                </a:solidFill>
                <a:latin typeface="Times New Roman" panose="02020603050405020304" pitchFamily="18" charset="0"/>
                <a:cs typeface="Times New Roman" panose="02020603050405020304" pitchFamily="18" charset="0"/>
              </a:rPr>
              <a:t>Hướng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thực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Sau</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khi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err="1">
                <a:solidFill>
                  <a:prstClr val="black"/>
                </a:solidFill>
                <a:latin typeface="Times New Roman" panose="02020603050405020304" pitchFamily="18" charset="0"/>
                <a:cs typeface="Times New Roman" panose="02020603050405020304" pitchFamily="18" charset="0"/>
              </a:rPr>
              <a:t>đọc</a:t>
            </a:r>
            <a:r>
              <a:rPr lang="en-US" sz="2600" b="1">
                <a:solidFill>
                  <a:prstClr val="black"/>
                </a:solidFill>
                <a:latin typeface="Times New Roman" panose="02020603050405020304" pitchFamily="18" charset="0"/>
                <a:cs typeface="Times New Roman" panose="02020603050405020304" pitchFamily="18" charset="0"/>
              </a:rPr>
              <a:t> tài liệu và Bác Hồ và bác Nguyễn Cẩm Lũy, </a:t>
            </a:r>
            <a:r>
              <a:rPr lang="en-US" sz="2600" b="1" dirty="0" err="1">
                <a:solidFill>
                  <a:prstClr val="black"/>
                </a:solidFill>
                <a:latin typeface="Times New Roman" panose="02020603050405020304" pitchFamily="18" charset="0"/>
                <a:cs typeface="Times New Roman" panose="02020603050405020304" pitchFamily="18" charset="0"/>
              </a:rPr>
              <a:t>em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hãy</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trả</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lời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câu</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hỏi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dưới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đây</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tập</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bài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soạn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hoặc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giấy</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nháp</a:t>
            </a:r>
            <a:r>
              <a:rPr lang="en-US" sz="2600" b="1">
                <a:solidFill>
                  <a:prstClr val="black"/>
                </a:solidFill>
                <a:latin typeface="Times New Roman" panose="02020603050405020304" pitchFamily="18" charset="0"/>
                <a:cs typeface="Times New Roman" panose="02020603050405020304" pitchFamily="18" charset="0"/>
              </a:rPr>
              <a:t>: </a:t>
            </a:r>
          </a:p>
          <a:p>
            <a:pPr defTabSz="685800">
              <a:lnSpc>
                <a:spcPct val="150000"/>
              </a:lnSpc>
              <a:defRPr/>
            </a:pPr>
            <a:r>
              <a:rPr lang="vi-VN" sz="2600">
                <a:solidFill>
                  <a:prstClr val="black"/>
                </a:solidFill>
                <a:latin typeface="Times New Roman" panose="02020603050405020304" pitchFamily="18" charset="0"/>
                <a:cs typeface="Times New Roman" panose="02020603050405020304" pitchFamily="18" charset="0"/>
              </a:rPr>
              <a:t>Câu 1: Em biết gì về bác Lũy? </a:t>
            </a:r>
          </a:p>
          <a:p>
            <a:pPr defTabSz="685800">
              <a:lnSpc>
                <a:spcPct val="150000"/>
              </a:lnSpc>
              <a:defRPr/>
            </a:pPr>
            <a:r>
              <a:rPr lang="vi-VN" sz="2600">
                <a:solidFill>
                  <a:prstClr val="black"/>
                </a:solidFill>
                <a:latin typeface="Times New Roman" panose="02020603050405020304" pitchFamily="18" charset="0"/>
                <a:cs typeface="Times New Roman" panose="02020603050405020304" pitchFamily="18" charset="0"/>
              </a:rPr>
              <a:t>Câu 2: Em có nhận xét gì về Bác Hồ và bác Lũy? </a:t>
            </a:r>
          </a:p>
          <a:p>
            <a:pPr defTabSz="685800">
              <a:lnSpc>
                <a:spcPct val="150000"/>
              </a:lnSpc>
              <a:defRPr/>
            </a:pPr>
            <a:r>
              <a:rPr lang="vi-VN" sz="2600">
                <a:solidFill>
                  <a:prstClr val="black"/>
                </a:solidFill>
                <a:latin typeface="Times New Roman" panose="02020603050405020304" pitchFamily="18" charset="0"/>
                <a:cs typeface="Times New Roman" panose="02020603050405020304" pitchFamily="18" charset="0"/>
              </a:rPr>
              <a:t>Câu 3: Lao động tự giác và sáng tạo của Bác Hồ và bác Lũy thể hiện qua những việc làm cụ thể nào?  </a:t>
            </a:r>
          </a:p>
          <a:p>
            <a:pPr defTabSz="685800">
              <a:lnSpc>
                <a:spcPct val="150000"/>
              </a:lnSpc>
              <a:defRPr/>
            </a:pPr>
            <a:r>
              <a:rPr lang="vi-VN" sz="2600">
                <a:solidFill>
                  <a:prstClr val="black"/>
                </a:solidFill>
                <a:latin typeface="Times New Roman" panose="02020603050405020304" pitchFamily="18" charset="0"/>
                <a:cs typeface="Times New Roman" panose="02020603050405020304" pitchFamily="18" charset="0"/>
              </a:rPr>
              <a:t>Câu 4: Lao động tự giác và sáng tạo đã đem lại kết quả như thế nào? </a:t>
            </a:r>
          </a:p>
          <a:p>
            <a:pPr defTabSz="685800">
              <a:lnSpc>
                <a:spcPct val="150000"/>
              </a:lnSpc>
              <a:defRPr/>
            </a:pPr>
            <a:r>
              <a:rPr lang="vi-VN" sz="2600">
                <a:solidFill>
                  <a:prstClr val="black"/>
                </a:solidFill>
                <a:latin typeface="Times New Roman" panose="02020603050405020304" pitchFamily="18" charset="0"/>
                <a:cs typeface="Times New Roman" panose="02020603050405020304" pitchFamily="18" charset="0"/>
              </a:rPr>
              <a:t>Câu 5: Người lao động tự giác và sáng tạo thường có những biểu hiện nào? </a:t>
            </a:r>
          </a:p>
        </p:txBody>
      </p:sp>
    </p:spTree>
    <p:extLst>
      <p:ext uri="{BB962C8B-B14F-4D97-AF65-F5344CB8AC3E}">
        <p14:creationId xmlns:p14="http://schemas.microsoft.com/office/powerpoint/2010/main" val="2960431360"/>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1666</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vt:lpstr>
      <vt:lpstr>Calibri Light</vt:lpstr>
      <vt:lpstr>Times New Roman</vt:lpstr>
      <vt:lpstr>Wingdings</vt:lpstr>
      <vt:lpstr>4_Office Theme</vt:lpstr>
      <vt:lpstr>2_Default Design</vt:lpstr>
      <vt:lpstr>5_Office Theme</vt:lpstr>
      <vt:lpstr>1_Office Theme</vt:lpstr>
      <vt:lpstr>Office Theme</vt:lpstr>
      <vt:lpstr>PowerPoint Presentation</vt:lpstr>
      <vt:lpstr>I. ĐẶT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ĐẶT VẤN ĐỀ</vt:lpstr>
      <vt:lpstr>II. NỘI DUNG BÀI HỌC</vt:lpstr>
      <vt:lpstr>PowerPoint Presentation</vt:lpstr>
      <vt:lpstr>PowerPoint Presentation</vt:lpstr>
      <vt:lpstr>PowerPoint Presentation</vt:lpstr>
      <vt:lpstr>PowerPoint Presentation</vt:lpstr>
      <vt:lpstr>II. NỘI DUNG BÀI HỌC</vt:lpstr>
      <vt:lpstr>II. NỘI DUNG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VAN THANH</dc:creator>
  <cp:lastModifiedBy>LE VAN THANH</cp:lastModifiedBy>
  <cp:revision>32</cp:revision>
  <dcterms:created xsi:type="dcterms:W3CDTF">2021-12-04T09:55:39Z</dcterms:created>
  <dcterms:modified xsi:type="dcterms:W3CDTF">2021-12-05T03:05:11Z</dcterms:modified>
</cp:coreProperties>
</file>