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373" r:id="rId3"/>
    <p:sldId id="334" r:id="rId4"/>
    <p:sldId id="375" r:id="rId5"/>
    <p:sldId id="374" r:id="rId6"/>
    <p:sldId id="378" r:id="rId7"/>
    <p:sldId id="376" r:id="rId8"/>
    <p:sldId id="297" r:id="rId9"/>
    <p:sldId id="379" r:id="rId10"/>
    <p:sldId id="305" r:id="rId11"/>
    <p:sldId id="380" r:id="rId12"/>
    <p:sldId id="306" r:id="rId13"/>
    <p:sldId id="381" r:id="rId14"/>
    <p:sldId id="304" r:id="rId15"/>
    <p:sldId id="382" r:id="rId16"/>
    <p:sldId id="384" r:id="rId17"/>
    <p:sldId id="3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7" autoAdjust="0"/>
    <p:restoredTop sz="98429" autoAdjust="0"/>
  </p:normalViewPr>
  <p:slideViewPr>
    <p:cSldViewPr snapToGrid="0">
      <p:cViewPr varScale="1">
        <p:scale>
          <a:sx n="88" d="100"/>
          <a:sy n="88" d="100"/>
        </p:scale>
        <p:origin x="258" y="102"/>
      </p:cViewPr>
      <p:guideLst>
        <p:guide orient="horz" pos="2160"/>
        <p:guide pos="3840"/>
      </p:guideLst>
    </p:cSldViewPr>
  </p:slideViewPr>
  <p:notesTextViewPr>
    <p:cViewPr>
      <p:scale>
        <a:sx n="1" d="1"/>
        <a:sy n="1" d="1"/>
      </p:scale>
      <p:origin x="0" y="0"/>
    </p:cViewPr>
  </p:notesTextViewPr>
  <p:sorterViewPr>
    <p:cViewPr>
      <p:scale>
        <a:sx n="100" d="100"/>
        <a:sy n="100" d="100"/>
      </p:scale>
      <p:origin x="0" y="-17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1125D-C1B1-4C28-ACF1-CF46ABFC0F73}"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ABBAE-6B01-48A1-B7C4-791311BB949F}" type="slidenum">
              <a:rPr lang="en-US" smtClean="0"/>
              <a:t>‹#›</a:t>
            </a:fld>
            <a:endParaRPr lang="en-US"/>
          </a:p>
        </p:txBody>
      </p:sp>
    </p:spTree>
    <p:extLst>
      <p:ext uri="{BB962C8B-B14F-4D97-AF65-F5344CB8AC3E}">
        <p14:creationId xmlns:p14="http://schemas.microsoft.com/office/powerpoint/2010/main" val="106558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17</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4</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6</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7</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9</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11</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13</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15</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16</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17735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70216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4175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 xmlns:a16="http://schemas.microsoft.com/office/drawing/2014/main" id="{1F833EC4-E2F9-4549-A464-40B7E5EEA6FD}"/>
              </a:ext>
            </a:extLst>
          </p:cNvPr>
          <p:cNvGrpSpPr/>
          <p:nvPr userDrawn="1"/>
        </p:nvGrpSpPr>
        <p:grpSpPr>
          <a:xfrm>
            <a:off x="0" y="0"/>
            <a:ext cx="12312019" cy="6860117"/>
            <a:chOff x="0" y="0"/>
            <a:chExt cx="12309881" cy="6858000"/>
          </a:xfrm>
        </p:grpSpPr>
        <p:pic>
          <p:nvPicPr>
            <p:cNvPr id="35" name="图片 34">
              <a:extLst>
                <a:ext uri="{FF2B5EF4-FFF2-40B4-BE49-F238E27FC236}">
                  <a16:creationId xmlns=""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209516213"/>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83976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156692-9E4F-4EC1-8F94-621791AF37D6}"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20794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156692-9E4F-4EC1-8F94-621791AF37D6}"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38310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156692-9E4F-4EC1-8F94-621791AF37D6}"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92519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156692-9E4F-4EC1-8F94-621791AF37D6}"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65425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56692-9E4F-4EC1-8F94-621791AF37D6}"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26833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407980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68527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56692-9E4F-4EC1-8F94-621791AF37D6}"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47EA4-C3E4-492A-A187-000F6625FCA8}" type="slidenum">
              <a:rPr lang="en-US" smtClean="0"/>
              <a:t>‹#›</a:t>
            </a:fld>
            <a:endParaRPr lang="en-US"/>
          </a:p>
        </p:txBody>
      </p:sp>
    </p:spTree>
    <p:extLst>
      <p:ext uri="{BB962C8B-B14F-4D97-AF65-F5344CB8AC3E}">
        <p14:creationId xmlns:p14="http://schemas.microsoft.com/office/powerpoint/2010/main" val="215881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4"/>
          <p:cNvSpPr>
            <a:spLocks noChangeArrowheads="1" noChangeShapeType="1" noTextEdit="1"/>
          </p:cNvSpPr>
          <p:nvPr/>
        </p:nvSpPr>
        <p:spPr bwMode="auto">
          <a:xfrm rot="151793">
            <a:off x="2396809" y="1582014"/>
            <a:ext cx="7772400" cy="1283795"/>
          </a:xfrm>
          <a:prstGeom prst="rect">
            <a:avLst/>
          </a:prstGeom>
        </p:spPr>
        <p:txBody>
          <a:bodyPr spcFirstLastPara="1" wrap="none" fromWordArt="1">
            <a:prstTxWarp prst="textArchUp">
              <a:avLst>
                <a:gd name="adj" fmla="val 10800004"/>
              </a:avLst>
            </a:prstTxWarp>
          </a:bodyPr>
          <a:lstStyle/>
          <a:p>
            <a:pPr algn="ctr" eaLnBrk="0" fontAlgn="base" hangingPunct="0">
              <a:spcBef>
                <a:spcPct val="0"/>
              </a:spcBef>
              <a:spcAft>
                <a:spcPct val="0"/>
              </a:spcAft>
            </a:pPr>
            <a:r>
              <a:rPr lang="en-US" sz="3200" b="1" kern="10" dirty="0" smtClean="0">
                <a:ln w="9525" cap="sq">
                  <a:solidFill>
                    <a:srgbClr val="000000"/>
                  </a:solidFill>
                  <a:round/>
                  <a:headEnd type="none" w="sm" len="sm"/>
                  <a:tailEnd type="none" w="sm" len="sm"/>
                </a:ln>
                <a:solidFill>
                  <a:srgbClr val="FF0000"/>
                </a:solidFill>
                <a:latin typeface="Arial"/>
                <a:cs typeface="Arial"/>
              </a:rPr>
              <a:t>HOẠT </a:t>
            </a:r>
            <a:r>
              <a:rPr lang="en-US" sz="3600" b="1" kern="10" dirty="0" smtClean="0">
                <a:ln w="9525" cap="sq">
                  <a:solidFill>
                    <a:srgbClr val="000000"/>
                  </a:solidFill>
                  <a:round/>
                  <a:headEnd type="none" w="sm" len="sm"/>
                  <a:tailEnd type="none" w="sm" len="sm"/>
                </a:ln>
                <a:solidFill>
                  <a:srgbClr val="FF0000"/>
                </a:solidFill>
                <a:latin typeface="Times New Roman" panose="02020603050405020304" pitchFamily="18" charset="0"/>
                <a:cs typeface="Times New Roman" panose="02020603050405020304" pitchFamily="18" charset="0"/>
              </a:rPr>
              <a:t>ĐỘNG</a:t>
            </a:r>
            <a:r>
              <a:rPr lang="en-US" sz="3200" b="1" kern="10" dirty="0" smtClean="0">
                <a:ln w="9525" cap="sq">
                  <a:solidFill>
                    <a:srgbClr val="000000"/>
                  </a:solidFill>
                  <a:round/>
                  <a:headEnd type="none" w="sm" len="sm"/>
                  <a:tailEnd type="none" w="sm" len="sm"/>
                </a:ln>
                <a:solidFill>
                  <a:srgbClr val="FF0000"/>
                </a:solidFill>
                <a:latin typeface="Arial"/>
                <a:cs typeface="Arial"/>
              </a:rPr>
              <a:t> TRẢI NGHIỆM HƯỚNG NGHIỆP </a:t>
            </a:r>
          </a:p>
          <a:p>
            <a:pPr algn="ctr" eaLnBrk="0" fontAlgn="base" hangingPunct="0">
              <a:spcBef>
                <a:spcPct val="0"/>
              </a:spcBef>
              <a:spcAft>
                <a:spcPct val="0"/>
              </a:spcAft>
            </a:pPr>
            <a:r>
              <a:rPr lang="en-US" sz="3200" b="1" kern="10" dirty="0" smtClean="0">
                <a:ln w="9525" cap="sq">
                  <a:solidFill>
                    <a:srgbClr val="000000"/>
                  </a:solidFill>
                  <a:round/>
                  <a:headEnd type="none" w="sm" len="sm"/>
                  <a:tailEnd type="none" w="sm" len="sm"/>
                </a:ln>
                <a:solidFill>
                  <a:srgbClr val="FF0000"/>
                </a:solidFill>
                <a:latin typeface="Arial"/>
                <a:cs typeface="Arial"/>
              </a:rPr>
              <a:t>LỚP 6</a:t>
            </a:r>
          </a:p>
        </p:txBody>
      </p:sp>
      <p:sp>
        <p:nvSpPr>
          <p:cNvPr id="2054" name="TextBox 24"/>
          <p:cNvSpPr txBox="1">
            <a:spLocks noChangeArrowheads="1"/>
          </p:cNvSpPr>
          <p:nvPr/>
        </p:nvSpPr>
        <p:spPr bwMode="auto">
          <a:xfrm>
            <a:off x="1600200" y="305510"/>
            <a:ext cx="906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vi-VN" sz="2800" b="1" dirty="0">
                <a:solidFill>
                  <a:srgbClr val="0070C0"/>
                </a:solidFill>
                <a:latin typeface="+mj-lt"/>
              </a:rPr>
              <a:t>PHÒNG GIÁO DỤC VÀ ĐÀO TẠO QUẬN GÒ VẤP</a:t>
            </a:r>
            <a:endParaRPr lang="en-US" sz="2800" b="1" dirty="0">
              <a:solidFill>
                <a:srgbClr val="0070C0"/>
              </a:solidFill>
              <a:latin typeface="+mj-lt"/>
            </a:endParaRPr>
          </a:p>
        </p:txBody>
      </p:sp>
      <p:sp>
        <p:nvSpPr>
          <p:cNvPr id="9" name="TextBox 24"/>
          <p:cNvSpPr txBox="1">
            <a:spLocks noChangeArrowheads="1"/>
          </p:cNvSpPr>
          <p:nvPr/>
        </p:nvSpPr>
        <p:spPr bwMode="auto">
          <a:xfrm>
            <a:off x="6976225" y="2888929"/>
            <a:ext cx="524347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Chủ </a:t>
            </a:r>
            <a:r>
              <a:rPr lang="en-US" sz="5400" b="1" dirty="0">
                <a:solidFill>
                  <a:srgbClr val="0070C0"/>
                </a:solidFill>
                <a:latin typeface="Times New Roman" panose="02020603050405020304" pitchFamily="18" charset="0"/>
                <a:cs typeface="Times New Roman" panose="02020603050405020304" pitchFamily="18" charset="0"/>
              </a:rPr>
              <a:t>đề 4: </a:t>
            </a:r>
            <a:endParaRPr lang="en-US" sz="5400" b="1" dirty="0" smtClean="0">
              <a:solidFill>
                <a:srgbClr val="0070C0"/>
              </a:solidFill>
              <a:latin typeface="Times New Roman" panose="02020603050405020304" pitchFamily="18" charset="0"/>
              <a:cs typeface="Times New Roman" panose="02020603050405020304" pitchFamily="18" charset="0"/>
            </a:endParaRPr>
          </a:p>
          <a:p>
            <a:pPr algn="ctr"/>
            <a:r>
              <a:rPr lang="en-US" sz="5400" b="1" dirty="0" smtClean="0">
                <a:solidFill>
                  <a:srgbClr val="0070C0"/>
                </a:solidFill>
                <a:latin typeface="Times New Roman" panose="02020603050405020304" pitchFamily="18" charset="0"/>
                <a:cs typeface="Times New Roman" panose="02020603050405020304" pitchFamily="18" charset="0"/>
              </a:rPr>
              <a:t>Nuôi </a:t>
            </a:r>
            <a:r>
              <a:rPr lang="en-US" sz="5400" b="1" dirty="0">
                <a:solidFill>
                  <a:srgbClr val="0070C0"/>
                </a:solidFill>
                <a:latin typeface="Times New Roman" panose="02020603050405020304" pitchFamily="18" charset="0"/>
                <a:cs typeface="Times New Roman" panose="02020603050405020304" pitchFamily="18" charset="0"/>
              </a:rPr>
              <a:t>dưỡng </a:t>
            </a:r>
            <a:endParaRPr lang="en-US" sz="5400" b="1" dirty="0" smtClean="0">
              <a:solidFill>
                <a:srgbClr val="0070C0"/>
              </a:solidFill>
              <a:latin typeface="Times New Roman" panose="02020603050405020304" pitchFamily="18" charset="0"/>
              <a:cs typeface="Times New Roman" panose="02020603050405020304" pitchFamily="18" charset="0"/>
            </a:endParaRPr>
          </a:p>
          <a:p>
            <a:pPr algn="ctr"/>
            <a:r>
              <a:rPr lang="en-US" sz="5400" b="1" dirty="0" smtClean="0">
                <a:solidFill>
                  <a:srgbClr val="0070C0"/>
                </a:solidFill>
                <a:latin typeface="Times New Roman" panose="02020603050405020304" pitchFamily="18" charset="0"/>
                <a:cs typeface="Times New Roman" panose="02020603050405020304" pitchFamily="18" charset="0"/>
              </a:rPr>
              <a:t>quan </a:t>
            </a:r>
            <a:r>
              <a:rPr lang="en-US" sz="5400" b="1" dirty="0">
                <a:solidFill>
                  <a:srgbClr val="0070C0"/>
                </a:solidFill>
                <a:latin typeface="Times New Roman" panose="02020603050405020304" pitchFamily="18" charset="0"/>
                <a:cs typeface="Times New Roman" panose="02020603050405020304" pitchFamily="18" charset="0"/>
              </a:rPr>
              <a:t>hệ gia đình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14" y="1798770"/>
            <a:ext cx="6475413" cy="486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56130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3" y="-492888"/>
            <a:ext cx="1983606" cy="1865182"/>
          </a:xfrm>
          <a:prstGeom prst="rect">
            <a:avLst/>
          </a:prstGeom>
        </p:spPr>
      </p:pic>
      <p:sp>
        <p:nvSpPr>
          <p:cNvPr id="6" name="Rectangle 5"/>
          <p:cNvSpPr/>
          <p:nvPr/>
        </p:nvSpPr>
        <p:spPr>
          <a:xfrm>
            <a:off x="866271" y="1799434"/>
            <a:ext cx="10411327" cy="3785652"/>
          </a:xfrm>
          <a:prstGeom prst="rect">
            <a:avLst/>
          </a:prstGeom>
        </p:spPr>
        <p:txBody>
          <a:bodyPr wrap="square">
            <a:spAutoFit/>
          </a:bodyPr>
          <a:lstStyle/>
          <a:p>
            <a:pPr algn="just">
              <a:lnSpc>
                <a:spcPct val="150000"/>
              </a:lnSpc>
              <a:spcBef>
                <a:spcPts val="600"/>
              </a:spcBef>
              <a:spcAft>
                <a:spcPts val="600"/>
              </a:spcAft>
            </a:pPr>
            <a:r>
              <a:rPr lang="nl-NL"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huống 2</a:t>
            </a:r>
            <a:r>
              <a:rPr lang="nl-NL"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Bố em đi công tác xa hai tháng. Mẹ thường đi làm cả ngày, công việc cũng rất vất vả. Em làm gì để gia đình giữ được không khí ấm áp, bớt đi sự vắng bóng của bố trong gia đình?</a:t>
            </a:r>
            <a:endParaRPr lang="en-US" sz="40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8649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0D6D873-36AF-DA4F-9AE7-A65AC313277E}"/>
              </a:ext>
            </a:extLst>
          </p:cNvPr>
          <p:cNvPicPr>
            <a:picLocks noChangeAspect="1"/>
          </p:cNvPicPr>
          <p:nvPr/>
        </p:nvPicPr>
        <p:blipFill rotWithShape="1">
          <a:blip r:embed="rId3">
            <a:extLst>
              <a:ext uri="{28A0092B-C50C-407E-A947-70E740481C1C}">
                <a14:useLocalDpi xmlns:a14="http://schemas.microsoft.com/office/drawing/2010/main" val="0"/>
              </a:ext>
            </a:extLst>
          </a:blip>
          <a:srcRect l="26995" t="14486" r="21209" b="48649"/>
          <a:stretch/>
        </p:blipFill>
        <p:spPr>
          <a:xfrm>
            <a:off x="473121" y="520838"/>
            <a:ext cx="11702148" cy="5205405"/>
          </a:xfrm>
          <a:prstGeom prst="rect">
            <a:avLst/>
          </a:prstGeom>
        </p:spPr>
      </p:pic>
    </p:spTree>
    <p:extLst>
      <p:ext uri="{BB962C8B-B14F-4D97-AF65-F5344CB8AC3E}">
        <p14:creationId xmlns:p14="http://schemas.microsoft.com/office/powerpoint/2010/main" val="428242970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22" y="-453346"/>
            <a:ext cx="1773426" cy="1667550"/>
          </a:xfrm>
          <a:prstGeom prst="rect">
            <a:avLst/>
          </a:prstGeom>
        </p:spPr>
      </p:pic>
      <p:sp>
        <p:nvSpPr>
          <p:cNvPr id="6" name="Rectangle 5"/>
          <p:cNvSpPr/>
          <p:nvPr/>
        </p:nvSpPr>
        <p:spPr>
          <a:xfrm>
            <a:off x="609287" y="1692139"/>
            <a:ext cx="10870286" cy="3785652"/>
          </a:xfrm>
          <a:prstGeom prst="rect">
            <a:avLst/>
          </a:prstGeom>
        </p:spPr>
        <p:txBody>
          <a:bodyPr wrap="square">
            <a:spAutoFit/>
          </a:bodyPr>
          <a:lstStyle/>
          <a:p>
            <a:pPr algn="just">
              <a:lnSpc>
                <a:spcPct val="150000"/>
              </a:lnSpc>
              <a:spcBef>
                <a:spcPts val="600"/>
              </a:spcBef>
              <a:spcAft>
                <a:spcPts val="600"/>
              </a:spcAft>
            </a:pPr>
            <a:r>
              <a:rPr lang="nl-NL"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3:</a:t>
            </a:r>
            <a:r>
              <a:rPr lang="nl-NL"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Trận lũ lụt vừa qua, gia đình em bị cuốn trôi một số tài sản lớn. Bố mẹ em rất buồn vì mất mát này. Em làm/ nói gì trong tình huống này để thể hiện sự chia sẻ khó khăn cùng bố mẹ?</a:t>
            </a:r>
            <a:endParaRPr lang="en-US" sz="40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7178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 xmlns:a16="http://schemas.microsoft.com/office/drawing/2014/main" id="{9ACB38FC-C0A2-5E4A-B5AB-80929974823A}"/>
              </a:ext>
            </a:extLst>
          </p:cNvPr>
          <p:cNvPicPr>
            <a:picLocks noChangeAspect="1"/>
          </p:cNvPicPr>
          <p:nvPr/>
        </p:nvPicPr>
        <p:blipFill rotWithShape="1">
          <a:blip r:embed="rId3">
            <a:extLst>
              <a:ext uri="{28A0092B-C50C-407E-A947-70E740481C1C}">
                <a14:useLocalDpi xmlns:a14="http://schemas.microsoft.com/office/drawing/2010/main" val="0"/>
              </a:ext>
            </a:extLst>
          </a:blip>
          <a:srcRect l="26995" t="51712" r="21771" b="15315"/>
          <a:stretch/>
        </p:blipFill>
        <p:spPr>
          <a:xfrm>
            <a:off x="201512" y="345952"/>
            <a:ext cx="11773477" cy="5350310"/>
          </a:xfrm>
          <a:prstGeom prst="rect">
            <a:avLst/>
          </a:prstGeom>
        </p:spPr>
      </p:pic>
    </p:spTree>
    <p:extLst>
      <p:ext uri="{BB962C8B-B14F-4D97-AF65-F5344CB8AC3E}">
        <p14:creationId xmlns:p14="http://schemas.microsoft.com/office/powerpoint/2010/main" val="428242970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893" y="-468337"/>
            <a:ext cx="1932844" cy="1817451"/>
          </a:xfrm>
          <a:prstGeom prst="rect">
            <a:avLst/>
          </a:prstGeom>
        </p:spPr>
      </p:pic>
      <p:sp>
        <p:nvSpPr>
          <p:cNvPr id="6" name="Rectangle 5"/>
          <p:cNvSpPr/>
          <p:nvPr/>
        </p:nvSpPr>
        <p:spPr>
          <a:xfrm>
            <a:off x="606181" y="1513551"/>
            <a:ext cx="10796337" cy="4708981"/>
          </a:xfrm>
          <a:prstGeom prst="rect">
            <a:avLst/>
          </a:prstGeom>
        </p:spPr>
        <p:txBody>
          <a:bodyPr wrap="square">
            <a:spAutoFit/>
          </a:bodyPr>
          <a:lstStyle/>
          <a:p>
            <a:pPr algn="just">
              <a:lnSpc>
                <a:spcPct val="150000"/>
              </a:lnSpc>
              <a:spcBef>
                <a:spcPts val="600"/>
              </a:spcBef>
              <a:spcAft>
                <a:spcPts val="600"/>
              </a:spcAft>
            </a:pPr>
            <a:r>
              <a:rPr lang="nl-NL"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huống 4</a:t>
            </a:r>
            <a:r>
              <a:rPr lang="nl-NL"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tác động của dịch Covid - 19 nên bố em tạm thời bị mất việc làm, công việc bán hàng của mẹ em cũng bị ảnh hưởng, gia đình thực sự gặp khó khăn. Em có thể làm gì trong tình huống này để giúp đỡ bố mẹ?</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4996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 xmlns:a16="http://schemas.microsoft.com/office/drawing/2014/main" id="{B30B7F80-1D57-6446-87E4-EAE4D4D5DDA3}"/>
              </a:ext>
            </a:extLst>
          </p:cNvPr>
          <p:cNvPicPr>
            <a:picLocks noChangeAspect="1"/>
          </p:cNvPicPr>
          <p:nvPr/>
        </p:nvPicPr>
        <p:blipFill rotWithShape="1">
          <a:blip r:embed="rId3">
            <a:extLst>
              <a:ext uri="{28A0092B-C50C-407E-A947-70E740481C1C}">
                <a14:useLocalDpi xmlns:a14="http://schemas.microsoft.com/office/drawing/2010/main" val="0"/>
              </a:ext>
            </a:extLst>
          </a:blip>
          <a:srcRect l="26995" t="27568" r="21771" b="39820"/>
          <a:stretch/>
        </p:blipFill>
        <p:spPr>
          <a:xfrm>
            <a:off x="316120" y="237700"/>
            <a:ext cx="11836566" cy="5638444"/>
          </a:xfrm>
          <a:prstGeom prst="rect">
            <a:avLst/>
          </a:prstGeom>
        </p:spPr>
      </p:pic>
    </p:spTree>
    <p:extLst>
      <p:ext uri="{BB962C8B-B14F-4D97-AF65-F5344CB8AC3E}">
        <p14:creationId xmlns:p14="http://schemas.microsoft.com/office/powerpoint/2010/main" val="428242970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6717" y="970201"/>
            <a:ext cx="10030738" cy="1446550"/>
          </a:xfrm>
          <a:prstGeom prst="rect">
            <a:avLst/>
          </a:prstGeom>
          <a:noFill/>
        </p:spPr>
        <p:txBody>
          <a:bodyPr wrap="square" rtlCol="0">
            <a:spAutoFit/>
          </a:bodyPr>
          <a:lstStyle/>
          <a:p>
            <a:pPr algn="ctr"/>
            <a:r>
              <a:rPr lang="en-US" altLang="zh-CN" sz="4400" b="1" spc="-4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Nhiệm vụ  4: </a:t>
            </a:r>
            <a:r>
              <a:rPr lang="vi-VN" sz="4400" b="1" dirty="0">
                <a:solidFill>
                  <a:srgbClr val="0070C0"/>
                </a:solidFill>
                <a:latin typeface="Times New Roman" panose="02020603050405020304" pitchFamily="18" charset="0"/>
                <a:cs typeface="Times New Roman" panose="02020603050405020304" pitchFamily="18" charset="0"/>
              </a:rPr>
              <a:t>Chia sẻ khó khăn cùng bố mẹ, người thân</a:t>
            </a:r>
            <a:endParaRPr lang="en-US" sz="4400" b="1" dirty="0">
              <a:solidFill>
                <a:srgbClr val="0070C0"/>
              </a:solidFill>
              <a:latin typeface="Times New Roman" pitchFamily="18" charset="0"/>
              <a:cs typeface="Times New Roman" pitchFamily="18" charset="0"/>
            </a:endParaRPr>
          </a:p>
        </p:txBody>
      </p:sp>
      <p:sp>
        <p:nvSpPr>
          <p:cNvPr id="9" name="TextBox 24"/>
          <p:cNvSpPr txBox="1">
            <a:spLocks noChangeArrowheads="1"/>
          </p:cNvSpPr>
          <p:nvPr/>
        </p:nvSpPr>
        <p:spPr bwMode="auto">
          <a:xfrm>
            <a:off x="0" y="51600"/>
            <a:ext cx="12071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Chủ </a:t>
            </a:r>
            <a:r>
              <a:rPr lang="en-US" sz="4400" b="1" dirty="0">
                <a:solidFill>
                  <a:srgbClr val="C00000"/>
                </a:solidFill>
                <a:latin typeface="Times New Roman" panose="02020603050405020304" pitchFamily="18" charset="0"/>
                <a:cs typeface="Times New Roman" panose="02020603050405020304" pitchFamily="18" charset="0"/>
              </a:rPr>
              <a:t>đề 4: </a:t>
            </a:r>
            <a:r>
              <a:rPr lang="en-US" sz="4400" b="1" dirty="0" smtClean="0">
                <a:solidFill>
                  <a:srgbClr val="C00000"/>
                </a:solidFill>
                <a:latin typeface="Times New Roman" panose="02020603050405020304" pitchFamily="18" charset="0"/>
                <a:cs typeface="Times New Roman" panose="02020603050405020304" pitchFamily="18" charset="0"/>
              </a:rPr>
              <a:t>Nuôi </a:t>
            </a:r>
            <a:r>
              <a:rPr lang="en-US" sz="4400" b="1" dirty="0">
                <a:solidFill>
                  <a:srgbClr val="C00000"/>
                </a:solidFill>
                <a:latin typeface="Times New Roman" panose="02020603050405020304" pitchFamily="18" charset="0"/>
                <a:cs typeface="Times New Roman" panose="02020603050405020304" pitchFamily="18" charset="0"/>
              </a:rPr>
              <a:t>dưỡng </a:t>
            </a:r>
            <a:r>
              <a:rPr lang="en-US" sz="4400" b="1" dirty="0" smtClean="0">
                <a:solidFill>
                  <a:srgbClr val="C00000"/>
                </a:solidFill>
                <a:latin typeface="Times New Roman" panose="02020603050405020304" pitchFamily="18" charset="0"/>
                <a:cs typeface="Times New Roman" panose="02020603050405020304" pitchFamily="18" charset="0"/>
              </a:rPr>
              <a:t>quan </a:t>
            </a:r>
            <a:r>
              <a:rPr lang="en-US" sz="4400" b="1" dirty="0">
                <a:solidFill>
                  <a:srgbClr val="C00000"/>
                </a:solidFill>
                <a:latin typeface="Times New Roman" panose="02020603050405020304" pitchFamily="18" charset="0"/>
                <a:cs typeface="Times New Roman" panose="02020603050405020304" pitchFamily="18" charset="0"/>
              </a:rPr>
              <a:t>hệ gia đình</a:t>
            </a:r>
          </a:p>
        </p:txBody>
      </p:sp>
      <p:sp>
        <p:nvSpPr>
          <p:cNvPr id="2" name="Rectangle 1"/>
          <p:cNvSpPr/>
          <p:nvPr/>
        </p:nvSpPr>
        <p:spPr>
          <a:xfrm>
            <a:off x="655091" y="3104393"/>
            <a:ext cx="10672549" cy="2308324"/>
          </a:xfrm>
          <a:prstGeom prst="rect">
            <a:avLst/>
          </a:prstGeom>
          <a:ln>
            <a:solidFill>
              <a:srgbClr val="002060"/>
            </a:solidFill>
          </a:ln>
        </p:spPr>
        <p:txBody>
          <a:bodyPr wrap="square">
            <a:spAutoFit/>
          </a:bodyPr>
          <a:lstStyle/>
          <a:p>
            <a:pPr algn="just"/>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Khó khăn là một phần trong cuộc sống mà gia đình nào cũng phải gặp. Khi cùng nhau chung sức vượt qua khó khăn, gia đình sẽ trở nên gắn kết và bền vững hơn.</a:t>
            </a:r>
            <a:endParaRPr lang="nl-NL" sz="3600" b="1" dirty="0">
              <a:latin typeface="Times New Roman" pitchFamily="18" charset="0"/>
              <a:cs typeface="Times New Roman" pitchFamily="18" charset="0"/>
            </a:endParaRPr>
          </a:p>
        </p:txBody>
      </p:sp>
      <p:pic>
        <p:nvPicPr>
          <p:cNvPr id="5" name="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5923128"/>
            <a:ext cx="12192000" cy="934872"/>
          </a:xfrm>
          <a:prstGeom prst="rect">
            <a:avLst/>
          </a:prstGeom>
        </p:spPr>
      </p:pic>
      <p:pic>
        <p:nvPicPr>
          <p:cNvPr id="6" name="Shape 1037"/>
          <p:cNvPicPr/>
          <p:nvPr/>
        </p:nvPicPr>
        <p:blipFill>
          <a:blip r:embed="rId4">
            <a:extLst>
              <a:ext uri="{28A0092B-C50C-407E-A947-70E740481C1C}">
                <a14:useLocalDpi xmlns:a14="http://schemas.microsoft.com/office/drawing/2010/main" val="0"/>
              </a:ext>
            </a:extLst>
          </a:blip>
          <a:stretch/>
        </p:blipFill>
        <p:spPr>
          <a:xfrm>
            <a:off x="223651" y="1874502"/>
            <a:ext cx="862879" cy="1084498"/>
          </a:xfrm>
          <a:prstGeom prst="rect">
            <a:avLst/>
          </a:prstGeom>
        </p:spPr>
      </p:pic>
    </p:spTree>
    <p:extLst>
      <p:ext uri="{BB962C8B-B14F-4D97-AF65-F5344CB8AC3E}">
        <p14:creationId xmlns:p14="http://schemas.microsoft.com/office/powerpoint/2010/main" val="26471881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4"/>
          <p:cNvSpPr txBox="1">
            <a:spLocks noChangeArrowheads="1"/>
          </p:cNvSpPr>
          <p:nvPr/>
        </p:nvSpPr>
        <p:spPr bwMode="auto">
          <a:xfrm>
            <a:off x="0" y="51600"/>
            <a:ext cx="12071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Chủ </a:t>
            </a:r>
            <a:r>
              <a:rPr lang="en-US" sz="4400" b="1" dirty="0">
                <a:solidFill>
                  <a:srgbClr val="C00000"/>
                </a:solidFill>
                <a:latin typeface="Times New Roman" panose="02020603050405020304" pitchFamily="18" charset="0"/>
                <a:cs typeface="Times New Roman" panose="02020603050405020304" pitchFamily="18" charset="0"/>
              </a:rPr>
              <a:t>đề 4: </a:t>
            </a:r>
            <a:r>
              <a:rPr lang="en-US" sz="4400" b="1" dirty="0" smtClean="0">
                <a:solidFill>
                  <a:srgbClr val="C00000"/>
                </a:solidFill>
                <a:latin typeface="Times New Roman" panose="02020603050405020304" pitchFamily="18" charset="0"/>
                <a:cs typeface="Times New Roman" panose="02020603050405020304" pitchFamily="18" charset="0"/>
              </a:rPr>
              <a:t>Nuôi </a:t>
            </a:r>
            <a:r>
              <a:rPr lang="en-US" sz="4400" b="1" dirty="0">
                <a:solidFill>
                  <a:srgbClr val="C00000"/>
                </a:solidFill>
                <a:latin typeface="Times New Roman" panose="02020603050405020304" pitchFamily="18" charset="0"/>
                <a:cs typeface="Times New Roman" panose="02020603050405020304" pitchFamily="18" charset="0"/>
              </a:rPr>
              <a:t>dưỡng </a:t>
            </a:r>
            <a:r>
              <a:rPr lang="en-US" sz="4400" b="1" dirty="0" smtClean="0">
                <a:solidFill>
                  <a:srgbClr val="C00000"/>
                </a:solidFill>
                <a:latin typeface="Times New Roman" panose="02020603050405020304" pitchFamily="18" charset="0"/>
                <a:cs typeface="Times New Roman" panose="02020603050405020304" pitchFamily="18" charset="0"/>
              </a:rPr>
              <a:t>quan </a:t>
            </a:r>
            <a:r>
              <a:rPr lang="en-US" sz="4400" b="1" dirty="0">
                <a:solidFill>
                  <a:srgbClr val="C00000"/>
                </a:solidFill>
                <a:latin typeface="Times New Roman" panose="02020603050405020304" pitchFamily="18" charset="0"/>
                <a:cs typeface="Times New Roman" panose="02020603050405020304" pitchFamily="18" charset="0"/>
              </a:rPr>
              <a:t>hệ gia đình</a:t>
            </a:r>
          </a:p>
        </p:txBody>
      </p:sp>
      <p:pic>
        <p:nvPicPr>
          <p:cNvPr id="5" name="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5923128"/>
            <a:ext cx="12192000" cy="934872"/>
          </a:xfrm>
          <a:prstGeom prst="rect">
            <a:avLst/>
          </a:prstGeom>
        </p:spPr>
      </p:pic>
      <p:sp>
        <p:nvSpPr>
          <p:cNvPr id="7" name="AutoShape 52">
            <a:hlinkClick r:id="" action="ppaction://noaction"/>
          </p:cNvPr>
          <p:cNvSpPr>
            <a:spLocks noChangeArrowheads="1"/>
          </p:cNvSpPr>
          <p:nvPr/>
        </p:nvSpPr>
        <p:spPr bwMode="gray">
          <a:xfrm>
            <a:off x="3238952" y="1028701"/>
            <a:ext cx="5380393" cy="697706"/>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lIns="136063" tIns="68031" rIns="136063" bIns="68031" anchor="ctr"/>
          <a:lstStyle/>
          <a:p>
            <a:pPr algn="ctr" eaLnBrk="0" hangingPunct="0"/>
            <a:r>
              <a:rPr lang="en-US" sz="3200" b="1" dirty="0">
                <a:solidFill>
                  <a:srgbClr val="FF0000"/>
                </a:solidFill>
                <a:latin typeface="Times New Roman" pitchFamily="18" charset="0"/>
              </a:rPr>
              <a:t>DẶN DÒ HỌC SINH</a:t>
            </a:r>
          </a:p>
        </p:txBody>
      </p:sp>
      <p:sp>
        <p:nvSpPr>
          <p:cNvPr id="8" name="Rectangle 7"/>
          <p:cNvSpPr/>
          <p:nvPr/>
        </p:nvSpPr>
        <p:spPr>
          <a:xfrm>
            <a:off x="903111" y="2310560"/>
            <a:ext cx="10385778" cy="2723823"/>
          </a:xfrm>
          <a:prstGeom prst="rect">
            <a:avLst/>
          </a:prstGeom>
        </p:spPr>
        <p:txBody>
          <a:bodyPr wrap="square" lIns="136063" tIns="68031" rIns="136063" bIns="68031">
            <a:spAutoFit/>
          </a:bodyPr>
          <a:lstStyle/>
          <a:p>
            <a:pPr algn="just"/>
            <a:r>
              <a:rPr lang="en-US" sz="4200" dirty="0">
                <a:solidFill>
                  <a:srgbClr val="0033CC"/>
                </a:solidFill>
                <a:latin typeface="Times New Roman" panose="02020603050405020304" pitchFamily="18" charset="0"/>
                <a:cs typeface="Times New Roman" panose="02020603050405020304" pitchFamily="18" charset="0"/>
              </a:rPr>
              <a:t>1. Xem lại bài học hôm nay và thực hiện </a:t>
            </a:r>
            <a:r>
              <a:rPr lang="en-US" sz="4200" dirty="0" smtClean="0">
                <a:solidFill>
                  <a:srgbClr val="0033CC"/>
                </a:solidFill>
                <a:latin typeface="Times New Roman" panose="02020603050405020304" pitchFamily="18" charset="0"/>
                <a:cs typeface="Times New Roman" panose="02020603050405020304" pitchFamily="18" charset="0"/>
              </a:rPr>
              <a:t>các  </a:t>
            </a:r>
            <a:r>
              <a:rPr lang="en-US" sz="4200" dirty="0">
                <a:solidFill>
                  <a:srgbClr val="0033CC"/>
                </a:solidFill>
                <a:latin typeface="Times New Roman" panose="02020603050405020304" pitchFamily="18" charset="0"/>
                <a:cs typeface="Times New Roman" panose="02020603050405020304" pitchFamily="18" charset="0"/>
              </a:rPr>
              <a:t>nhiệm vụ đã trao đổi trong tiết học.</a:t>
            </a:r>
          </a:p>
          <a:p>
            <a:pPr algn="just"/>
            <a:r>
              <a:rPr lang="en-US" sz="4200" dirty="0">
                <a:solidFill>
                  <a:srgbClr val="0033CC"/>
                </a:solidFill>
                <a:latin typeface="Times New Roman" panose="02020603050405020304" pitchFamily="18" charset="0"/>
                <a:cs typeface="Times New Roman" panose="02020603050405020304" pitchFamily="18" charset="0"/>
              </a:rPr>
              <a:t>2. Chuẩn bị tiết tới học khám phá tiếp các nhiệm vụ  </a:t>
            </a:r>
            <a:r>
              <a:rPr lang="en-US" sz="4200" dirty="0" smtClean="0">
                <a:solidFill>
                  <a:srgbClr val="0033CC"/>
                </a:solidFill>
                <a:latin typeface="Times New Roman" panose="02020603050405020304" pitchFamily="18" charset="0"/>
                <a:cs typeface="Times New Roman" panose="02020603050405020304" pitchFamily="18" charset="0"/>
              </a:rPr>
              <a:t>tiếp theo </a:t>
            </a:r>
            <a:r>
              <a:rPr lang="en-US" sz="4200" dirty="0">
                <a:solidFill>
                  <a:srgbClr val="0033CC"/>
                </a:solidFill>
                <a:latin typeface="Times New Roman" panose="02020603050405020304" pitchFamily="18" charset="0"/>
                <a:cs typeface="Times New Roman" panose="02020603050405020304" pitchFamily="18" charset="0"/>
              </a:rPr>
              <a:t>trong chủ đề </a:t>
            </a:r>
            <a:r>
              <a:rPr lang="en-US" sz="4200" dirty="0" smtClean="0">
                <a:solidFill>
                  <a:srgbClr val="0033CC"/>
                </a:solidFill>
                <a:latin typeface="Times New Roman" panose="02020603050405020304" pitchFamily="18" charset="0"/>
                <a:cs typeface="Times New Roman" panose="02020603050405020304" pitchFamily="18" charset="0"/>
              </a:rPr>
              <a:t>4.</a:t>
            </a:r>
            <a:endParaRPr lang="en-US" sz="4200"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3186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6717" y="970201"/>
            <a:ext cx="10030738" cy="1446550"/>
          </a:xfrm>
          <a:prstGeom prst="rect">
            <a:avLst/>
          </a:prstGeom>
          <a:noFill/>
        </p:spPr>
        <p:txBody>
          <a:bodyPr wrap="square" rtlCol="0">
            <a:spAutoFit/>
          </a:bodyPr>
          <a:lstStyle/>
          <a:p>
            <a:pPr algn="ctr"/>
            <a:r>
              <a:rPr lang="en-US" altLang="zh-CN" sz="4400" b="1" spc="-4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Nhiệm vụ  3: </a:t>
            </a:r>
            <a:r>
              <a:rPr lang="en-US" sz="4400" b="1" dirty="0">
                <a:solidFill>
                  <a:srgbClr val="0070C0"/>
                </a:solidFill>
                <a:latin typeface="Times New Roman" pitchFamily="18" charset="0"/>
                <a:cs typeface="Times New Roman" pitchFamily="18" charset="0"/>
              </a:rPr>
              <a:t>Thực hiện những việc làm chăm sóc gia đình thường xuyên</a:t>
            </a:r>
          </a:p>
        </p:txBody>
      </p:sp>
      <p:sp>
        <p:nvSpPr>
          <p:cNvPr id="9" name="TextBox 24"/>
          <p:cNvSpPr txBox="1">
            <a:spLocks noChangeArrowheads="1"/>
          </p:cNvSpPr>
          <p:nvPr/>
        </p:nvSpPr>
        <p:spPr bwMode="auto">
          <a:xfrm>
            <a:off x="0" y="51600"/>
            <a:ext cx="12071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Chủ </a:t>
            </a:r>
            <a:r>
              <a:rPr lang="en-US" sz="4400" b="1" dirty="0">
                <a:solidFill>
                  <a:srgbClr val="C00000"/>
                </a:solidFill>
                <a:latin typeface="Times New Roman" panose="02020603050405020304" pitchFamily="18" charset="0"/>
                <a:cs typeface="Times New Roman" panose="02020603050405020304" pitchFamily="18" charset="0"/>
              </a:rPr>
              <a:t>đề 4: </a:t>
            </a:r>
            <a:r>
              <a:rPr lang="en-US" sz="4400" b="1" dirty="0" smtClean="0">
                <a:solidFill>
                  <a:srgbClr val="C00000"/>
                </a:solidFill>
                <a:latin typeface="Times New Roman" panose="02020603050405020304" pitchFamily="18" charset="0"/>
                <a:cs typeface="Times New Roman" panose="02020603050405020304" pitchFamily="18" charset="0"/>
              </a:rPr>
              <a:t>Nuôi </a:t>
            </a:r>
            <a:r>
              <a:rPr lang="en-US" sz="4400" b="1" dirty="0">
                <a:solidFill>
                  <a:srgbClr val="C00000"/>
                </a:solidFill>
                <a:latin typeface="Times New Roman" panose="02020603050405020304" pitchFamily="18" charset="0"/>
                <a:cs typeface="Times New Roman" panose="02020603050405020304" pitchFamily="18" charset="0"/>
              </a:rPr>
              <a:t>dưỡng </a:t>
            </a:r>
            <a:r>
              <a:rPr lang="en-US" sz="4400" b="1" dirty="0" smtClean="0">
                <a:solidFill>
                  <a:srgbClr val="C00000"/>
                </a:solidFill>
                <a:latin typeface="Times New Roman" panose="02020603050405020304" pitchFamily="18" charset="0"/>
                <a:cs typeface="Times New Roman" panose="02020603050405020304" pitchFamily="18" charset="0"/>
              </a:rPr>
              <a:t>quan </a:t>
            </a:r>
            <a:r>
              <a:rPr lang="en-US" sz="4400" b="1" dirty="0">
                <a:solidFill>
                  <a:srgbClr val="C00000"/>
                </a:solidFill>
                <a:latin typeface="Times New Roman" panose="02020603050405020304" pitchFamily="18" charset="0"/>
                <a:cs typeface="Times New Roman" panose="02020603050405020304" pitchFamily="18" charset="0"/>
              </a:rPr>
              <a:t>hệ gia đình</a:t>
            </a:r>
          </a:p>
        </p:txBody>
      </p:sp>
      <p:sp>
        <p:nvSpPr>
          <p:cNvPr id="2" name="Rectangle 1"/>
          <p:cNvSpPr/>
          <p:nvPr/>
        </p:nvSpPr>
        <p:spPr>
          <a:xfrm>
            <a:off x="655091" y="3104393"/>
            <a:ext cx="10672549" cy="1754326"/>
          </a:xfrm>
          <a:prstGeom prst="rect">
            <a:avLst/>
          </a:prstGeom>
          <a:ln>
            <a:solidFill>
              <a:srgbClr val="002060"/>
            </a:solidFill>
          </a:ln>
        </p:spPr>
        <p:txBody>
          <a:bodyPr wrap="square">
            <a:spAutoFit/>
          </a:bodyPr>
          <a:lstStyle/>
          <a:p>
            <a:pPr algn="just"/>
            <a:r>
              <a:rPr lang="nl-NL" sz="3600" b="1" dirty="0" smtClean="0">
                <a:latin typeface="Times New Roman" pitchFamily="18" charset="0"/>
                <a:cs typeface="Times New Roman" pitchFamily="18" charset="0"/>
              </a:rPr>
              <a:t>Học sinh tự cho điểm tương ứng với các hoạt động theo bảng gợi ý sau đây để khảo sát việc thể hiện sự quan tâm chăm sóc đến gia đình của bản thân. </a:t>
            </a:r>
            <a:endParaRPr lang="nl-NL" sz="3600" b="1" dirty="0">
              <a:latin typeface="Times New Roman" pitchFamily="18" charset="0"/>
              <a:cs typeface="Times New Roman" pitchFamily="18" charset="0"/>
            </a:endParaRPr>
          </a:p>
        </p:txBody>
      </p:sp>
      <p:pic>
        <p:nvPicPr>
          <p:cNvPr id="5" name="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5923128"/>
            <a:ext cx="12192000" cy="934872"/>
          </a:xfrm>
          <a:prstGeom prst="rect">
            <a:avLst/>
          </a:prstGeom>
        </p:spPr>
      </p:pic>
    </p:spTree>
    <p:extLst>
      <p:ext uri="{BB962C8B-B14F-4D97-AF65-F5344CB8AC3E}">
        <p14:creationId xmlns:p14="http://schemas.microsoft.com/office/powerpoint/2010/main" val="84378904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01285456"/>
              </p:ext>
            </p:extLst>
          </p:nvPr>
        </p:nvGraphicFramePr>
        <p:xfrm>
          <a:off x="532261" y="982641"/>
          <a:ext cx="11191165" cy="4788734"/>
        </p:xfrm>
        <a:graphic>
          <a:graphicData uri="http://schemas.openxmlformats.org/drawingml/2006/table">
            <a:tbl>
              <a:tblPr firstRow="1" bandRow="1">
                <a:tableStyleId>{5C22544A-7EE6-4342-B048-85BDC9FD1C3A}</a:tableStyleId>
              </a:tblPr>
              <a:tblGrid>
                <a:gridCol w="982640"/>
                <a:gridCol w="3493826"/>
                <a:gridCol w="2238233"/>
                <a:gridCol w="2238233"/>
                <a:gridCol w="2238233"/>
              </a:tblGrid>
              <a:tr h="504965">
                <a:tc rowSpan="2">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STT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Những việc</a:t>
                      </a:r>
                      <a:r>
                        <a:rPr lang="en-US" sz="2800" baseline="0" dirty="0" smtClean="0">
                          <a:solidFill>
                            <a:schemeClr val="tx1"/>
                          </a:solidFill>
                          <a:latin typeface="Times New Roman" panose="02020603050405020304" pitchFamily="18" charset="0"/>
                          <a:cs typeface="Times New Roman" panose="02020603050405020304" pitchFamily="18" charset="0"/>
                        </a:rPr>
                        <a:t> làm chăm sóc gia đình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Mức</a:t>
                      </a:r>
                      <a:r>
                        <a:rPr lang="en-US" sz="2800" baseline="0" dirty="0" smtClean="0">
                          <a:solidFill>
                            <a:schemeClr val="tx1"/>
                          </a:solidFill>
                          <a:latin typeface="Times New Roman" panose="02020603050405020304" pitchFamily="18" charset="0"/>
                          <a:cs typeface="Times New Roman" panose="02020603050405020304" pitchFamily="18" charset="0"/>
                        </a:rPr>
                        <a:t> độ</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09214">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Thường</a:t>
                      </a:r>
                      <a:r>
                        <a:rPr lang="en-US" sz="2800" b="1" baseline="0" dirty="0" smtClean="0">
                          <a:solidFill>
                            <a:schemeClr val="tx1"/>
                          </a:solidFill>
                          <a:latin typeface="Times New Roman" panose="02020603050405020304" pitchFamily="18" charset="0"/>
                          <a:cs typeface="Times New Roman" panose="02020603050405020304" pitchFamily="18" charset="0"/>
                        </a:rPr>
                        <a:t> xuyên</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Hiếm</a:t>
                      </a:r>
                      <a:r>
                        <a:rPr lang="en-US" sz="2800" b="1" baseline="0" dirty="0" smtClean="0">
                          <a:solidFill>
                            <a:schemeClr val="tx1"/>
                          </a:solidFill>
                          <a:latin typeface="Times New Roman" panose="02020603050405020304" pitchFamily="18" charset="0"/>
                          <a:cs typeface="Times New Roman" panose="02020603050405020304" pitchFamily="18" charset="0"/>
                        </a:rPr>
                        <a:t> khi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Chưa</a:t>
                      </a:r>
                      <a:r>
                        <a:rPr lang="en-US" sz="2800" b="1" baseline="0" dirty="0" smtClean="0">
                          <a:solidFill>
                            <a:schemeClr val="tx1"/>
                          </a:solidFill>
                          <a:latin typeface="Times New Roman" panose="02020603050405020304" pitchFamily="18" charset="0"/>
                          <a:cs typeface="Times New Roman" panose="02020603050405020304" pitchFamily="18" charset="0"/>
                        </a:rPr>
                        <a:t> bao giờ</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23310">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1</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Chào,</a:t>
                      </a:r>
                      <a:r>
                        <a:rPr lang="en-US" sz="2800" baseline="0" dirty="0" smtClean="0">
                          <a:solidFill>
                            <a:schemeClr val="tx1"/>
                          </a:solidFill>
                          <a:latin typeface="Times New Roman" panose="02020603050405020304" pitchFamily="18" charset="0"/>
                          <a:cs typeface="Times New Roman" panose="02020603050405020304" pitchFamily="18" charset="0"/>
                        </a:rPr>
                        <a:t> hỏi thăm, trò chuyện với người thân.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2</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1</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0</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23310">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2</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Chăm</a:t>
                      </a:r>
                      <a:r>
                        <a:rPr lang="en-US" sz="2800" baseline="0" dirty="0" smtClean="0">
                          <a:solidFill>
                            <a:schemeClr val="tx1"/>
                          </a:solidFill>
                          <a:latin typeface="Times New Roman" panose="02020603050405020304" pitchFamily="18" charset="0"/>
                          <a:cs typeface="Times New Roman" panose="02020603050405020304" pitchFamily="18" charset="0"/>
                        </a:rPr>
                        <a:t> sóc người thân những lúc mệt mỏi.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2</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1</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0</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23310">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3</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Tham gia làm</a:t>
                      </a:r>
                      <a:r>
                        <a:rPr lang="en-US" sz="2800" baseline="0" dirty="0" smtClean="0">
                          <a:solidFill>
                            <a:schemeClr val="tx1"/>
                          </a:solidFill>
                          <a:latin typeface="Times New Roman" panose="02020603050405020304" pitchFamily="18" charset="0"/>
                          <a:cs typeface="Times New Roman" panose="02020603050405020304" pitchFamily="18" charset="0"/>
                        </a:rPr>
                        <a:t> việc nhà, giúp đỡ bố mẹ, người thân.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2</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1</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0</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7097803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6717" y="970201"/>
            <a:ext cx="10030738" cy="1446550"/>
          </a:xfrm>
          <a:prstGeom prst="rect">
            <a:avLst/>
          </a:prstGeom>
          <a:noFill/>
        </p:spPr>
        <p:txBody>
          <a:bodyPr wrap="square" rtlCol="0">
            <a:spAutoFit/>
          </a:bodyPr>
          <a:lstStyle/>
          <a:p>
            <a:pPr algn="ctr"/>
            <a:r>
              <a:rPr lang="en-US" altLang="zh-CN" sz="4400" b="1" spc="-4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Nhiệm vụ  3: </a:t>
            </a:r>
            <a:r>
              <a:rPr lang="en-US" sz="4400" b="1" dirty="0">
                <a:solidFill>
                  <a:srgbClr val="0070C0"/>
                </a:solidFill>
                <a:latin typeface="Times New Roman" pitchFamily="18" charset="0"/>
                <a:cs typeface="Times New Roman" pitchFamily="18" charset="0"/>
              </a:rPr>
              <a:t>Thực hiện những việc làm chăm sóc gia đình thường xuyên</a:t>
            </a:r>
          </a:p>
        </p:txBody>
      </p:sp>
      <p:sp>
        <p:nvSpPr>
          <p:cNvPr id="9" name="TextBox 24"/>
          <p:cNvSpPr txBox="1">
            <a:spLocks noChangeArrowheads="1"/>
          </p:cNvSpPr>
          <p:nvPr/>
        </p:nvSpPr>
        <p:spPr bwMode="auto">
          <a:xfrm>
            <a:off x="0" y="51600"/>
            <a:ext cx="12071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Chủ </a:t>
            </a:r>
            <a:r>
              <a:rPr lang="en-US" sz="4400" b="1" dirty="0">
                <a:solidFill>
                  <a:srgbClr val="C00000"/>
                </a:solidFill>
                <a:latin typeface="Times New Roman" panose="02020603050405020304" pitchFamily="18" charset="0"/>
                <a:cs typeface="Times New Roman" panose="02020603050405020304" pitchFamily="18" charset="0"/>
              </a:rPr>
              <a:t>đề 4: </a:t>
            </a:r>
            <a:r>
              <a:rPr lang="en-US" sz="4400" b="1" dirty="0" smtClean="0">
                <a:solidFill>
                  <a:srgbClr val="C00000"/>
                </a:solidFill>
                <a:latin typeface="Times New Roman" panose="02020603050405020304" pitchFamily="18" charset="0"/>
                <a:cs typeface="Times New Roman" panose="02020603050405020304" pitchFamily="18" charset="0"/>
              </a:rPr>
              <a:t>Nuôi </a:t>
            </a:r>
            <a:r>
              <a:rPr lang="en-US" sz="4400" b="1" dirty="0">
                <a:solidFill>
                  <a:srgbClr val="C00000"/>
                </a:solidFill>
                <a:latin typeface="Times New Roman" panose="02020603050405020304" pitchFamily="18" charset="0"/>
                <a:cs typeface="Times New Roman" panose="02020603050405020304" pitchFamily="18" charset="0"/>
              </a:rPr>
              <a:t>dưỡng </a:t>
            </a:r>
            <a:r>
              <a:rPr lang="en-US" sz="4400" b="1" dirty="0" smtClean="0">
                <a:solidFill>
                  <a:srgbClr val="C00000"/>
                </a:solidFill>
                <a:latin typeface="Times New Roman" panose="02020603050405020304" pitchFamily="18" charset="0"/>
                <a:cs typeface="Times New Roman" panose="02020603050405020304" pitchFamily="18" charset="0"/>
              </a:rPr>
              <a:t>quan </a:t>
            </a:r>
            <a:r>
              <a:rPr lang="en-US" sz="4400" b="1" dirty="0">
                <a:solidFill>
                  <a:srgbClr val="C00000"/>
                </a:solidFill>
                <a:latin typeface="Times New Roman" panose="02020603050405020304" pitchFamily="18" charset="0"/>
                <a:cs typeface="Times New Roman" panose="02020603050405020304" pitchFamily="18" charset="0"/>
              </a:rPr>
              <a:t>hệ gia đình</a:t>
            </a:r>
          </a:p>
        </p:txBody>
      </p:sp>
      <p:sp>
        <p:nvSpPr>
          <p:cNvPr id="2" name="Rectangle 1"/>
          <p:cNvSpPr/>
          <p:nvPr/>
        </p:nvSpPr>
        <p:spPr>
          <a:xfrm>
            <a:off x="655091" y="3104393"/>
            <a:ext cx="10672549" cy="1200329"/>
          </a:xfrm>
          <a:prstGeom prst="rect">
            <a:avLst/>
          </a:prstGeom>
          <a:ln>
            <a:solidFill>
              <a:srgbClr val="002060"/>
            </a:solidFill>
          </a:ln>
        </p:spPr>
        <p:txBody>
          <a:bodyPr wrap="square">
            <a:spAutoFit/>
          </a:bodyPr>
          <a:lstStyle/>
          <a:p>
            <a:pPr algn="just"/>
            <a:r>
              <a:rPr lang="nl-NL" sz="3600" b="1" dirty="0" smtClean="0">
                <a:latin typeface="Times New Roman" pitchFamily="18" charset="0"/>
                <a:cs typeface="Times New Roman" pitchFamily="18" charset="0"/>
              </a:rPr>
              <a:t>Chia sẻ cảm xúc của em sau khi chăm sóc các thành viên trong gia đình.</a:t>
            </a:r>
            <a:endParaRPr lang="nl-NL" sz="3600" b="1" dirty="0">
              <a:latin typeface="Times New Roman" pitchFamily="18" charset="0"/>
              <a:cs typeface="Times New Roman" pitchFamily="18" charset="0"/>
            </a:endParaRPr>
          </a:p>
        </p:txBody>
      </p:sp>
      <p:pic>
        <p:nvPicPr>
          <p:cNvPr id="5" name="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5923128"/>
            <a:ext cx="12192000" cy="934872"/>
          </a:xfrm>
          <a:prstGeom prst="rect">
            <a:avLst/>
          </a:prstGeom>
        </p:spPr>
      </p:pic>
    </p:spTree>
    <p:extLst>
      <p:ext uri="{BB962C8B-B14F-4D97-AF65-F5344CB8AC3E}">
        <p14:creationId xmlns:p14="http://schemas.microsoft.com/office/powerpoint/2010/main" val="33075792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9006" y="179882"/>
            <a:ext cx="11861074" cy="1077218"/>
          </a:xfrm>
          <a:prstGeom prst="rect">
            <a:avLst/>
          </a:prstGeom>
          <a:solidFill>
            <a:schemeClr val="bg1"/>
          </a:solidFill>
        </p:spPr>
        <p:txBody>
          <a:bodyPr wrap="square">
            <a:spAutoFit/>
          </a:bodyPr>
          <a:lstStyle/>
          <a:p>
            <a:pPr algn="just">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 </a:t>
            </a:r>
            <a:r>
              <a:rPr lang="nl-NL"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 em cảm thấy vui vẻ, thoải mái và thấy mình có </a:t>
            </a: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ích khi </a:t>
            </a:r>
            <a:r>
              <a:rPr lang="nl-NL"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 quan tâm, chăm sóc các thành viên trong gia đình.</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Graphical user interface, application&#10;&#10;Description automatically generated">
            <a:extLst>
              <a:ext uri="{FF2B5EF4-FFF2-40B4-BE49-F238E27FC236}">
                <a16:creationId xmlns="" xmlns:a16="http://schemas.microsoft.com/office/drawing/2014/main" id="{2C1E7D84-5054-8B4F-A248-E2F5C7994360}"/>
              </a:ext>
            </a:extLst>
          </p:cNvPr>
          <p:cNvPicPr>
            <a:picLocks noChangeAspect="1"/>
          </p:cNvPicPr>
          <p:nvPr/>
        </p:nvPicPr>
        <p:blipFill rotWithShape="1">
          <a:blip r:embed="rId2">
            <a:extLst>
              <a:ext uri="{28A0092B-C50C-407E-A947-70E740481C1C}">
                <a14:useLocalDpi xmlns:a14="http://schemas.microsoft.com/office/drawing/2010/main" val="0"/>
              </a:ext>
            </a:extLst>
          </a:blip>
          <a:srcRect l="32850" t="16812" r="49336" b="53468"/>
          <a:stretch/>
        </p:blipFill>
        <p:spPr>
          <a:xfrm>
            <a:off x="0" y="1507933"/>
            <a:ext cx="4347416" cy="4533103"/>
          </a:xfrm>
          <a:prstGeom prst="rect">
            <a:avLst/>
          </a:prstGeom>
        </p:spPr>
      </p:pic>
      <p:pic>
        <p:nvPicPr>
          <p:cNvPr id="7" name="Picture 6" descr="Graphical user interface, application&#10;&#10;Description automatically generated">
            <a:extLst>
              <a:ext uri="{FF2B5EF4-FFF2-40B4-BE49-F238E27FC236}">
                <a16:creationId xmlns="" xmlns:a16="http://schemas.microsoft.com/office/drawing/2014/main" id="{786FC192-28FE-F14F-AFD1-89A912EEA61F}"/>
              </a:ext>
            </a:extLst>
          </p:cNvPr>
          <p:cNvPicPr>
            <a:picLocks noChangeAspect="1"/>
          </p:cNvPicPr>
          <p:nvPr/>
        </p:nvPicPr>
        <p:blipFill rotWithShape="1">
          <a:blip r:embed="rId3">
            <a:extLst>
              <a:ext uri="{28A0092B-C50C-407E-A947-70E740481C1C}">
                <a14:useLocalDpi xmlns:a14="http://schemas.microsoft.com/office/drawing/2010/main" val="0"/>
              </a:ext>
            </a:extLst>
          </a:blip>
          <a:srcRect l="3140" t="14493" r="76811" b="50000"/>
          <a:stretch/>
        </p:blipFill>
        <p:spPr>
          <a:xfrm>
            <a:off x="4347416" y="1783830"/>
            <a:ext cx="3732282" cy="4257206"/>
          </a:xfrm>
          <a:prstGeom prst="rect">
            <a:avLst/>
          </a:prstGeom>
        </p:spPr>
      </p:pic>
      <p:pic>
        <p:nvPicPr>
          <p:cNvPr id="8" name="Picture 7" descr="Graphical user interface, application&#10;&#10;Description automatically generated">
            <a:extLst>
              <a:ext uri="{FF2B5EF4-FFF2-40B4-BE49-F238E27FC236}">
                <a16:creationId xmlns="" xmlns:a16="http://schemas.microsoft.com/office/drawing/2014/main" id="{A5062588-4E8B-6B42-9A92-755E6BF03FAF}"/>
              </a:ext>
            </a:extLst>
          </p:cNvPr>
          <p:cNvPicPr>
            <a:picLocks noChangeAspect="1"/>
          </p:cNvPicPr>
          <p:nvPr/>
        </p:nvPicPr>
        <p:blipFill rotWithShape="1">
          <a:blip r:embed="rId3">
            <a:extLst>
              <a:ext uri="{28A0092B-C50C-407E-A947-70E740481C1C}">
                <a14:useLocalDpi xmlns:a14="http://schemas.microsoft.com/office/drawing/2010/main" val="0"/>
              </a:ext>
            </a:extLst>
          </a:blip>
          <a:srcRect l="23188" t="14493" r="52536" b="47246"/>
          <a:stretch/>
        </p:blipFill>
        <p:spPr>
          <a:xfrm>
            <a:off x="7885094" y="2083634"/>
            <a:ext cx="4184986" cy="4296008"/>
          </a:xfrm>
          <a:prstGeom prst="rect">
            <a:avLst/>
          </a:prstGeom>
        </p:spPr>
      </p:pic>
    </p:spTree>
    <p:extLst>
      <p:ext uri="{BB962C8B-B14F-4D97-AF65-F5344CB8AC3E}">
        <p14:creationId xmlns:p14="http://schemas.microsoft.com/office/powerpoint/2010/main" val="1464924328"/>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6717" y="970201"/>
            <a:ext cx="10030738" cy="1446550"/>
          </a:xfrm>
          <a:prstGeom prst="rect">
            <a:avLst/>
          </a:prstGeom>
          <a:noFill/>
        </p:spPr>
        <p:txBody>
          <a:bodyPr wrap="square" rtlCol="0">
            <a:spAutoFit/>
          </a:bodyPr>
          <a:lstStyle/>
          <a:p>
            <a:pPr algn="ctr"/>
            <a:r>
              <a:rPr lang="en-US" altLang="zh-CN" sz="4400" b="1" spc="-4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Nhiệm vụ  3: </a:t>
            </a:r>
            <a:r>
              <a:rPr lang="en-US" sz="4400" b="1" dirty="0">
                <a:solidFill>
                  <a:srgbClr val="0070C0"/>
                </a:solidFill>
                <a:latin typeface="Times New Roman" pitchFamily="18" charset="0"/>
                <a:cs typeface="Times New Roman" pitchFamily="18" charset="0"/>
              </a:rPr>
              <a:t>Thực hiện những việc làm chăm sóc gia đình thường xuyên</a:t>
            </a:r>
          </a:p>
        </p:txBody>
      </p:sp>
      <p:sp>
        <p:nvSpPr>
          <p:cNvPr id="9" name="TextBox 24"/>
          <p:cNvSpPr txBox="1">
            <a:spLocks noChangeArrowheads="1"/>
          </p:cNvSpPr>
          <p:nvPr/>
        </p:nvSpPr>
        <p:spPr bwMode="auto">
          <a:xfrm>
            <a:off x="0" y="51600"/>
            <a:ext cx="12071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Chủ </a:t>
            </a:r>
            <a:r>
              <a:rPr lang="en-US" sz="4400" b="1" dirty="0">
                <a:solidFill>
                  <a:srgbClr val="C00000"/>
                </a:solidFill>
                <a:latin typeface="Times New Roman" panose="02020603050405020304" pitchFamily="18" charset="0"/>
                <a:cs typeface="Times New Roman" panose="02020603050405020304" pitchFamily="18" charset="0"/>
              </a:rPr>
              <a:t>đề 4: </a:t>
            </a:r>
            <a:r>
              <a:rPr lang="en-US" sz="4400" b="1" dirty="0" smtClean="0">
                <a:solidFill>
                  <a:srgbClr val="C00000"/>
                </a:solidFill>
                <a:latin typeface="Times New Roman" panose="02020603050405020304" pitchFamily="18" charset="0"/>
                <a:cs typeface="Times New Roman" panose="02020603050405020304" pitchFamily="18" charset="0"/>
              </a:rPr>
              <a:t>Nuôi </a:t>
            </a:r>
            <a:r>
              <a:rPr lang="en-US" sz="4400" b="1" dirty="0">
                <a:solidFill>
                  <a:srgbClr val="C00000"/>
                </a:solidFill>
                <a:latin typeface="Times New Roman" panose="02020603050405020304" pitchFamily="18" charset="0"/>
                <a:cs typeface="Times New Roman" panose="02020603050405020304" pitchFamily="18" charset="0"/>
              </a:rPr>
              <a:t>dưỡng </a:t>
            </a:r>
            <a:r>
              <a:rPr lang="en-US" sz="4400" b="1" dirty="0" smtClean="0">
                <a:solidFill>
                  <a:srgbClr val="C00000"/>
                </a:solidFill>
                <a:latin typeface="Times New Roman" panose="02020603050405020304" pitchFamily="18" charset="0"/>
                <a:cs typeface="Times New Roman" panose="02020603050405020304" pitchFamily="18" charset="0"/>
              </a:rPr>
              <a:t>quan </a:t>
            </a:r>
            <a:r>
              <a:rPr lang="en-US" sz="4400" b="1" dirty="0">
                <a:solidFill>
                  <a:srgbClr val="C00000"/>
                </a:solidFill>
                <a:latin typeface="Times New Roman" panose="02020603050405020304" pitchFamily="18" charset="0"/>
                <a:cs typeface="Times New Roman" panose="02020603050405020304" pitchFamily="18" charset="0"/>
              </a:rPr>
              <a:t>hệ gia đình</a:t>
            </a:r>
          </a:p>
        </p:txBody>
      </p:sp>
      <p:sp>
        <p:nvSpPr>
          <p:cNvPr id="2" name="Rectangle 1"/>
          <p:cNvSpPr/>
          <p:nvPr/>
        </p:nvSpPr>
        <p:spPr>
          <a:xfrm>
            <a:off x="655091" y="3104393"/>
            <a:ext cx="10672549" cy="1754326"/>
          </a:xfrm>
          <a:prstGeom prst="rect">
            <a:avLst/>
          </a:prstGeom>
          <a:ln>
            <a:solidFill>
              <a:srgbClr val="002060"/>
            </a:solidFill>
          </a:ln>
        </p:spPr>
        <p:txBody>
          <a:bodyPr wrap="square">
            <a:spAutoFit/>
          </a:bodyPr>
          <a:lstStyle/>
          <a:p>
            <a:pPr marL="571500" indent="-571500">
              <a:buFontTx/>
              <a:buChar char="-"/>
            </a:pPr>
            <a:r>
              <a:rPr lang="en-US" sz="3600" dirty="0" smtClean="0">
                <a:latin typeface="Times New Roman" panose="02020603050405020304" pitchFamily="18" charset="0"/>
                <a:cs typeface="Times New Roman" panose="02020603050405020304" pitchFamily="18" charset="0"/>
              </a:rPr>
              <a:t>Chào</a:t>
            </a:r>
            <a:r>
              <a:rPr lang="en-US" sz="3600" dirty="0">
                <a:latin typeface="Times New Roman" panose="02020603050405020304" pitchFamily="18" charset="0"/>
                <a:cs typeface="Times New Roman" panose="02020603050405020304" pitchFamily="18" charset="0"/>
              </a:rPr>
              <a:t>, hỏi thăm, trò chuyện với người thân</a:t>
            </a:r>
            <a:r>
              <a:rPr lang="en-US" sz="3600" dirty="0" smtClean="0">
                <a:latin typeface="Times New Roman" panose="02020603050405020304" pitchFamily="18" charset="0"/>
                <a:cs typeface="Times New Roman" panose="02020603050405020304" pitchFamily="18" charset="0"/>
              </a:rPr>
              <a:t>.</a:t>
            </a:r>
          </a:p>
          <a:p>
            <a:pPr marL="571500" indent="-571500">
              <a:buFontTx/>
              <a:buChar char="-"/>
            </a:pPr>
            <a:r>
              <a:rPr lang="en-US" sz="3600" dirty="0">
                <a:latin typeface="Times New Roman" panose="02020603050405020304" pitchFamily="18" charset="0"/>
                <a:cs typeface="Times New Roman" panose="02020603050405020304" pitchFamily="18" charset="0"/>
              </a:rPr>
              <a:t>Chăm sóc người thân những lúc mệt mỏi</a:t>
            </a:r>
            <a:r>
              <a:rPr lang="en-US" sz="3600" dirty="0" smtClean="0">
                <a:latin typeface="Times New Roman" panose="02020603050405020304" pitchFamily="18" charset="0"/>
                <a:cs typeface="Times New Roman" panose="02020603050405020304" pitchFamily="18" charset="0"/>
              </a:rPr>
              <a:t>.</a:t>
            </a:r>
          </a:p>
          <a:p>
            <a:pPr marL="571500" indent="-571500">
              <a:buFontTx/>
              <a:buChar char="-"/>
            </a:pPr>
            <a:r>
              <a:rPr lang="en-US" sz="3600" dirty="0">
                <a:latin typeface="Times New Roman" panose="02020603050405020304" pitchFamily="18" charset="0"/>
                <a:cs typeface="Times New Roman" panose="02020603050405020304" pitchFamily="18" charset="0"/>
              </a:rPr>
              <a:t>Tham gia làm việc nhà, giúp đỡ bố mẹ, người thân</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5" name="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5923128"/>
            <a:ext cx="12192000" cy="934872"/>
          </a:xfrm>
          <a:prstGeom prst="rect">
            <a:avLst/>
          </a:prstGeom>
        </p:spPr>
      </p:pic>
      <p:pic>
        <p:nvPicPr>
          <p:cNvPr id="6" name="Shape 1037"/>
          <p:cNvPicPr/>
          <p:nvPr/>
        </p:nvPicPr>
        <p:blipFill>
          <a:blip r:embed="rId4">
            <a:extLst>
              <a:ext uri="{28A0092B-C50C-407E-A947-70E740481C1C}">
                <a14:useLocalDpi xmlns:a14="http://schemas.microsoft.com/office/drawing/2010/main" val="0"/>
              </a:ext>
            </a:extLst>
          </a:blip>
          <a:stretch/>
        </p:blipFill>
        <p:spPr>
          <a:xfrm>
            <a:off x="223651" y="1874502"/>
            <a:ext cx="862879" cy="1084498"/>
          </a:xfrm>
          <a:prstGeom prst="rect">
            <a:avLst/>
          </a:prstGeom>
        </p:spPr>
      </p:pic>
    </p:spTree>
    <p:extLst>
      <p:ext uri="{BB962C8B-B14F-4D97-AF65-F5344CB8AC3E}">
        <p14:creationId xmlns:p14="http://schemas.microsoft.com/office/powerpoint/2010/main" val="19690314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6717" y="970201"/>
            <a:ext cx="10030738" cy="1446550"/>
          </a:xfrm>
          <a:prstGeom prst="rect">
            <a:avLst/>
          </a:prstGeom>
          <a:noFill/>
        </p:spPr>
        <p:txBody>
          <a:bodyPr wrap="square" rtlCol="0">
            <a:spAutoFit/>
          </a:bodyPr>
          <a:lstStyle/>
          <a:p>
            <a:pPr algn="ctr"/>
            <a:r>
              <a:rPr lang="en-US" altLang="zh-CN" sz="4400" b="1" spc="-4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Nhiệm vụ  4: </a:t>
            </a:r>
            <a:r>
              <a:rPr lang="vi-VN" sz="4400" b="1" dirty="0">
                <a:solidFill>
                  <a:srgbClr val="0070C0"/>
                </a:solidFill>
                <a:latin typeface="Times New Roman" panose="02020603050405020304" pitchFamily="18" charset="0"/>
                <a:cs typeface="Times New Roman" panose="02020603050405020304" pitchFamily="18" charset="0"/>
              </a:rPr>
              <a:t>Chia sẻ khó khăn cùng bố mẹ, người thân</a:t>
            </a:r>
            <a:endParaRPr lang="en-US" sz="4400" b="1" dirty="0">
              <a:solidFill>
                <a:srgbClr val="0070C0"/>
              </a:solidFill>
              <a:latin typeface="Times New Roman" pitchFamily="18" charset="0"/>
              <a:cs typeface="Times New Roman" pitchFamily="18" charset="0"/>
            </a:endParaRPr>
          </a:p>
        </p:txBody>
      </p:sp>
      <p:sp>
        <p:nvSpPr>
          <p:cNvPr id="9" name="TextBox 24"/>
          <p:cNvSpPr txBox="1">
            <a:spLocks noChangeArrowheads="1"/>
          </p:cNvSpPr>
          <p:nvPr/>
        </p:nvSpPr>
        <p:spPr bwMode="auto">
          <a:xfrm>
            <a:off x="0" y="51600"/>
            <a:ext cx="12071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Chủ </a:t>
            </a:r>
            <a:r>
              <a:rPr lang="en-US" sz="4400" b="1" dirty="0">
                <a:solidFill>
                  <a:srgbClr val="C00000"/>
                </a:solidFill>
                <a:latin typeface="Times New Roman" panose="02020603050405020304" pitchFamily="18" charset="0"/>
                <a:cs typeface="Times New Roman" panose="02020603050405020304" pitchFamily="18" charset="0"/>
              </a:rPr>
              <a:t>đề 4: </a:t>
            </a:r>
            <a:r>
              <a:rPr lang="en-US" sz="4400" b="1" dirty="0" smtClean="0">
                <a:solidFill>
                  <a:srgbClr val="C00000"/>
                </a:solidFill>
                <a:latin typeface="Times New Roman" panose="02020603050405020304" pitchFamily="18" charset="0"/>
                <a:cs typeface="Times New Roman" panose="02020603050405020304" pitchFamily="18" charset="0"/>
              </a:rPr>
              <a:t>Nuôi </a:t>
            </a:r>
            <a:r>
              <a:rPr lang="en-US" sz="4400" b="1" dirty="0">
                <a:solidFill>
                  <a:srgbClr val="C00000"/>
                </a:solidFill>
                <a:latin typeface="Times New Roman" panose="02020603050405020304" pitchFamily="18" charset="0"/>
                <a:cs typeface="Times New Roman" panose="02020603050405020304" pitchFamily="18" charset="0"/>
              </a:rPr>
              <a:t>dưỡng </a:t>
            </a:r>
            <a:r>
              <a:rPr lang="en-US" sz="4400" b="1" dirty="0" smtClean="0">
                <a:solidFill>
                  <a:srgbClr val="C00000"/>
                </a:solidFill>
                <a:latin typeface="Times New Roman" panose="02020603050405020304" pitchFamily="18" charset="0"/>
                <a:cs typeface="Times New Roman" panose="02020603050405020304" pitchFamily="18" charset="0"/>
              </a:rPr>
              <a:t>quan </a:t>
            </a:r>
            <a:r>
              <a:rPr lang="en-US" sz="4400" b="1" dirty="0">
                <a:solidFill>
                  <a:srgbClr val="C00000"/>
                </a:solidFill>
                <a:latin typeface="Times New Roman" panose="02020603050405020304" pitchFamily="18" charset="0"/>
                <a:cs typeface="Times New Roman" panose="02020603050405020304" pitchFamily="18" charset="0"/>
              </a:rPr>
              <a:t>hệ gia đình</a:t>
            </a:r>
          </a:p>
        </p:txBody>
      </p:sp>
      <p:sp>
        <p:nvSpPr>
          <p:cNvPr id="2" name="Rectangle 1"/>
          <p:cNvSpPr/>
          <p:nvPr/>
        </p:nvSpPr>
        <p:spPr>
          <a:xfrm>
            <a:off x="655091" y="3104393"/>
            <a:ext cx="10672549" cy="1200329"/>
          </a:xfrm>
          <a:prstGeom prst="rect">
            <a:avLst/>
          </a:prstGeom>
          <a:ln>
            <a:solidFill>
              <a:srgbClr val="002060"/>
            </a:solidFill>
          </a:ln>
        </p:spPr>
        <p:txBody>
          <a:bodyPr wrap="square">
            <a:spAutoFit/>
          </a:bodyPr>
          <a:lstStyle/>
          <a:p>
            <a:pPr algn="just"/>
            <a:r>
              <a:rPr lang="en-US" sz="3600" b="1" dirty="0">
                <a:latin typeface="Times New Roman" panose="02020603050405020304" pitchFamily="18" charset="0"/>
                <a:ea typeface="Calibri" panose="020F0502020204030204" pitchFamily="34" charset="0"/>
                <a:cs typeface="Times New Roman" panose="02020603050405020304" pitchFamily="18" charset="0"/>
              </a:rPr>
              <a:t>Thực hiện chia sẻ khó khăn cùng bố mẹ, người thân khi gia đình gặp phải một số tình huống</a:t>
            </a:r>
            <a:endParaRPr lang="nl-NL" sz="3600" b="1" dirty="0">
              <a:latin typeface="Times New Roman" pitchFamily="18" charset="0"/>
              <a:cs typeface="Times New Roman" pitchFamily="18" charset="0"/>
            </a:endParaRPr>
          </a:p>
        </p:txBody>
      </p:sp>
      <p:pic>
        <p:nvPicPr>
          <p:cNvPr id="5" name="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5923128"/>
            <a:ext cx="12192000" cy="934872"/>
          </a:xfrm>
          <a:prstGeom prst="rect">
            <a:avLst/>
          </a:prstGeom>
        </p:spPr>
      </p:pic>
    </p:spTree>
    <p:extLst>
      <p:ext uri="{BB962C8B-B14F-4D97-AF65-F5344CB8AC3E}">
        <p14:creationId xmlns:p14="http://schemas.microsoft.com/office/powerpoint/2010/main" val="2282423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405"/>
            <a:ext cx="1996612" cy="1877412"/>
          </a:xfrm>
          <a:prstGeom prst="rect">
            <a:avLst/>
          </a:prstGeom>
        </p:spPr>
      </p:pic>
      <p:sp>
        <p:nvSpPr>
          <p:cNvPr id="2" name="Rectangle 1"/>
          <p:cNvSpPr/>
          <p:nvPr/>
        </p:nvSpPr>
        <p:spPr>
          <a:xfrm>
            <a:off x="774178" y="1809942"/>
            <a:ext cx="10507579" cy="3785652"/>
          </a:xfrm>
          <a:prstGeom prst="rect">
            <a:avLst/>
          </a:prstGeom>
        </p:spPr>
        <p:txBody>
          <a:bodyPr wrap="square">
            <a:spAutoFit/>
          </a:bodyPr>
          <a:lstStyle/>
          <a:p>
            <a:pPr algn="just">
              <a:lnSpc>
                <a:spcPct val="150000"/>
              </a:lnSpc>
              <a:spcBef>
                <a:spcPts val="600"/>
              </a:spcBef>
              <a:spcAft>
                <a:spcPts val="600"/>
              </a:spcAft>
            </a:pPr>
            <a:r>
              <a:rPr lang="nl-NL"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1</a:t>
            </a:r>
            <a:r>
              <a:rPr lang="nl-NL"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Mẹ em bị ốm, hằng ngày bố vẫn phải đi làm, chị gái và em phân công nhau để chăm sóc mẹ. Em nói lời động viên mẹ như thế nào để mẹ vui hơn?</a:t>
            </a:r>
            <a:endParaRPr lang="en-US" sz="40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036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 xmlns:a16="http://schemas.microsoft.com/office/drawing/2014/main" id="{F67ACF3D-C930-9A4F-919A-B1ECE4675DB4}"/>
              </a:ext>
            </a:extLst>
          </p:cNvPr>
          <p:cNvPicPr>
            <a:picLocks noChangeAspect="1"/>
          </p:cNvPicPr>
          <p:nvPr/>
        </p:nvPicPr>
        <p:blipFill rotWithShape="1">
          <a:blip r:embed="rId3">
            <a:extLst>
              <a:ext uri="{28A0092B-C50C-407E-A947-70E740481C1C}">
                <a14:useLocalDpi xmlns:a14="http://schemas.microsoft.com/office/drawing/2010/main" val="0"/>
              </a:ext>
            </a:extLst>
          </a:blip>
          <a:srcRect l="25863" t="40151" r="22560" b="33694"/>
          <a:stretch/>
        </p:blipFill>
        <p:spPr>
          <a:xfrm>
            <a:off x="434715" y="884419"/>
            <a:ext cx="10703112" cy="5036696"/>
          </a:xfrm>
          <a:prstGeom prst="rect">
            <a:avLst/>
          </a:prstGeom>
        </p:spPr>
      </p:pic>
    </p:spTree>
    <p:extLst>
      <p:ext uri="{BB962C8B-B14F-4D97-AF65-F5344CB8AC3E}">
        <p14:creationId xmlns:p14="http://schemas.microsoft.com/office/powerpoint/2010/main" val="134275278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658</Words>
  <Application>Microsoft Office PowerPoint</Application>
  <PresentationFormat>Widescreen</PresentationFormat>
  <Paragraphs>63</Paragraphs>
  <Slides>17</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微软雅黑</vt:lpstr>
      <vt:lpstr>Arial</vt:lpstr>
      <vt:lpstr>Arial-Rounded</vt:lpstr>
      <vt:lpstr>Calibri</vt:lpstr>
      <vt:lpstr>Calibri Light</vt:lpstr>
      <vt:lpstr>Times New Roman</vt:lpstr>
      <vt:lpstr>方正粗圆_GBK</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AutoBVT</cp:lastModifiedBy>
  <cp:revision>45</cp:revision>
  <dcterms:created xsi:type="dcterms:W3CDTF">2021-08-15T04:23:29Z</dcterms:created>
  <dcterms:modified xsi:type="dcterms:W3CDTF">2021-12-06T08:30:20Z</dcterms:modified>
</cp:coreProperties>
</file>