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2" r:id="rId14"/>
    <p:sldId id="323" r:id="rId15"/>
    <p:sldId id="324" r:id="rId16"/>
    <p:sldId id="325" r:id="rId17"/>
    <p:sldId id="326" r:id="rId18"/>
    <p:sldId id="358" r:id="rId19"/>
    <p:sldId id="328" r:id="rId20"/>
    <p:sldId id="327" r:id="rId21"/>
    <p:sldId id="329" r:id="rId22"/>
    <p:sldId id="357" r:id="rId23"/>
    <p:sldId id="330" r:id="rId24"/>
    <p:sldId id="331" r:id="rId25"/>
    <p:sldId id="3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8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1125D-C1B1-4C28-ACF1-CF46ABFC0F7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ABBAE-6B01-48A1-B7C4-791311BB9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2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762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86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342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443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429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411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46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75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703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20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38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56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097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293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7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334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22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20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95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45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048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481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7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7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56692-9E4F-4EC1-8F94-621791AF37D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428" y="1701393"/>
            <a:ext cx="9138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4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Chủ</a:t>
            </a:r>
            <a:r>
              <a:rPr lang="en-US" altLang="zh-CN" sz="4800" b="1" spc="-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-4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đề</a:t>
            </a:r>
            <a:r>
              <a:rPr lang="en-US" altLang="zh-CN" sz="4800" b="1" spc="-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4:  </a:t>
            </a:r>
            <a:r>
              <a:rPr lang="en-US" altLang="zh-CN" sz="4800" b="1" spc="-4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Nuôi</a:t>
            </a:r>
            <a:r>
              <a:rPr lang="en-US" altLang="zh-CN" sz="4800" b="1" spc="-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-4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dưỡng</a:t>
            </a:r>
            <a:r>
              <a:rPr lang="en-US" altLang="zh-CN" sz="4800" b="1" spc="-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-4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quan</a:t>
            </a:r>
            <a:r>
              <a:rPr lang="en-US" altLang="zh-CN" sz="4800" b="1" spc="-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-4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hệ</a:t>
            </a:r>
            <a:r>
              <a:rPr lang="en-US" altLang="zh-CN" sz="4800" b="1" spc="-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-4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4800" b="1" spc="-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-4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endParaRPr lang="zh-CN" altLang="en-US" sz="4800" b="1" spc="-4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393" y="509543"/>
            <a:ext cx="1108855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HOẠT ĐỘNG TRẢI NGHIỆM</a:t>
            </a:r>
            <a:endParaRPr lang="zh-CN" altLang="en-US" sz="5865" b="1" dirty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9" name="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>
            <a:fillRect/>
          </a:stretch>
        </p:blipFill>
        <p:spPr>
          <a:xfrm>
            <a:off x="1856859" y="3454055"/>
            <a:ext cx="5448300" cy="3479023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9" r="58933"/>
          <a:stretch>
            <a:fillRect/>
          </a:stretch>
        </p:blipFill>
        <p:spPr>
          <a:xfrm>
            <a:off x="225056" y="2145792"/>
            <a:ext cx="5006848" cy="4712208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0" r="33333"/>
          <a:stretch>
            <a:fillRect/>
          </a:stretch>
        </p:blipFill>
        <p:spPr>
          <a:xfrm>
            <a:off x="0" y="4112768"/>
            <a:ext cx="8128000" cy="27452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3793" r="52933" b="57807"/>
          <a:stretch>
            <a:fillRect/>
          </a:stretch>
        </p:blipFill>
        <p:spPr>
          <a:xfrm>
            <a:off x="454453" y="151496"/>
            <a:ext cx="2665984" cy="2633472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5" y="510067"/>
            <a:ext cx="1874441" cy="19202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83" y="2146365"/>
            <a:ext cx="2747264" cy="2434763"/>
          </a:xfrm>
          <a:prstGeom prst="rect">
            <a:avLst/>
          </a:prstGeom>
        </p:spPr>
      </p:pic>
      <p:sp>
        <p:nvSpPr>
          <p:cNvPr id="16" name="15"/>
          <p:cNvSpPr/>
          <p:nvPr/>
        </p:nvSpPr>
        <p:spPr>
          <a:xfrm>
            <a:off x="3106293" y="1770795"/>
            <a:ext cx="288032" cy="218045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8" name="17"/>
          <p:cNvCxnSpPr/>
          <p:nvPr/>
        </p:nvCxnSpPr>
        <p:spPr>
          <a:xfrm flipV="1">
            <a:off x="3024920" y="1684060"/>
            <a:ext cx="6047411" cy="16749"/>
          </a:xfrm>
          <a:prstGeom prst="line">
            <a:avLst/>
          </a:prstGeom>
          <a:ln w="222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23"/>
          <p:cNvSpPr/>
          <p:nvPr/>
        </p:nvSpPr>
        <p:spPr>
          <a:xfrm>
            <a:off x="8016213" y="4003746"/>
            <a:ext cx="288032" cy="218045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5" name="24"/>
          <p:cNvCxnSpPr/>
          <p:nvPr/>
        </p:nvCxnSpPr>
        <p:spPr>
          <a:xfrm>
            <a:off x="7536162" y="3813043"/>
            <a:ext cx="4512500" cy="0"/>
          </a:xfrm>
          <a:prstGeom prst="line">
            <a:avLst/>
          </a:prstGeom>
          <a:ln w="222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07126" y="1124745"/>
            <a:ext cx="6279283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9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51350" y="3296969"/>
            <a:ext cx="517802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9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5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15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1199456" y="-123395"/>
            <a:ext cx="6912768" cy="56789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3606" y="1796819"/>
            <a:ext cx="4224469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hia sẻ </a:t>
            </a:r>
            <a:r>
              <a:rPr lang="en-US" sz="373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tình huống </a:t>
            </a:r>
            <a:r>
              <a:rPr lang="en-US" sz="3735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</a:t>
            </a:r>
            <a:r>
              <a:rPr lang="en-US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về sở thích của gia đình em</a:t>
            </a:r>
            <a:r>
              <a:rPr lang="en-US" sz="373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735" dirty="0"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8" name="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>
            <a:fillRect/>
          </a:stretch>
        </p:blipFill>
        <p:spPr>
          <a:xfrm>
            <a:off x="-624747" y="2564904"/>
            <a:ext cx="10103803" cy="3971840"/>
          </a:xfrm>
          <a:prstGeom prst="rect">
            <a:avLst/>
          </a:prstGeom>
        </p:spPr>
      </p:pic>
      <p:pic>
        <p:nvPicPr>
          <p:cNvPr id="12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>
            <a:fillRect/>
          </a:stretch>
        </p:blipFill>
        <p:spPr>
          <a:xfrm>
            <a:off x="431371" y="-127967"/>
            <a:ext cx="1267968" cy="3413760"/>
          </a:xfrm>
          <a:prstGeom prst="rect">
            <a:avLst/>
          </a:prstGeom>
        </p:spPr>
      </p:pic>
      <p:pic>
        <p:nvPicPr>
          <p:cNvPr id="13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>
            <a:fillRect/>
          </a:stretch>
        </p:blipFill>
        <p:spPr>
          <a:xfrm>
            <a:off x="7141029" y="-159001"/>
            <a:ext cx="2958592" cy="2178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>
            <a:fillRect/>
          </a:stretch>
        </p:blipFill>
        <p:spPr>
          <a:xfrm>
            <a:off x="4080368" y="325120"/>
            <a:ext cx="7656576" cy="653288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912779" y="-315416"/>
            <a:ext cx="10273141" cy="734638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>
            <a:fillRect/>
          </a:stretch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237" y="740702"/>
            <a:ext cx="33666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735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Nhiệm</a:t>
            </a:r>
            <a:r>
              <a:rPr lang="en-US" altLang="zh-CN" sz="373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735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vụ</a:t>
            </a:r>
            <a:r>
              <a:rPr lang="en-US" altLang="zh-CN" sz="373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6</a:t>
            </a:r>
            <a:endParaRPr lang="zh-CN" altLang="en-US" sz="3735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1478" y="1412776"/>
            <a:ext cx="5088565" cy="6247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335" b="1" dirty="0">
                <a:solidFill>
                  <a:srgbClr val="7030A0"/>
                </a:solidFill>
                <a:latin typeface="+mj-lt"/>
              </a:rPr>
              <a:t>Xác định v</a:t>
            </a:r>
            <a:r>
              <a:rPr lang="en-US" sz="3335" b="1" dirty="0">
                <a:solidFill>
                  <a:srgbClr val="7030A0"/>
                </a:solidFill>
                <a:latin typeface="+mj-lt"/>
              </a:rPr>
              <a:t>ấ</a:t>
            </a:r>
            <a:r>
              <a:rPr lang="vi-VN" sz="3335" b="1" dirty="0">
                <a:solidFill>
                  <a:srgbClr val="7030A0"/>
                </a:solidFill>
                <a:latin typeface="+mj-lt"/>
              </a:rPr>
              <a:t>n đ</a:t>
            </a:r>
            <a:r>
              <a:rPr lang="en-US" sz="3335" b="1" dirty="0">
                <a:solidFill>
                  <a:srgbClr val="7030A0"/>
                </a:solidFill>
                <a:latin typeface="+mj-lt"/>
              </a:rPr>
              <a:t>ề</a:t>
            </a:r>
            <a:r>
              <a:rPr lang="vi-VN" sz="3335" b="1" dirty="0">
                <a:solidFill>
                  <a:srgbClr val="7030A0"/>
                </a:solidFill>
                <a:latin typeface="+mj-lt"/>
              </a:rPr>
              <a:t> nảy sinh trong quan hệ gia đình và cách giải quyết</a:t>
            </a:r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3335" dirty="0">
              <a:solidFill>
                <a:srgbClr val="7030A0"/>
              </a:solidFill>
              <a:latin typeface="+mj-lt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zh-CN" altLang="en-US" sz="3335" dirty="0">
              <a:solidFill>
                <a:srgbClr val="7030A0"/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40" ptsTypes="FffFF">
                                      <p:cBhvr>
                                        <p:cTn id="15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1199456" y="-123395"/>
            <a:ext cx="6912768" cy="56789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3606" y="1796819"/>
            <a:ext cx="42244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latin typeface="+mj-lt"/>
              </a:rPr>
              <a:t>Tìm hiểu 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sz="4000" b="1" dirty="0">
                <a:latin typeface="+mj-lt"/>
              </a:rPr>
              <a:t>ng vấn để có thể nảy sinh trong gia đình em</a:t>
            </a:r>
            <a:endParaRPr lang="en-US" sz="4000" dirty="0">
              <a:latin typeface="+mj-lt"/>
            </a:endParaRPr>
          </a:p>
        </p:txBody>
      </p:sp>
      <p:pic>
        <p:nvPicPr>
          <p:cNvPr id="12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>
            <a:fillRect/>
          </a:stretch>
        </p:blipFill>
        <p:spPr>
          <a:xfrm>
            <a:off x="431371" y="-127967"/>
            <a:ext cx="1267968" cy="3413760"/>
          </a:xfrm>
          <a:prstGeom prst="rect">
            <a:avLst/>
          </a:prstGeom>
        </p:spPr>
      </p:pic>
      <p:pic>
        <p:nvPicPr>
          <p:cNvPr id="13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>
            <a:fillRect/>
          </a:stretch>
        </p:blipFill>
        <p:spPr>
          <a:xfrm>
            <a:off x="7141029" y="-159001"/>
            <a:ext cx="2958592" cy="2178304"/>
          </a:xfrm>
          <a:prstGeom prst="rect">
            <a:avLst/>
          </a:prstGeom>
        </p:spPr>
      </p:pic>
      <p:pic>
        <p:nvPicPr>
          <p:cNvPr id="17" name="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>
            <a:fillRect/>
          </a:stretch>
        </p:blipFill>
        <p:spPr>
          <a:xfrm>
            <a:off x="0" y="3139089"/>
            <a:ext cx="12192000" cy="3718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7770" y="1783150"/>
            <a:ext cx="5576135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Trong gia đình, đôi lúc có một số vấn đề nảy sinh ngoài ý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dirty="0">
                <a:latin typeface="+mj-lt"/>
              </a:rPr>
              <a:t>uốn, đó thường là những vấn đề nào?</a:t>
            </a:r>
            <a:endParaRPr lang="en-US" sz="4000" dirty="0">
              <a:latin typeface="+mj-lt"/>
            </a:endParaRPr>
          </a:p>
          <a:p>
            <a:pPr algn="just"/>
            <a:endParaRPr lang="en-US" altLang="zh-CN" sz="4000" b="1" dirty="0">
              <a:solidFill>
                <a:schemeClr val="accent3">
                  <a:lumMod val="75000"/>
                </a:schemeClr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4000" b="1" dirty="0">
              <a:solidFill>
                <a:schemeClr val="accent3">
                  <a:lumMod val="75000"/>
                </a:schemeClr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>
            <a:fillRect/>
          </a:stretch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>
            <a:fillRect/>
          </a:stretch>
        </p:blipFill>
        <p:spPr>
          <a:xfrm>
            <a:off x="0" y="3139089"/>
            <a:ext cx="12192000" cy="37189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755">
            <a:off x="1115596" y="1014210"/>
            <a:ext cx="2640259" cy="1543535"/>
          </a:xfrm>
          <a:prstGeom prst="wedgeRoundRect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886">
            <a:off x="7659655" y="-96747"/>
            <a:ext cx="3777904" cy="2405264"/>
          </a:xfrm>
          <a:prstGeom prst="star5">
            <a:avLst>
              <a:gd name="adj" fmla="val 32095"/>
              <a:gd name="hf" fmla="val 105146"/>
              <a:gd name="vf" fmla="val 11055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19" y="1870591"/>
            <a:ext cx="2918987" cy="1942452"/>
          </a:xfrm>
          <a:prstGeom prst="wedgeEllipse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contourClr>
              <a:schemeClr val="bg1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84419" y="3010473"/>
            <a:ext cx="3246402" cy="584775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Thiếu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quan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tâm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3166" y="4197086"/>
            <a:ext cx="4414991" cy="584775"/>
          </a:xfrm>
          <a:prstGeom prst="rect">
            <a:avLst/>
          </a:prstGeom>
          <a:noFill/>
          <a:ln w="19050">
            <a:solidFill>
              <a:srgbClr val="ACCE3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Cãi</a:t>
            </a:r>
            <a:r>
              <a:rPr lang="en-US" altLang="zh-CN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cọ</a:t>
            </a:r>
            <a:r>
              <a:rPr lang="en-US" altLang="zh-CN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vì</a:t>
            </a:r>
            <a:r>
              <a:rPr lang="en-US" altLang="zh-CN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thấu</a:t>
            </a:r>
            <a:r>
              <a:rPr lang="en-US" altLang="zh-CN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hiểu</a:t>
            </a:r>
            <a:endParaRPr lang="zh-CN" alt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5942" y="2668502"/>
            <a:ext cx="3502882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Bất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quan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điểm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7770" y="1783149"/>
            <a:ext cx="5576135" cy="39500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265" dirty="0">
                <a:latin typeface="+mj-lt"/>
              </a:rPr>
              <a:t>Khi có vấn đề </a:t>
            </a:r>
            <a:r>
              <a:rPr lang="vi-VN" sz="4000" dirty="0">
                <a:latin typeface="+mj-lt"/>
              </a:rPr>
              <a:t>n</a:t>
            </a:r>
            <a:r>
              <a:rPr lang="en-US" sz="4000" dirty="0" err="1">
                <a:latin typeface="+mj-lt"/>
              </a:rPr>
              <a:t>ảy</a:t>
            </a:r>
            <a:r>
              <a:rPr lang="vi-VN" sz="4000" dirty="0">
                <a:latin typeface="+mj-lt"/>
              </a:rPr>
              <a:t> </a:t>
            </a:r>
            <a:r>
              <a:rPr lang="vi-VN" sz="4265" dirty="0">
                <a:latin typeface="+mj-lt"/>
              </a:rPr>
              <a:t>sinh ngoài ý muốn trong quan hệ gia đình, </a:t>
            </a:r>
            <a:r>
              <a:rPr lang="en-US" sz="4265" dirty="0" err="1">
                <a:latin typeface="Times New Roman (Headings)"/>
              </a:rPr>
              <a:t>em</a:t>
            </a:r>
            <a:r>
              <a:rPr lang="en-US" sz="4265" dirty="0">
                <a:latin typeface="Times New Roman (Headings)"/>
              </a:rPr>
              <a:t> </a:t>
            </a:r>
            <a:r>
              <a:rPr lang="en-US" sz="4265" dirty="0" err="1">
                <a:latin typeface="Times New Roman (Headings)"/>
              </a:rPr>
              <a:t>sẽ</a:t>
            </a:r>
            <a:r>
              <a:rPr lang="en-US" sz="4265" dirty="0">
                <a:latin typeface="Times New Roman (Headings)"/>
              </a:rPr>
              <a:t> </a:t>
            </a:r>
            <a:r>
              <a:rPr lang="en-US" sz="4265" dirty="0" err="1">
                <a:latin typeface="Times New Roman (Headings)"/>
              </a:rPr>
              <a:t>làm</a:t>
            </a:r>
            <a:r>
              <a:rPr lang="en-US" sz="4265" dirty="0">
                <a:latin typeface="Times New Roman (Headings)"/>
              </a:rPr>
              <a:t> </a:t>
            </a:r>
            <a:r>
              <a:rPr lang="en-US" sz="4265" dirty="0" err="1">
                <a:latin typeface="Times New Roman (Headings)"/>
              </a:rPr>
              <a:t>gì</a:t>
            </a:r>
            <a:r>
              <a:rPr lang="en-US" sz="4265" dirty="0">
                <a:latin typeface="Times New Roman (Headings)"/>
              </a:rPr>
              <a:t>?</a:t>
            </a:r>
          </a:p>
          <a:p>
            <a:pPr algn="just"/>
            <a:endParaRPr lang="en-US" altLang="zh-CN" sz="4000" b="1" dirty="0">
              <a:solidFill>
                <a:schemeClr val="accent3">
                  <a:lumMod val="75000"/>
                </a:schemeClr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4000" b="1" dirty="0">
              <a:solidFill>
                <a:schemeClr val="accent3">
                  <a:lumMod val="75000"/>
                </a:schemeClr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>
            <a:fillRect/>
          </a:stretch>
        </p:blipFill>
        <p:spPr>
          <a:xfrm>
            <a:off x="6437376" y="2763520"/>
            <a:ext cx="5754624" cy="40944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88178" r="59600"/>
          <a:stretch>
            <a:fillRect/>
          </a:stretch>
        </p:blipFill>
        <p:spPr>
          <a:xfrm>
            <a:off x="520192" y="6047232"/>
            <a:ext cx="4405376" cy="8107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39617" y="125149"/>
            <a:ext cx="6368025" cy="58477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7030A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 BƯỚC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LÍ TÌNH HUỐNG </a:t>
            </a:r>
            <a:r>
              <a:rPr lang="en-US" altLang="zh-CN" sz="3200" dirty="0">
                <a:solidFill>
                  <a:srgbClr val="7030A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245" y="831822"/>
            <a:ext cx="9154391" cy="465457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297;p40"/>
          <p:cNvSpPr txBox="1"/>
          <p:nvPr/>
        </p:nvSpPr>
        <p:spPr>
          <a:xfrm>
            <a:off x="2429803" y="79707"/>
            <a:ext cx="8433264" cy="142908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4265" b="1" spc="-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10032438" y="4936259"/>
            <a:ext cx="1537393" cy="1921741"/>
          </a:xfrm>
          <a:prstGeom prst="rect">
            <a:avLst/>
          </a:prstGeom>
        </p:spPr>
      </p:pic>
      <p:pic>
        <p:nvPicPr>
          <p:cNvPr id="23" name="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342372" y="-69571"/>
            <a:ext cx="1178560" cy="1674368"/>
          </a:xfrm>
          <a:prstGeom prst="rect">
            <a:avLst/>
          </a:prstGeom>
        </p:spPr>
      </p:pic>
      <p:pic>
        <p:nvPicPr>
          <p:cNvPr id="24" name="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1280577" y="1313741"/>
            <a:ext cx="1092111" cy="2979355"/>
          </a:xfrm>
          <a:prstGeom prst="rect">
            <a:avLst/>
          </a:prstGeom>
        </p:spPr>
      </p:pic>
      <p:pic>
        <p:nvPicPr>
          <p:cNvPr id="25" name="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143338" y="4255526"/>
            <a:ext cx="2310409" cy="2702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1604796"/>
            <a:ext cx="9617921" cy="43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6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3780" y="1469390"/>
            <a:ext cx="9485630" cy="99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935" dirty="0">
                <a:latin typeface="+mj-lt"/>
              </a:rPr>
              <a:t>+ </a:t>
            </a:r>
            <a:r>
              <a:rPr lang="vi-VN" sz="2935" b="1" dirty="0">
                <a:latin typeface="+mj-lt"/>
              </a:rPr>
              <a:t>Bước 1</a:t>
            </a:r>
            <a:r>
              <a:rPr lang="vi-VN" sz="2935" dirty="0">
                <a:latin typeface="+mj-lt"/>
              </a:rPr>
              <a:t>: Xác định vấn đề : sự bất đồng về anh, chị, em trong nhà về ứng xử, làm việc nhà.</a:t>
            </a:r>
            <a:endParaRPr lang="en-US" sz="2935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5841" y="164637"/>
            <a:ext cx="295144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vi-VN" sz="4000" dirty="0">
                <a:latin typeface="+mj-lt"/>
              </a:rPr>
              <a:t>Tình huống </a:t>
            </a:r>
            <a:r>
              <a:rPr lang="en-US" sz="4000" dirty="0">
                <a:latin typeface="+mj-lt"/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3780" y="2429510"/>
            <a:ext cx="9988550" cy="4159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935" b="1" dirty="0">
                <a:latin typeface="+mj-lt"/>
              </a:rPr>
              <a:t>+ </a:t>
            </a:r>
            <a:r>
              <a:rPr lang="vi-VN" sz="2935" b="1" dirty="0">
                <a:latin typeface="+mj-lt"/>
              </a:rPr>
              <a:t>Bước 2: </a:t>
            </a:r>
            <a:r>
              <a:rPr lang="vi-VN" sz="2935" dirty="0">
                <a:latin typeface="+mj-lt"/>
              </a:rPr>
              <a:t>Hậu quả có thể xảy ra: bố mẹ buồn, phiền lòng; anh em bất hòa; bản thân khó chịu</a:t>
            </a:r>
            <a:endParaRPr lang="en-US" sz="2935" dirty="0">
              <a:latin typeface="+mj-lt"/>
            </a:endParaRPr>
          </a:p>
          <a:p>
            <a:pPr lvl="0"/>
            <a:r>
              <a:rPr lang="en-US" sz="2935" b="1" dirty="0">
                <a:latin typeface="+mj-lt"/>
              </a:rPr>
              <a:t>+ </a:t>
            </a:r>
            <a:r>
              <a:rPr lang="vi-VN" sz="2935" b="1" dirty="0">
                <a:latin typeface="+mj-lt"/>
              </a:rPr>
              <a:t>Bước 3: </a:t>
            </a:r>
            <a:r>
              <a:rPr lang="vi-VN" sz="2935" dirty="0">
                <a:latin typeface="+mj-lt"/>
              </a:rPr>
              <a:t>Cách giải quyết: phân việc nhà rõ ràng hơn; sằn sàng giúp đỡ anh chị em trong gia đình, khi nói chuyện biết kiềm chế cảm xúc,..</a:t>
            </a:r>
            <a:endParaRPr lang="en-US" sz="2935" dirty="0">
              <a:latin typeface="+mj-lt"/>
            </a:endParaRPr>
          </a:p>
          <a:p>
            <a:pPr lvl="0"/>
            <a:r>
              <a:rPr lang="en-US" sz="2935" b="1" dirty="0">
                <a:latin typeface="+mj-lt"/>
              </a:rPr>
              <a:t>+ </a:t>
            </a:r>
            <a:r>
              <a:rPr lang="vi-VN" sz="2935" b="1" dirty="0">
                <a:latin typeface="+mj-lt"/>
              </a:rPr>
              <a:t>Bước 4:</a:t>
            </a:r>
            <a:r>
              <a:rPr lang="vi-VN" sz="2935" dirty="0">
                <a:latin typeface="+mj-lt"/>
              </a:rPr>
              <a:t> Đánh giá hiệu quả của các biện</a:t>
            </a:r>
            <a:r>
              <a:rPr lang="en-US" sz="2935" dirty="0">
                <a:latin typeface="+mj-lt"/>
              </a:rPr>
              <a:t> </a:t>
            </a:r>
            <a:r>
              <a:rPr lang="en-US" sz="2935" dirty="0" err="1">
                <a:latin typeface="+mj-lt"/>
              </a:rPr>
              <a:t>pháp</a:t>
            </a:r>
            <a:r>
              <a:rPr lang="vi-VN" sz="2935" dirty="0">
                <a:latin typeface="+mj-lt"/>
              </a:rPr>
              <a:t>: anh chị em hoàn thuận, cùng nhau hoàn thành công việc nhà và học tập.</a:t>
            </a:r>
            <a:endParaRPr lang="en-US" sz="2935" dirty="0">
              <a:latin typeface="+mj-lt"/>
            </a:endParaRPr>
          </a:p>
          <a:p>
            <a:r>
              <a:rPr lang="vi-VN" sz="2935" dirty="0">
                <a:latin typeface="+mj-lt"/>
              </a:rPr>
              <a:t/>
            </a:r>
            <a:br>
              <a:rPr lang="vi-VN" sz="2935" dirty="0">
                <a:latin typeface="+mj-lt"/>
              </a:rPr>
            </a:br>
            <a:endParaRPr lang="en-US" sz="2935" dirty="0">
              <a:latin typeface="+mj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>
            <a:fillRect/>
          </a:stretch>
        </p:blipFill>
        <p:spPr>
          <a:xfrm>
            <a:off x="4080368" y="325120"/>
            <a:ext cx="7656576" cy="653288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912779" y="152152"/>
            <a:ext cx="10273141" cy="68788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>
            <a:fillRect/>
          </a:stretch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237" y="1195203"/>
            <a:ext cx="33666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73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Nhiệm</a:t>
            </a:r>
            <a:r>
              <a:rPr lang="en-US" altLang="zh-CN" sz="373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73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vụ</a:t>
            </a:r>
            <a:r>
              <a:rPr lang="en-US" altLang="zh-CN" sz="373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5</a:t>
            </a:r>
            <a:endParaRPr lang="zh-CN" altLang="en-US" sz="373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1478" y="1796820"/>
            <a:ext cx="5088565" cy="85055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tâm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sở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thân</a:t>
            </a:r>
            <a:endParaRPr lang="en-US" altLang="zh-CN" sz="4000" b="1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en-US" altLang="zh-CN" sz="4665" dirty="0">
              <a:solidFill>
                <a:srgbClr val="C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zh-CN" altLang="en-US" sz="4665" dirty="0">
              <a:solidFill>
                <a:srgbClr val="C0000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40" ptsTypes="FffFF">
                                      <p:cBhvr>
                                        <p:cTn id="15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297;p40"/>
          <p:cNvSpPr txBox="1"/>
          <p:nvPr/>
        </p:nvSpPr>
        <p:spPr>
          <a:xfrm>
            <a:off x="2429803" y="79707"/>
            <a:ext cx="8433264" cy="142908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4265" b="1" spc="-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10032438" y="4936259"/>
            <a:ext cx="1537393" cy="1921741"/>
          </a:xfrm>
          <a:prstGeom prst="rect">
            <a:avLst/>
          </a:prstGeom>
        </p:spPr>
      </p:pic>
      <p:pic>
        <p:nvPicPr>
          <p:cNvPr id="23" name="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342372" y="-69571"/>
            <a:ext cx="1178560" cy="1674368"/>
          </a:xfrm>
          <a:prstGeom prst="rect">
            <a:avLst/>
          </a:prstGeom>
        </p:spPr>
      </p:pic>
      <p:pic>
        <p:nvPicPr>
          <p:cNvPr id="24" name="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1280577" y="1313741"/>
            <a:ext cx="1092111" cy="2979355"/>
          </a:xfrm>
          <a:prstGeom prst="rect">
            <a:avLst/>
          </a:prstGeom>
        </p:spPr>
      </p:pic>
      <p:pic>
        <p:nvPicPr>
          <p:cNvPr id="25" name="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143338" y="4255526"/>
            <a:ext cx="2310409" cy="2702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500" y="1621226"/>
            <a:ext cx="9019309" cy="4467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1120" y="798228"/>
            <a:ext cx="8753361" cy="1118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335" dirty="0">
                <a:latin typeface="+mj-lt"/>
              </a:rPr>
              <a:t>+ </a:t>
            </a:r>
            <a:r>
              <a:rPr lang="vi-VN" sz="3335" b="1" dirty="0">
                <a:latin typeface="+mj-lt"/>
              </a:rPr>
              <a:t>Bước 1</a:t>
            </a:r>
            <a:r>
              <a:rPr lang="vi-VN" sz="3335" dirty="0">
                <a:latin typeface="+mj-lt"/>
              </a:rPr>
              <a:t>: Xác định vấn đề trong quan hệ gia đình: sự thiếu quan tâm, ít khi hỏi han</a:t>
            </a:r>
            <a:r>
              <a:rPr lang="en-US" sz="3335" dirty="0">
                <a:latin typeface="+mj-lt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0281" y="172"/>
            <a:ext cx="2951449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vi-VN" sz="4000" dirty="0">
                <a:latin typeface="+mj-lt"/>
              </a:rPr>
              <a:t>Tình huống </a:t>
            </a:r>
            <a:r>
              <a:rPr lang="en-US" sz="4000" dirty="0">
                <a:latin typeface="+mj-lt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1120" y="1915121"/>
            <a:ext cx="8880309" cy="471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335" dirty="0">
                <a:latin typeface="+mj-lt"/>
              </a:rPr>
              <a:t>+ </a:t>
            </a:r>
            <a:r>
              <a:rPr lang="vi-VN" sz="3335" b="1" dirty="0">
                <a:latin typeface="+mj-lt"/>
              </a:rPr>
              <a:t>Bước 2</a:t>
            </a:r>
            <a:r>
              <a:rPr lang="vi-VN" sz="3335" dirty="0">
                <a:latin typeface="+mj-lt"/>
              </a:rPr>
              <a:t>: Hậu quả có thế x</a:t>
            </a:r>
            <a:r>
              <a:rPr lang="en-US" sz="3335" dirty="0">
                <a:latin typeface="+mj-lt"/>
              </a:rPr>
              <a:t>ả</a:t>
            </a:r>
            <a:r>
              <a:rPr lang="vi-VN" sz="3335" dirty="0">
                <a:latin typeface="+mj-lt"/>
              </a:rPr>
              <a:t>y ra: không khí gia đình thiếu ấm áp, các thành viên trong gia đình không hiếu nhau</a:t>
            </a:r>
            <a:r>
              <a:rPr lang="en-US" sz="3335" dirty="0">
                <a:latin typeface="+mj-lt"/>
              </a:rPr>
              <a:t>.</a:t>
            </a:r>
          </a:p>
          <a:p>
            <a:pPr algn="just"/>
            <a:r>
              <a:rPr lang="vi-VN" sz="3335" dirty="0">
                <a:latin typeface="+mj-lt"/>
              </a:rPr>
              <a:t>+ </a:t>
            </a:r>
            <a:r>
              <a:rPr lang="vi-VN" sz="3335" b="1" dirty="0">
                <a:latin typeface="+mj-lt"/>
              </a:rPr>
              <a:t>Bước 3</a:t>
            </a:r>
            <a:r>
              <a:rPr lang="vi-VN" sz="3335" dirty="0">
                <a:latin typeface="+mj-lt"/>
              </a:rPr>
              <a:t>: Cách giải quyết: họp gia đình để cả nhà cùng ý thức xây dựng , tạo hoạt động chung giữa mọi người</a:t>
            </a:r>
            <a:r>
              <a:rPr lang="en-US" sz="3335" dirty="0">
                <a:latin typeface="+mj-lt"/>
              </a:rPr>
              <a:t>.</a:t>
            </a:r>
          </a:p>
          <a:p>
            <a:pPr algn="just"/>
            <a:r>
              <a:rPr lang="vi-VN" sz="3335" dirty="0">
                <a:latin typeface="+mj-lt"/>
              </a:rPr>
              <a:t>+</a:t>
            </a:r>
            <a:r>
              <a:rPr lang="vi-VN" sz="3335" b="1" dirty="0">
                <a:latin typeface="+mj-lt"/>
              </a:rPr>
              <a:t> Bước 4</a:t>
            </a:r>
            <a:r>
              <a:rPr lang="vi-VN" sz="3335" dirty="0">
                <a:latin typeface="+mj-lt"/>
              </a:rPr>
              <a:t>: Đánh giá hiệu quả của các biện pháp:mọi người trong gia đình bắt đầu hỏi han, nói chuyện với nhau.</a:t>
            </a:r>
            <a:endParaRPr lang="en-US" sz="3335" dirty="0">
              <a:latin typeface="+mj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297;p40"/>
          <p:cNvSpPr txBox="1"/>
          <p:nvPr/>
        </p:nvSpPr>
        <p:spPr>
          <a:xfrm>
            <a:off x="2429803" y="79707"/>
            <a:ext cx="8433264" cy="142908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265" b="1" spc="-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spc="-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4265" b="1" spc="-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10032438" y="4936259"/>
            <a:ext cx="1537393" cy="1921741"/>
          </a:xfrm>
          <a:prstGeom prst="rect">
            <a:avLst/>
          </a:prstGeom>
        </p:spPr>
      </p:pic>
      <p:pic>
        <p:nvPicPr>
          <p:cNvPr id="23" name="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342372" y="-69571"/>
            <a:ext cx="1178560" cy="1674368"/>
          </a:xfrm>
          <a:prstGeom prst="rect">
            <a:avLst/>
          </a:prstGeom>
        </p:spPr>
      </p:pic>
      <p:pic>
        <p:nvPicPr>
          <p:cNvPr id="24" name="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1280577" y="1313741"/>
            <a:ext cx="1092111" cy="2979355"/>
          </a:xfrm>
          <a:prstGeom prst="rect">
            <a:avLst/>
          </a:prstGeom>
        </p:spPr>
      </p:pic>
      <p:pic>
        <p:nvPicPr>
          <p:cNvPr id="25" name="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143338" y="4255526"/>
            <a:ext cx="2310409" cy="2702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933" y="1604798"/>
            <a:ext cx="9451868" cy="445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4972" y="872524"/>
            <a:ext cx="8753361" cy="1056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335" dirty="0">
                <a:latin typeface="+mj-lt"/>
              </a:rPr>
              <a:t>+ </a:t>
            </a:r>
            <a:r>
              <a:rPr lang="vi-VN" sz="3335" b="1" dirty="0">
                <a:latin typeface="+mj-lt"/>
              </a:rPr>
              <a:t>Bước 1</a:t>
            </a:r>
            <a:r>
              <a:rPr lang="vi-VN" sz="3335" dirty="0">
                <a:latin typeface="+mj-lt"/>
              </a:rPr>
              <a:t>: Xác định vấn đề</a:t>
            </a:r>
            <a:r>
              <a:rPr lang="en-US" sz="3335" dirty="0">
                <a:latin typeface="+mj-lt"/>
              </a:rPr>
              <a:t>:</a:t>
            </a:r>
            <a:r>
              <a:rPr lang="vi-VN" sz="3335" dirty="0">
                <a:latin typeface="+mj-lt"/>
              </a:rPr>
              <a:t> </a:t>
            </a:r>
            <a:r>
              <a:rPr lang="vi-VN" sz="2935" dirty="0">
                <a:latin typeface="+mj-lt"/>
              </a:rPr>
              <a:t>Mâu thuẫn trong quan hệ giữa bố, mẹ vì những chuyện riêng</a:t>
            </a:r>
            <a:endParaRPr lang="en-US" sz="2935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5841" y="164637"/>
            <a:ext cx="295144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vi-VN" sz="4000" dirty="0">
                <a:latin typeface="+mj-lt"/>
              </a:rPr>
              <a:t>Tình huống </a:t>
            </a:r>
            <a:r>
              <a:rPr lang="en-US" sz="4000" dirty="0">
                <a:latin typeface="+mj-lt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4972" y="1989416"/>
            <a:ext cx="8880309" cy="4199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335" dirty="0">
                <a:latin typeface="+mj-lt"/>
              </a:rPr>
              <a:t>+ </a:t>
            </a:r>
            <a:r>
              <a:rPr lang="vi-VN" sz="3335" b="1" dirty="0">
                <a:latin typeface="+mj-lt"/>
              </a:rPr>
              <a:t>Bước 2</a:t>
            </a:r>
            <a:r>
              <a:rPr lang="vi-VN" sz="3335" dirty="0">
                <a:latin typeface="+mj-lt"/>
              </a:rPr>
              <a:t>: Hậu quả có th</a:t>
            </a:r>
            <a:r>
              <a:rPr lang="en-US" sz="3335" dirty="0">
                <a:latin typeface="+mj-lt"/>
              </a:rPr>
              <a:t>ể</a:t>
            </a:r>
            <a:r>
              <a:rPr lang="vi-VN" sz="3335" dirty="0">
                <a:latin typeface="+mj-lt"/>
              </a:rPr>
              <a:t> x</a:t>
            </a:r>
            <a:r>
              <a:rPr lang="en-US" sz="3335" dirty="0">
                <a:latin typeface="+mj-lt"/>
              </a:rPr>
              <a:t>ả</a:t>
            </a:r>
            <a:r>
              <a:rPr lang="vi-VN" sz="3335" dirty="0">
                <a:latin typeface="+mj-lt"/>
              </a:rPr>
              <a:t>y ra: không khí nặng nề trong gia đình, con</a:t>
            </a:r>
            <a:r>
              <a:rPr lang="en-US" sz="3335" dirty="0">
                <a:latin typeface="+mj-lt"/>
              </a:rPr>
              <a:t> </a:t>
            </a:r>
            <a:r>
              <a:rPr lang="vi-VN" sz="3335" dirty="0">
                <a:latin typeface="+mj-lt"/>
              </a:rPr>
              <a:t>cái khó tập trung vào việc học tập.</a:t>
            </a:r>
            <a:endParaRPr lang="en-US" sz="3335" dirty="0">
              <a:latin typeface="+mj-lt"/>
            </a:endParaRPr>
          </a:p>
          <a:p>
            <a:pPr lvl="0"/>
            <a:r>
              <a:rPr lang="vi-VN" sz="3335" dirty="0">
                <a:latin typeface="+mj-lt"/>
              </a:rPr>
              <a:t>+ </a:t>
            </a:r>
            <a:r>
              <a:rPr lang="vi-VN" sz="3335" b="1" dirty="0">
                <a:latin typeface="+mj-lt"/>
              </a:rPr>
              <a:t>Bước 3</a:t>
            </a:r>
            <a:r>
              <a:rPr lang="vi-VN" sz="3335" dirty="0">
                <a:latin typeface="+mj-lt"/>
              </a:rPr>
              <a:t>: Cách giải quyết: quan tâm, hỏi thăm cả 2 bên, nói ra những mong muốn về một gia đình hạnh phúc</a:t>
            </a:r>
            <a:r>
              <a:rPr lang="vi-VN" sz="3335" b="1" dirty="0">
                <a:latin typeface="+mj-lt"/>
              </a:rPr>
              <a:t>.</a:t>
            </a:r>
            <a:endParaRPr lang="en-US" sz="3335" b="1" dirty="0">
              <a:latin typeface="+mj-lt"/>
            </a:endParaRPr>
          </a:p>
          <a:p>
            <a:pPr algn="just"/>
            <a:r>
              <a:rPr lang="vi-VN" sz="3335" b="1" dirty="0">
                <a:latin typeface="+mj-lt"/>
              </a:rPr>
              <a:t>+ Bước 4</a:t>
            </a:r>
            <a:r>
              <a:rPr lang="vi-VN" sz="3335" dirty="0">
                <a:latin typeface="+mj-lt"/>
              </a:rPr>
              <a:t>: Đánh giá hiệu quả của các biện pháp:</a:t>
            </a:r>
            <a:r>
              <a:rPr lang="en-US" sz="3335" dirty="0">
                <a:latin typeface="+mj-lt"/>
              </a:rPr>
              <a:t> </a:t>
            </a:r>
            <a:r>
              <a:rPr lang="vi-VN" sz="3335" dirty="0">
                <a:latin typeface="+mj-lt"/>
              </a:rPr>
              <a:t>mâu thuẫn giữa bố mẹ bớt căng th</a:t>
            </a:r>
            <a:r>
              <a:rPr lang="en-US" sz="3335" dirty="0">
                <a:latin typeface="+mj-lt"/>
              </a:rPr>
              <a:t>ẳ</a:t>
            </a:r>
            <a:r>
              <a:rPr lang="vi-VN" sz="3335" dirty="0">
                <a:latin typeface="+mj-lt"/>
              </a:rPr>
              <a:t>ng</a:t>
            </a:r>
            <a:endParaRPr lang="en-US" sz="3335" dirty="0">
              <a:latin typeface="+mj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 hình vẽ, tranh vẽ về đề tài Gia Đình tuyệt đẹp - Ai cũng thích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44671" cy="709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3339" y="68627"/>
            <a:ext cx="723146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US" sz="4000" dirty="0" err="1">
                <a:solidFill>
                  <a:schemeClr val="tx1"/>
                </a:solidFill>
                <a:latin typeface="Times New Roman (Headings)"/>
              </a:rPr>
              <a:t>Gia</a:t>
            </a:r>
            <a:r>
              <a:rPr lang="en-US" sz="4000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 (Headings)"/>
              </a:rPr>
              <a:t>đình</a:t>
            </a:r>
            <a:r>
              <a:rPr lang="en-US" sz="4000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 (Headings)"/>
              </a:rPr>
              <a:t>thuận</a:t>
            </a:r>
            <a:r>
              <a:rPr lang="en-US" sz="4000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 (Headings)"/>
              </a:rPr>
              <a:t>hòa</a:t>
            </a:r>
            <a:r>
              <a:rPr lang="en-US" sz="4000" dirty="0">
                <a:solidFill>
                  <a:schemeClr val="tx1"/>
                </a:solidFill>
                <a:latin typeface="Times New Roman (Headings)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 (Headings)"/>
              </a:rPr>
              <a:t>hạnh</a:t>
            </a:r>
            <a:r>
              <a:rPr lang="en-US" sz="4000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 (Headings)"/>
              </a:rPr>
              <a:t>phúc</a:t>
            </a:r>
            <a:endParaRPr lang="en-US" sz="4000" dirty="0">
              <a:solidFill>
                <a:schemeClr val="tx1"/>
              </a:solidFill>
              <a:latin typeface="Times New Roman (Headings)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>
            <a:fillRect/>
          </a:stretch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189159" y="0"/>
            <a:ext cx="7575296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>
            <a:fillRect/>
          </a:stretch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3605" y="1796819"/>
            <a:ext cx="5568619" cy="3683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665" dirty="0">
                <a:latin typeface="+mj-lt"/>
              </a:rPr>
              <a:t>Việc biết các sở thích của các thành viên trong gia đình sẽ giúp chúng ta quan tâm, hiểu nhau hơn</a:t>
            </a:r>
            <a:endParaRPr lang="en-US" sz="4665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0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>
            <a:fillRect/>
          </a:stretch>
        </p:blipFill>
        <p:spPr>
          <a:xfrm>
            <a:off x="4177792" y="2861056"/>
            <a:ext cx="8014208" cy="399694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>
            <a:fillRect/>
          </a:stretch>
        </p:blipFill>
        <p:spPr>
          <a:xfrm>
            <a:off x="0" y="0"/>
            <a:ext cx="2438400" cy="2438400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8880310" y="-27384"/>
            <a:ext cx="3311617" cy="1786963"/>
          </a:xfrm>
          <a:prstGeom prst="rect">
            <a:avLst/>
          </a:prstGeom>
        </p:spPr>
      </p:pic>
      <p:pic>
        <p:nvPicPr>
          <p:cNvPr id="16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1391477" y="1219200"/>
            <a:ext cx="6912768" cy="51861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0" y="2955913"/>
            <a:ext cx="37200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286">
            <a:off x="601339" y="195238"/>
            <a:ext cx="4253264" cy="2654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77" y="2911370"/>
            <a:ext cx="3667020" cy="2821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197">
            <a:off x="7295133" y="346919"/>
            <a:ext cx="4254259" cy="239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1"/>
          <p:cNvSpPr/>
          <p:nvPr/>
        </p:nvSpPr>
        <p:spPr>
          <a:xfrm>
            <a:off x="4751851" y="-699458"/>
            <a:ext cx="635023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67" y="4148581"/>
            <a:ext cx="33528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286">
            <a:off x="467573" y="4263166"/>
            <a:ext cx="3145835" cy="2225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660395" y="-309089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15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431371" y="1124744"/>
            <a:ext cx="6912768" cy="56789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75520" y="3044957"/>
            <a:ext cx="4224469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hành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tâm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sở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viên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gia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đình</a:t>
            </a:r>
            <a:r>
              <a:rPr lang="en-US" altLang="zh-CN" sz="3735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zh-CN" altLang="en-US" sz="3735" dirty="0"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9"/>
          <p:cNvCxnSpPr/>
          <p:nvPr/>
        </p:nvCxnSpPr>
        <p:spPr>
          <a:xfrm>
            <a:off x="2729022" y="2372883"/>
            <a:ext cx="6247297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26"/>
          <p:cNvSpPr/>
          <p:nvPr/>
        </p:nvSpPr>
        <p:spPr>
          <a:xfrm rot="20750437">
            <a:off x="113105" y="1124795"/>
            <a:ext cx="2567215" cy="1745632"/>
          </a:xfrm>
          <a:prstGeom prst="sun">
            <a:avLst>
              <a:gd name="adj" fmla="val 2136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3" name="12"/>
          <p:cNvCxnSpPr/>
          <p:nvPr/>
        </p:nvCxnSpPr>
        <p:spPr>
          <a:xfrm flipV="1">
            <a:off x="3125219" y="4496192"/>
            <a:ext cx="5947112" cy="1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13"/>
          <p:cNvCxnSpPr/>
          <p:nvPr/>
        </p:nvCxnSpPr>
        <p:spPr>
          <a:xfrm>
            <a:off x="3261231" y="6405331"/>
            <a:ext cx="6121488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9403" y="1647382"/>
            <a:ext cx="137243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6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zh-CN" altLang="en-US" sz="266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1531" y="437391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3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3539" y="1031828"/>
            <a:ext cx="620278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đưa ra những việc làm, câu hỏi để tìm hiêu sở thích c</a:t>
            </a:r>
            <a:r>
              <a:rPr lang="en-US" altLang="zh-CN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altLang="zh-CN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người thân trong một chuyến đi tham quan, dã ngoại của gia đình</a:t>
            </a:r>
            <a:r>
              <a:rPr lang="en-US" altLang="zh-CN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26"/>
          <p:cNvSpPr/>
          <p:nvPr/>
        </p:nvSpPr>
        <p:spPr>
          <a:xfrm rot="20750437">
            <a:off x="316305" y="3220091"/>
            <a:ext cx="2567215" cy="1745632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2976739" y="2911780"/>
            <a:ext cx="6202780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35" dirty="0">
                <a:latin typeface="+mj-lt"/>
              </a:rPr>
              <a:t>Hãy đưa ra những việc làm, câu hỏi để tìm hiếu sở thích, khẩu vị ăn uống của người thân.</a:t>
            </a:r>
            <a:endParaRPr lang="en-US" sz="2935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2603" y="3813043"/>
            <a:ext cx="137243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6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zh-CN" altLang="en-US" sz="266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26"/>
          <p:cNvSpPr/>
          <p:nvPr/>
        </p:nvSpPr>
        <p:spPr>
          <a:xfrm rot="20750437">
            <a:off x="519505" y="5236315"/>
            <a:ext cx="2567215" cy="1745632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TextBox 35"/>
          <p:cNvSpPr txBox="1"/>
          <p:nvPr/>
        </p:nvSpPr>
        <p:spPr>
          <a:xfrm>
            <a:off x="3179939" y="5051114"/>
            <a:ext cx="646845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65" dirty="0">
                <a:latin typeface="+mj-lt"/>
              </a:rPr>
              <a:t>Em đã biết được sở thích của các thành viên trong gia đình, hãy đưa ra câu hỏi và thực hiện sở thích đó với họ.</a:t>
            </a:r>
            <a:endParaRPr lang="en-US" sz="2665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25803" y="5775841"/>
            <a:ext cx="137243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6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266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885" y="837315"/>
            <a:ext cx="1835713" cy="148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Nấu ăn&amp;#39; trên giấy | Giới trẻ | Thanh Niê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337" y="2736651"/>
            <a:ext cx="1637260" cy="16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337" y="5013740"/>
            <a:ext cx="2055463" cy="13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/>
      <p:bldP spid="21" grpId="0"/>
      <p:bldP spid="31" grpId="0"/>
      <p:bldP spid="32" grpId="0" animBg="1"/>
      <p:bldP spid="32" grpId="1" animBg="1"/>
      <p:bldP spid="33" grpId="0"/>
      <p:bldP spid="34" grpId="0"/>
      <p:bldP spid="35" grpId="0" animBg="1"/>
      <p:bldP spid="35" grpId="1" animBg="1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>
            <a:fillRect/>
          </a:stretch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>
            <a:fillRect/>
          </a:stretch>
        </p:blipFill>
        <p:spPr>
          <a:xfrm>
            <a:off x="5659497" y="3042629"/>
            <a:ext cx="2829748" cy="249860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>
            <a:fillRect/>
          </a:stretch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00257" y="4680235"/>
            <a:ext cx="26970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3335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cxnSp>
        <p:nvCxnSpPr>
          <p:cNvPr id="13" name="12"/>
          <p:cNvCxnSpPr/>
          <p:nvPr/>
        </p:nvCxnSpPr>
        <p:spPr>
          <a:xfrm>
            <a:off x="143339" y="1949252"/>
            <a:ext cx="3198172" cy="788529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/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"/>
          <p:cNvCxnSpPr/>
          <p:nvPr/>
        </p:nvCxnSpPr>
        <p:spPr>
          <a:xfrm flipV="1">
            <a:off x="8880310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"/>
          <p:cNvCxnSpPr/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7753" y="317791"/>
            <a:ext cx="2208245" cy="163195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Mẹ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thích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đâu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chơi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8050" y="4132580"/>
            <a:ext cx="2343150" cy="214566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Òa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con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rất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thích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chuyến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này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08802" y="1137437"/>
            <a:ext cx="2489860" cy="163195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Bố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muốn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câu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335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không</a:t>
            </a:r>
            <a:r>
              <a:rPr lang="en-US" altLang="zh-CN" sz="3335" b="1" dirty="0">
                <a:solidFill>
                  <a:srgbClr val="00B05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11141" y="4389993"/>
            <a:ext cx="2476324" cy="163195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335" b="1" dirty="0" err="1">
                <a:solidFill>
                  <a:srgbClr val="00B0F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Đây là buổi dã ngoại con thích nhất!</a:t>
            </a:r>
          </a:p>
        </p:txBody>
      </p:sp>
      <p:sp>
        <p:nvSpPr>
          <p:cNvPr id="5" name="AutoShape 2" descr="Ảnh đẹp Nha Trang nhìn từ trên cao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6" name="AutoShape 5" descr="Cập nhật]Cẩm nang du lịch Đà Lạt tháng 12 ngắm hoa mùa đông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  <p:bldP spid="16" grpId="0" bldLvl="0" animBg="1"/>
      <p:bldP spid="18" grpId="0" bldLvl="0" animBg="1"/>
      <p:bldP spid="1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-64881" y="828426"/>
            <a:ext cx="4474295" cy="4489885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4116594" y="1420009"/>
            <a:ext cx="3729317" cy="40161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8032376" y="702833"/>
            <a:ext cx="3772349" cy="4102249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>
            <a:fillRect/>
          </a:stretch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>
            <a:fillRect/>
          </a:stretch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0029" y="2756926"/>
            <a:ext cx="2408099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935" b="1" dirty="0">
                <a:latin typeface="+mj-lt"/>
              </a:rPr>
              <a:t>Bố ơi, bố thích ăn món thịt hay cá hơn? </a:t>
            </a:r>
            <a:endParaRPr lang="en-US" altLang="zh-CN" sz="2935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4298" y="2463006"/>
            <a:ext cx="2496279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zh-CN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zh-CN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zh-CN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zh-CN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zh-CN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zh-CN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3445" y="2507735"/>
            <a:ext cx="2592289" cy="18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935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Mẹ ơi, mẹ thích ăn đồ luộc hay đồ xào?</a:t>
            </a:r>
            <a:endParaRPr lang="en-US" sz="2935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795</Words>
  <Application>Microsoft Office PowerPoint</Application>
  <PresentationFormat>Widescreen</PresentationFormat>
  <Paragraphs>92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Segoe UI Black</vt:lpstr>
      <vt:lpstr>华文琥珀</vt:lpstr>
      <vt:lpstr>Times New Roman</vt:lpstr>
      <vt:lpstr>Times New Roman (Headings)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AutoBVT</cp:lastModifiedBy>
  <cp:revision>36</cp:revision>
  <dcterms:created xsi:type="dcterms:W3CDTF">2021-08-15T04:23:00Z</dcterms:created>
  <dcterms:modified xsi:type="dcterms:W3CDTF">2021-12-15T04:24:35Z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5F41564D6CEC4AD9BFE1F0F4B91836A5</vt:lpwstr>
  </property>
  <property fmtid="{D5CDD505-2E9C-101B-9397-08002B2CF9AE}" pid="3" name="KSOProductBuildVer">
    <vt:lpwstr>1033-11.2.0.10323</vt:lpwstr>
  </property>
</Properties>
</file>