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375" r:id="rId3"/>
    <p:sldId id="376" r:id="rId4"/>
    <p:sldId id="297" r:id="rId5"/>
    <p:sldId id="305" r:id="rId6"/>
    <p:sldId id="306" r:id="rId7"/>
    <p:sldId id="30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7" autoAdjust="0"/>
    <p:restoredTop sz="98429" autoAdjust="0"/>
  </p:normalViewPr>
  <p:slideViewPr>
    <p:cSldViewPr snapToGrid="0">
      <p:cViewPr varScale="1">
        <p:scale>
          <a:sx n="88" d="100"/>
          <a:sy n="88" d="100"/>
        </p:scale>
        <p:origin x="258" y="102"/>
      </p:cViewPr>
      <p:guideLst>
        <p:guide orient="horz" pos="2160"/>
        <p:guide pos="3840"/>
      </p:guideLst>
    </p:cSldViewPr>
  </p:slideViewPr>
  <p:notesTextViewPr>
    <p:cViewPr>
      <p:scale>
        <a:sx n="1" d="1"/>
        <a:sy n="1" d="1"/>
      </p:scale>
      <p:origin x="0" y="0"/>
    </p:cViewPr>
  </p:notesTextViewPr>
  <p:sorterViewPr>
    <p:cViewPr>
      <p:scale>
        <a:sx n="100" d="100"/>
        <a:sy n="100" d="100"/>
      </p:scale>
      <p:origin x="0" y="-17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1125D-C1B1-4C28-ACF1-CF46ABFC0F73}"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ABBAE-6B01-48A1-B7C4-791311BB949F}" type="slidenum">
              <a:rPr lang="en-US" smtClean="0"/>
              <a:t>‹#›</a:t>
            </a:fld>
            <a:endParaRPr lang="en-US"/>
          </a:p>
        </p:txBody>
      </p:sp>
    </p:spTree>
    <p:extLst>
      <p:ext uri="{BB962C8B-B14F-4D97-AF65-F5344CB8AC3E}">
        <p14:creationId xmlns:p14="http://schemas.microsoft.com/office/powerpoint/2010/main" val="106558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t>2</a:t>
            </a:fld>
            <a:endParaRPr lang="zh-CN" altLang="en-US"/>
          </a:p>
        </p:txBody>
      </p:sp>
    </p:spTree>
    <p:extLst>
      <p:ext uri="{BB962C8B-B14F-4D97-AF65-F5344CB8AC3E}">
        <p14:creationId xmlns:p14="http://schemas.microsoft.com/office/powerpoint/2010/main" val="131092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t>3</a:t>
            </a:fld>
            <a:endParaRPr lang="zh-CN" altLang="en-US"/>
          </a:p>
        </p:txBody>
      </p:sp>
    </p:spTree>
    <p:extLst>
      <p:ext uri="{BB962C8B-B14F-4D97-AF65-F5344CB8AC3E}">
        <p14:creationId xmlns:p14="http://schemas.microsoft.com/office/powerpoint/2010/main" val="131092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156692-9E4F-4EC1-8F94-621791AF37D6}"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117735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56692-9E4F-4EC1-8F94-621791AF37D6}"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270216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56692-9E4F-4EC1-8F94-621791AF37D6}"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24175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12312019"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5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45725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45725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45725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209516213"/>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56692-9E4F-4EC1-8F94-621791AF37D6}"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83976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156692-9E4F-4EC1-8F94-621791AF37D6}"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120794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56692-9E4F-4EC1-8F94-621791AF37D6}"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338310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56692-9E4F-4EC1-8F94-621791AF37D6}"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392519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56692-9E4F-4EC1-8F94-621791AF37D6}"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265425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56692-9E4F-4EC1-8F94-621791AF37D6}"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226833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156692-9E4F-4EC1-8F94-621791AF37D6}"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407980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156692-9E4F-4EC1-8F94-621791AF37D6}"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47EA4-C3E4-492A-A187-000F6625FCA8}" type="slidenum">
              <a:rPr lang="en-US" smtClean="0"/>
              <a:t>‹#›</a:t>
            </a:fld>
            <a:endParaRPr lang="en-US"/>
          </a:p>
        </p:txBody>
      </p:sp>
    </p:spTree>
    <p:extLst>
      <p:ext uri="{BB962C8B-B14F-4D97-AF65-F5344CB8AC3E}">
        <p14:creationId xmlns:p14="http://schemas.microsoft.com/office/powerpoint/2010/main" val="168527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56692-9E4F-4EC1-8F94-621791AF37D6}"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47EA4-C3E4-492A-A187-000F6625FCA8}" type="slidenum">
              <a:rPr lang="en-US" smtClean="0"/>
              <a:t>‹#›</a:t>
            </a:fld>
            <a:endParaRPr lang="en-US"/>
          </a:p>
        </p:txBody>
      </p:sp>
    </p:spTree>
    <p:extLst>
      <p:ext uri="{BB962C8B-B14F-4D97-AF65-F5344CB8AC3E}">
        <p14:creationId xmlns:p14="http://schemas.microsoft.com/office/powerpoint/2010/main" val="215881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a:off x="2396809" y="1582014"/>
            <a:ext cx="7772400" cy="1283795"/>
          </a:xfrm>
          <a:prstGeom prst="rect">
            <a:avLst/>
          </a:prstGeom>
        </p:spPr>
        <p:txBody>
          <a:bodyPr spcFirstLastPara="1" wrap="none" fromWordArt="1">
            <a:prstTxWarp prst="textArchUp">
              <a:avLst>
                <a:gd name="adj" fmla="val 10800004"/>
              </a:avLst>
            </a:prstTxWarp>
          </a:bodyPr>
          <a:lstStyle/>
          <a:p>
            <a:pPr algn="ctr" eaLnBrk="0" fontAlgn="base" hangingPunct="0">
              <a:spcBef>
                <a:spcPct val="0"/>
              </a:spcBef>
              <a:spcAft>
                <a:spcPct val="0"/>
              </a:spcAft>
            </a:pPr>
            <a:r>
              <a:rPr lang="en-US" sz="3200" b="1" kern="10" dirty="0" smtClean="0">
                <a:ln w="9525" cap="sq">
                  <a:solidFill>
                    <a:srgbClr val="000000"/>
                  </a:solidFill>
                  <a:round/>
                  <a:headEnd type="none" w="sm" len="sm"/>
                  <a:tailEnd type="none" w="sm" len="sm"/>
                </a:ln>
                <a:solidFill>
                  <a:srgbClr val="FF0000"/>
                </a:solidFill>
                <a:latin typeface="Arial"/>
                <a:cs typeface="Arial"/>
              </a:rPr>
              <a:t>HOẠT </a:t>
            </a:r>
            <a:r>
              <a:rPr lang="en-US" sz="3600" b="1" kern="10" dirty="0" smtClean="0">
                <a:ln w="9525" cap="sq">
                  <a:solidFill>
                    <a:srgbClr val="000000"/>
                  </a:solidFill>
                  <a:round/>
                  <a:headEnd type="none" w="sm" len="sm"/>
                  <a:tailEnd type="none" w="sm" len="sm"/>
                </a:ln>
                <a:solidFill>
                  <a:srgbClr val="FF0000"/>
                </a:solidFill>
                <a:latin typeface="Times New Roman" panose="02020603050405020304" pitchFamily="18" charset="0"/>
                <a:cs typeface="Times New Roman" panose="02020603050405020304" pitchFamily="18" charset="0"/>
              </a:rPr>
              <a:t>ĐỘNG</a:t>
            </a:r>
            <a:r>
              <a:rPr lang="en-US" sz="3200" b="1" kern="10" dirty="0" smtClean="0">
                <a:ln w="9525" cap="sq">
                  <a:solidFill>
                    <a:srgbClr val="000000"/>
                  </a:solidFill>
                  <a:round/>
                  <a:headEnd type="none" w="sm" len="sm"/>
                  <a:tailEnd type="none" w="sm" len="sm"/>
                </a:ln>
                <a:solidFill>
                  <a:srgbClr val="FF0000"/>
                </a:solidFill>
                <a:latin typeface="Arial"/>
                <a:cs typeface="Arial"/>
              </a:rPr>
              <a:t> TRẢI NGHIỆM HƯỚNG NGHIỆP </a:t>
            </a:r>
          </a:p>
          <a:p>
            <a:pPr algn="ctr" eaLnBrk="0" fontAlgn="base" hangingPunct="0">
              <a:spcBef>
                <a:spcPct val="0"/>
              </a:spcBef>
              <a:spcAft>
                <a:spcPct val="0"/>
              </a:spcAft>
            </a:pPr>
            <a:r>
              <a:rPr lang="en-US" sz="3200" b="1" kern="10" dirty="0" smtClean="0">
                <a:ln w="9525" cap="sq">
                  <a:solidFill>
                    <a:srgbClr val="000000"/>
                  </a:solidFill>
                  <a:round/>
                  <a:headEnd type="none" w="sm" len="sm"/>
                  <a:tailEnd type="none" w="sm" len="sm"/>
                </a:ln>
                <a:solidFill>
                  <a:srgbClr val="FF0000"/>
                </a:solidFill>
                <a:latin typeface="Arial"/>
                <a:cs typeface="Arial"/>
              </a:rPr>
              <a:t>LỚP 6</a:t>
            </a:r>
          </a:p>
        </p:txBody>
      </p:sp>
      <p:sp>
        <p:nvSpPr>
          <p:cNvPr id="2054" name="TextBox 24"/>
          <p:cNvSpPr txBox="1">
            <a:spLocks noChangeArrowheads="1"/>
          </p:cNvSpPr>
          <p:nvPr/>
        </p:nvSpPr>
        <p:spPr bwMode="auto">
          <a:xfrm>
            <a:off x="1600200" y="30551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vi-VN" sz="2800" b="1" dirty="0">
                <a:solidFill>
                  <a:srgbClr val="0070C0"/>
                </a:solidFill>
                <a:latin typeface="+mj-lt"/>
              </a:rPr>
              <a:t>PHÒNG GIÁO DỤC VÀ ĐÀO TẠO QUẬN GÒ VẤP</a:t>
            </a:r>
            <a:endParaRPr lang="en-US" sz="2800" b="1" dirty="0">
              <a:solidFill>
                <a:srgbClr val="0070C0"/>
              </a:solidFill>
              <a:latin typeface="+mj-lt"/>
            </a:endParaRPr>
          </a:p>
        </p:txBody>
      </p:sp>
      <p:sp>
        <p:nvSpPr>
          <p:cNvPr id="9" name="TextBox 24"/>
          <p:cNvSpPr txBox="1">
            <a:spLocks noChangeArrowheads="1"/>
          </p:cNvSpPr>
          <p:nvPr/>
        </p:nvSpPr>
        <p:spPr bwMode="auto">
          <a:xfrm>
            <a:off x="1081586" y="1988646"/>
            <a:ext cx="106194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5400" b="1" dirty="0" smtClean="0">
                <a:solidFill>
                  <a:srgbClr val="0070C0"/>
                </a:solidFill>
                <a:latin typeface="Times New Roman" panose="02020603050405020304" pitchFamily="18" charset="0"/>
                <a:cs typeface="Times New Roman" panose="02020603050405020304" pitchFamily="18" charset="0"/>
              </a:rPr>
              <a:t>Chủ </a:t>
            </a:r>
            <a:r>
              <a:rPr lang="en-US" sz="5400" b="1" dirty="0">
                <a:solidFill>
                  <a:srgbClr val="0070C0"/>
                </a:solidFill>
                <a:latin typeface="Times New Roman" panose="02020603050405020304" pitchFamily="18" charset="0"/>
                <a:cs typeface="Times New Roman" panose="02020603050405020304" pitchFamily="18" charset="0"/>
              </a:rPr>
              <a:t>đề 4: </a:t>
            </a:r>
            <a:endParaRPr lang="en-US" sz="5400" b="1" dirty="0" smtClean="0">
              <a:solidFill>
                <a:srgbClr val="0070C0"/>
              </a:solidFill>
              <a:latin typeface="Times New Roman" panose="02020603050405020304" pitchFamily="18" charset="0"/>
              <a:cs typeface="Times New Roman" panose="02020603050405020304" pitchFamily="18" charset="0"/>
            </a:endParaRPr>
          </a:p>
          <a:p>
            <a:pPr algn="ctr"/>
            <a:r>
              <a:rPr lang="en-US" sz="5400" b="1" dirty="0" smtClean="0">
                <a:solidFill>
                  <a:srgbClr val="0070C0"/>
                </a:solidFill>
                <a:latin typeface="Times New Roman" panose="02020603050405020304" pitchFamily="18" charset="0"/>
                <a:cs typeface="Times New Roman" panose="02020603050405020304" pitchFamily="18" charset="0"/>
              </a:rPr>
              <a:t>Nuôi </a:t>
            </a:r>
            <a:r>
              <a:rPr lang="en-US" sz="5400" b="1" dirty="0">
                <a:solidFill>
                  <a:srgbClr val="0070C0"/>
                </a:solidFill>
                <a:latin typeface="Times New Roman" panose="02020603050405020304" pitchFamily="18" charset="0"/>
                <a:cs typeface="Times New Roman" panose="02020603050405020304" pitchFamily="18" charset="0"/>
              </a:rPr>
              <a:t>dưỡng </a:t>
            </a:r>
            <a:r>
              <a:rPr lang="en-US" sz="5400" b="1" dirty="0" smtClean="0">
                <a:solidFill>
                  <a:srgbClr val="0070C0"/>
                </a:solidFill>
                <a:latin typeface="Times New Roman" panose="02020603050405020304" pitchFamily="18" charset="0"/>
                <a:cs typeface="Times New Roman" panose="02020603050405020304" pitchFamily="18" charset="0"/>
              </a:rPr>
              <a:t>quan </a:t>
            </a:r>
            <a:r>
              <a:rPr lang="en-US" sz="5400" b="1" dirty="0">
                <a:solidFill>
                  <a:srgbClr val="0070C0"/>
                </a:solidFill>
                <a:latin typeface="Times New Roman" panose="02020603050405020304" pitchFamily="18" charset="0"/>
                <a:cs typeface="Times New Roman" panose="02020603050405020304" pitchFamily="18" charset="0"/>
              </a:rPr>
              <a:t>hệ gia </a:t>
            </a:r>
            <a:r>
              <a:rPr lang="en-US" sz="5400" b="1" dirty="0" smtClean="0">
                <a:solidFill>
                  <a:srgbClr val="0070C0"/>
                </a:solidFill>
                <a:latin typeface="Times New Roman" panose="02020603050405020304" pitchFamily="18" charset="0"/>
                <a:cs typeface="Times New Roman" panose="02020603050405020304" pitchFamily="18" charset="0"/>
              </a:rPr>
              <a:t>đình</a:t>
            </a:r>
            <a:endParaRPr lang="en-US" sz="5400" b="1" dirty="0">
              <a:solidFill>
                <a:srgbClr val="0070C0"/>
              </a:solidFill>
              <a:latin typeface="Times New Roman" panose="02020603050405020304" pitchFamily="18" charset="0"/>
              <a:cs typeface="Times New Roman" panose="02020603050405020304" pitchFamily="18" charset="0"/>
            </a:endParaRPr>
          </a:p>
        </p:txBody>
      </p:sp>
      <p:sp>
        <p:nvSpPr>
          <p:cNvPr id="7" name="TextBox 24"/>
          <p:cNvSpPr txBox="1">
            <a:spLocks noChangeArrowheads="1"/>
          </p:cNvSpPr>
          <p:nvPr/>
        </p:nvSpPr>
        <p:spPr bwMode="auto">
          <a:xfrm>
            <a:off x="824352" y="4092676"/>
            <a:ext cx="106194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5400" b="1" dirty="0" smtClean="0">
                <a:solidFill>
                  <a:srgbClr val="0070C0"/>
                </a:solidFill>
                <a:latin typeface="Times New Roman" panose="02020603050405020304" pitchFamily="18" charset="0"/>
                <a:cs typeface="Times New Roman" panose="02020603050405020304" pitchFamily="18" charset="0"/>
              </a:rPr>
              <a:t>Hướng dẫn tự học</a:t>
            </a:r>
            <a:endParaRPr lang="en-US"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56130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66717" y="970201"/>
            <a:ext cx="10030738" cy="1446550"/>
          </a:xfrm>
          <a:prstGeom prst="rect">
            <a:avLst/>
          </a:prstGeom>
          <a:noFill/>
        </p:spPr>
        <p:txBody>
          <a:bodyPr wrap="square" rtlCol="0">
            <a:spAutoFit/>
          </a:bodyPr>
          <a:lstStyle/>
          <a:p>
            <a:pPr algn="ctr"/>
            <a:r>
              <a:rPr lang="en-US" altLang="zh-CN" sz="4400" b="1" spc="-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方正粗圆_GBK" pitchFamily="65" charset="-122"/>
                <a:cs typeface="Times New Roman" panose="02020603050405020304" pitchFamily="18" charset="0"/>
              </a:rPr>
              <a:t>Nhiệm vụ  3: </a:t>
            </a:r>
            <a:r>
              <a:rPr lang="en-US" sz="4400" b="1" dirty="0">
                <a:solidFill>
                  <a:srgbClr val="0070C0"/>
                </a:solidFill>
                <a:latin typeface="Times New Roman" pitchFamily="18" charset="0"/>
                <a:cs typeface="Times New Roman" pitchFamily="18" charset="0"/>
              </a:rPr>
              <a:t>Thực hiện những việc làm chăm sóc gia đình thường xuyên</a:t>
            </a:r>
          </a:p>
        </p:txBody>
      </p:sp>
      <p:sp>
        <p:nvSpPr>
          <p:cNvPr id="9" name="TextBox 24"/>
          <p:cNvSpPr txBox="1">
            <a:spLocks noChangeArrowheads="1"/>
          </p:cNvSpPr>
          <p:nvPr/>
        </p:nvSpPr>
        <p:spPr bwMode="auto">
          <a:xfrm>
            <a:off x="0" y="51600"/>
            <a:ext cx="120717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4400" b="1" dirty="0" smtClean="0">
                <a:solidFill>
                  <a:srgbClr val="C00000"/>
                </a:solidFill>
                <a:latin typeface="Times New Roman" panose="02020603050405020304" pitchFamily="18" charset="0"/>
                <a:cs typeface="Times New Roman" panose="02020603050405020304" pitchFamily="18" charset="0"/>
              </a:rPr>
              <a:t>Chủ </a:t>
            </a:r>
            <a:r>
              <a:rPr lang="en-US" sz="4400" b="1" dirty="0">
                <a:solidFill>
                  <a:srgbClr val="C00000"/>
                </a:solidFill>
                <a:latin typeface="Times New Roman" panose="02020603050405020304" pitchFamily="18" charset="0"/>
                <a:cs typeface="Times New Roman" panose="02020603050405020304" pitchFamily="18" charset="0"/>
              </a:rPr>
              <a:t>đề 4: </a:t>
            </a:r>
            <a:r>
              <a:rPr lang="en-US" sz="4400" b="1" dirty="0" smtClean="0">
                <a:solidFill>
                  <a:srgbClr val="C00000"/>
                </a:solidFill>
                <a:latin typeface="Times New Roman" panose="02020603050405020304" pitchFamily="18" charset="0"/>
                <a:cs typeface="Times New Roman" panose="02020603050405020304" pitchFamily="18" charset="0"/>
              </a:rPr>
              <a:t>Nuôi </a:t>
            </a:r>
            <a:r>
              <a:rPr lang="en-US" sz="4400" b="1" dirty="0">
                <a:solidFill>
                  <a:srgbClr val="C00000"/>
                </a:solidFill>
                <a:latin typeface="Times New Roman" panose="02020603050405020304" pitchFamily="18" charset="0"/>
                <a:cs typeface="Times New Roman" panose="02020603050405020304" pitchFamily="18" charset="0"/>
              </a:rPr>
              <a:t>dưỡng </a:t>
            </a:r>
            <a:r>
              <a:rPr lang="en-US" sz="4400" b="1" dirty="0" smtClean="0">
                <a:solidFill>
                  <a:srgbClr val="C00000"/>
                </a:solidFill>
                <a:latin typeface="Times New Roman" panose="02020603050405020304" pitchFamily="18" charset="0"/>
                <a:cs typeface="Times New Roman" panose="02020603050405020304" pitchFamily="18" charset="0"/>
              </a:rPr>
              <a:t>quan </a:t>
            </a:r>
            <a:r>
              <a:rPr lang="en-US" sz="4400" b="1" dirty="0">
                <a:solidFill>
                  <a:srgbClr val="C00000"/>
                </a:solidFill>
                <a:latin typeface="Times New Roman" panose="02020603050405020304" pitchFamily="18" charset="0"/>
                <a:cs typeface="Times New Roman" panose="02020603050405020304" pitchFamily="18" charset="0"/>
              </a:rPr>
              <a:t>hệ gia đình</a:t>
            </a:r>
          </a:p>
        </p:txBody>
      </p:sp>
      <p:sp>
        <p:nvSpPr>
          <p:cNvPr id="2" name="Rectangle 1"/>
          <p:cNvSpPr/>
          <p:nvPr/>
        </p:nvSpPr>
        <p:spPr>
          <a:xfrm>
            <a:off x="655091" y="3104393"/>
            <a:ext cx="10672549" cy="1200329"/>
          </a:xfrm>
          <a:prstGeom prst="rect">
            <a:avLst/>
          </a:prstGeom>
          <a:ln>
            <a:solidFill>
              <a:srgbClr val="002060"/>
            </a:solidFill>
          </a:ln>
        </p:spPr>
        <p:txBody>
          <a:bodyPr wrap="square">
            <a:spAutoFit/>
          </a:bodyPr>
          <a:lstStyle/>
          <a:p>
            <a:pPr algn="just"/>
            <a:r>
              <a:rPr lang="nl-NL" sz="3600" b="1" dirty="0" smtClean="0">
                <a:latin typeface="Times New Roman" pitchFamily="18" charset="0"/>
                <a:cs typeface="Times New Roman" pitchFamily="18" charset="0"/>
              </a:rPr>
              <a:t>Chia sẻ cảm xúc của em sau khi chăm sóc các thành viên trong gia đình.</a:t>
            </a:r>
            <a:endParaRPr lang="nl-NL" sz="3600" b="1" dirty="0">
              <a:latin typeface="Times New Roman" pitchFamily="18" charset="0"/>
              <a:cs typeface="Times New Roman" pitchFamily="18" charset="0"/>
            </a:endParaRPr>
          </a:p>
        </p:txBody>
      </p:sp>
      <p:pic>
        <p:nvPicPr>
          <p:cNvPr id="5" name="18"/>
          <p:cNvPicPr>
            <a:picLocks noChangeAspect="1"/>
          </p:cNvPicPr>
          <p:nvPr/>
        </p:nvPicPr>
        <p:blipFill rotWithShape="1">
          <a:blip r:embed="rId3">
            <a:extLst>
              <a:ext uri="{28A0092B-C50C-407E-A947-70E740481C1C}">
                <a14:useLocalDpi xmlns:a14="http://schemas.microsoft.com/office/drawing/2010/main" val="0"/>
              </a:ext>
            </a:extLst>
          </a:blip>
          <a:srcRect t="80593"/>
          <a:stretch/>
        </p:blipFill>
        <p:spPr>
          <a:xfrm>
            <a:off x="0" y="5923128"/>
            <a:ext cx="12192000" cy="934872"/>
          </a:xfrm>
          <a:prstGeom prst="rect">
            <a:avLst/>
          </a:prstGeom>
        </p:spPr>
      </p:pic>
    </p:spTree>
    <p:extLst>
      <p:ext uri="{BB962C8B-B14F-4D97-AF65-F5344CB8AC3E}">
        <p14:creationId xmlns:p14="http://schemas.microsoft.com/office/powerpoint/2010/main" val="330757928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66717" y="970201"/>
            <a:ext cx="10030738" cy="1446550"/>
          </a:xfrm>
          <a:prstGeom prst="rect">
            <a:avLst/>
          </a:prstGeom>
          <a:noFill/>
        </p:spPr>
        <p:txBody>
          <a:bodyPr wrap="square" rtlCol="0">
            <a:spAutoFit/>
          </a:bodyPr>
          <a:lstStyle/>
          <a:p>
            <a:pPr algn="ctr"/>
            <a:r>
              <a:rPr lang="en-US" altLang="zh-CN" sz="4400" b="1" spc="-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方正粗圆_GBK" pitchFamily="65" charset="-122"/>
                <a:cs typeface="Times New Roman" panose="02020603050405020304" pitchFamily="18" charset="0"/>
              </a:rPr>
              <a:t>Nhiệm vụ  4: </a:t>
            </a:r>
            <a:r>
              <a:rPr lang="vi-VN" sz="4400" b="1" dirty="0">
                <a:solidFill>
                  <a:srgbClr val="0070C0"/>
                </a:solidFill>
                <a:latin typeface="Times New Roman" panose="02020603050405020304" pitchFamily="18" charset="0"/>
                <a:cs typeface="Times New Roman" panose="02020603050405020304" pitchFamily="18" charset="0"/>
              </a:rPr>
              <a:t>Chia sẻ khó khăn cùng bố mẹ, người thân</a:t>
            </a:r>
            <a:endParaRPr lang="en-US" sz="4400" b="1" dirty="0">
              <a:solidFill>
                <a:srgbClr val="0070C0"/>
              </a:solidFill>
              <a:latin typeface="Times New Roman" pitchFamily="18" charset="0"/>
              <a:cs typeface="Times New Roman" pitchFamily="18" charset="0"/>
            </a:endParaRPr>
          </a:p>
        </p:txBody>
      </p:sp>
      <p:sp>
        <p:nvSpPr>
          <p:cNvPr id="9" name="TextBox 24"/>
          <p:cNvSpPr txBox="1">
            <a:spLocks noChangeArrowheads="1"/>
          </p:cNvSpPr>
          <p:nvPr/>
        </p:nvSpPr>
        <p:spPr bwMode="auto">
          <a:xfrm>
            <a:off x="0" y="51600"/>
            <a:ext cx="120717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4400" b="1" dirty="0" smtClean="0">
                <a:solidFill>
                  <a:srgbClr val="C00000"/>
                </a:solidFill>
                <a:latin typeface="Times New Roman" panose="02020603050405020304" pitchFamily="18" charset="0"/>
                <a:cs typeface="Times New Roman" panose="02020603050405020304" pitchFamily="18" charset="0"/>
              </a:rPr>
              <a:t>Chủ </a:t>
            </a:r>
            <a:r>
              <a:rPr lang="en-US" sz="4400" b="1" dirty="0">
                <a:solidFill>
                  <a:srgbClr val="C00000"/>
                </a:solidFill>
                <a:latin typeface="Times New Roman" panose="02020603050405020304" pitchFamily="18" charset="0"/>
                <a:cs typeface="Times New Roman" panose="02020603050405020304" pitchFamily="18" charset="0"/>
              </a:rPr>
              <a:t>đề 4: </a:t>
            </a:r>
            <a:r>
              <a:rPr lang="en-US" sz="4400" b="1" dirty="0" smtClean="0">
                <a:solidFill>
                  <a:srgbClr val="C00000"/>
                </a:solidFill>
                <a:latin typeface="Times New Roman" panose="02020603050405020304" pitchFamily="18" charset="0"/>
                <a:cs typeface="Times New Roman" panose="02020603050405020304" pitchFamily="18" charset="0"/>
              </a:rPr>
              <a:t>Nuôi </a:t>
            </a:r>
            <a:r>
              <a:rPr lang="en-US" sz="4400" b="1" dirty="0">
                <a:solidFill>
                  <a:srgbClr val="C00000"/>
                </a:solidFill>
                <a:latin typeface="Times New Roman" panose="02020603050405020304" pitchFamily="18" charset="0"/>
                <a:cs typeface="Times New Roman" panose="02020603050405020304" pitchFamily="18" charset="0"/>
              </a:rPr>
              <a:t>dưỡng </a:t>
            </a:r>
            <a:r>
              <a:rPr lang="en-US" sz="4400" b="1" dirty="0" smtClean="0">
                <a:solidFill>
                  <a:srgbClr val="C00000"/>
                </a:solidFill>
                <a:latin typeface="Times New Roman" panose="02020603050405020304" pitchFamily="18" charset="0"/>
                <a:cs typeface="Times New Roman" panose="02020603050405020304" pitchFamily="18" charset="0"/>
              </a:rPr>
              <a:t>quan </a:t>
            </a:r>
            <a:r>
              <a:rPr lang="en-US" sz="4400" b="1" dirty="0">
                <a:solidFill>
                  <a:srgbClr val="C00000"/>
                </a:solidFill>
                <a:latin typeface="Times New Roman" panose="02020603050405020304" pitchFamily="18" charset="0"/>
                <a:cs typeface="Times New Roman" panose="02020603050405020304" pitchFamily="18" charset="0"/>
              </a:rPr>
              <a:t>hệ gia đình</a:t>
            </a:r>
          </a:p>
        </p:txBody>
      </p:sp>
      <p:sp>
        <p:nvSpPr>
          <p:cNvPr id="2" name="Rectangle 1"/>
          <p:cNvSpPr/>
          <p:nvPr/>
        </p:nvSpPr>
        <p:spPr>
          <a:xfrm>
            <a:off x="655091" y="3104393"/>
            <a:ext cx="10672549" cy="1754326"/>
          </a:xfrm>
          <a:prstGeom prst="rect">
            <a:avLst/>
          </a:prstGeom>
          <a:ln>
            <a:solidFill>
              <a:srgbClr val="002060"/>
            </a:solidFill>
          </a:ln>
        </p:spPr>
        <p:txBody>
          <a:bodyPr wrap="square">
            <a:spAutoFit/>
          </a:bodyPr>
          <a:lstStyle/>
          <a:p>
            <a:pPr algn="just"/>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Hãy kể những việc em đã làm để chia sẻ khó </a:t>
            </a:r>
            <a:r>
              <a:rPr lang="en-US" sz="3600" b="1" dirty="0">
                <a:latin typeface="Times New Roman" panose="02020603050405020304" pitchFamily="18" charset="0"/>
                <a:ea typeface="Calibri" panose="020F0502020204030204" pitchFamily="34" charset="0"/>
                <a:cs typeface="Times New Roman" panose="02020603050405020304" pitchFamily="18" charset="0"/>
              </a:rPr>
              <a:t>khăn cùng bố mẹ, người thân khi gia đình gặp phải một số tình </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huống cụ thể.</a:t>
            </a:r>
            <a:endParaRPr lang="nl-NL" sz="3600" b="1" dirty="0">
              <a:latin typeface="Times New Roman" pitchFamily="18" charset="0"/>
              <a:cs typeface="Times New Roman" pitchFamily="18" charset="0"/>
            </a:endParaRPr>
          </a:p>
        </p:txBody>
      </p:sp>
      <p:pic>
        <p:nvPicPr>
          <p:cNvPr id="5" name="18"/>
          <p:cNvPicPr>
            <a:picLocks noChangeAspect="1"/>
          </p:cNvPicPr>
          <p:nvPr/>
        </p:nvPicPr>
        <p:blipFill rotWithShape="1">
          <a:blip r:embed="rId3">
            <a:extLst>
              <a:ext uri="{28A0092B-C50C-407E-A947-70E740481C1C}">
                <a14:useLocalDpi xmlns:a14="http://schemas.microsoft.com/office/drawing/2010/main" val="0"/>
              </a:ext>
            </a:extLst>
          </a:blip>
          <a:srcRect t="80593"/>
          <a:stretch/>
        </p:blipFill>
        <p:spPr>
          <a:xfrm>
            <a:off x="0" y="5923128"/>
            <a:ext cx="12192000" cy="934872"/>
          </a:xfrm>
          <a:prstGeom prst="rect">
            <a:avLst/>
          </a:prstGeom>
        </p:spPr>
      </p:pic>
    </p:spTree>
    <p:extLst>
      <p:ext uri="{BB962C8B-B14F-4D97-AF65-F5344CB8AC3E}">
        <p14:creationId xmlns:p14="http://schemas.microsoft.com/office/powerpoint/2010/main" val="2282423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0DC93508-206F-4895-AC4B-5F8390035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405"/>
            <a:ext cx="1996612" cy="1877412"/>
          </a:xfrm>
          <a:prstGeom prst="rect">
            <a:avLst/>
          </a:prstGeom>
        </p:spPr>
      </p:pic>
      <p:sp>
        <p:nvSpPr>
          <p:cNvPr id="2" name="Rectangle 1"/>
          <p:cNvSpPr/>
          <p:nvPr/>
        </p:nvSpPr>
        <p:spPr>
          <a:xfrm>
            <a:off x="774178" y="1809942"/>
            <a:ext cx="10507579" cy="3785652"/>
          </a:xfrm>
          <a:prstGeom prst="rect">
            <a:avLst/>
          </a:prstGeom>
        </p:spPr>
        <p:txBody>
          <a:bodyPr wrap="square">
            <a:spAutoFit/>
          </a:bodyPr>
          <a:lstStyle/>
          <a:p>
            <a:pPr algn="just">
              <a:lnSpc>
                <a:spcPct val="150000"/>
              </a:lnSpc>
              <a:spcBef>
                <a:spcPts val="600"/>
              </a:spcBef>
              <a:spcAft>
                <a:spcPts val="600"/>
              </a:spcAft>
            </a:pPr>
            <a:r>
              <a:rPr lang="nl-NL" sz="4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huống 1</a:t>
            </a:r>
            <a:r>
              <a:rPr lang="nl-NL"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Mẹ em bị ốm, hằng ngày bố vẫn phải đi làm, chị gái và em phân công nhau để chăm sóc mẹ. Em nói lời động viên mẹ như thế nào để mẹ vui hơn?</a:t>
            </a:r>
            <a:endParaRPr lang="en-US" sz="4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0363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0DC93508-206F-4895-AC4B-5F8390035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3" y="-492888"/>
            <a:ext cx="1983606" cy="1865182"/>
          </a:xfrm>
          <a:prstGeom prst="rect">
            <a:avLst/>
          </a:prstGeom>
        </p:spPr>
      </p:pic>
      <p:sp>
        <p:nvSpPr>
          <p:cNvPr id="6" name="Rectangle 5"/>
          <p:cNvSpPr/>
          <p:nvPr/>
        </p:nvSpPr>
        <p:spPr>
          <a:xfrm>
            <a:off x="866271" y="1799434"/>
            <a:ext cx="10411327" cy="3785652"/>
          </a:xfrm>
          <a:prstGeom prst="rect">
            <a:avLst/>
          </a:prstGeom>
        </p:spPr>
        <p:txBody>
          <a:bodyPr wrap="square">
            <a:spAutoFit/>
          </a:bodyPr>
          <a:lstStyle/>
          <a:p>
            <a:pPr algn="just">
              <a:lnSpc>
                <a:spcPct val="150000"/>
              </a:lnSpc>
              <a:spcBef>
                <a:spcPts val="600"/>
              </a:spcBef>
              <a:spcAft>
                <a:spcPts val="600"/>
              </a:spcAft>
            </a:pPr>
            <a:r>
              <a:rPr lang="nl-NL" sz="4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 huống 2</a:t>
            </a:r>
            <a:r>
              <a:rPr lang="nl-NL"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Bố em đi công tác xa hai tháng. Mẹ thường đi làm cả ngày, công việc cũng rất vất vả. Em làm gì để gia đình giữ được không khí ấm áp, bớt đi sự vắng bóng của bố trong gia đình?</a:t>
            </a:r>
            <a:endParaRPr lang="en-US" sz="4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28649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22" y="-453346"/>
            <a:ext cx="1773426" cy="1667550"/>
          </a:xfrm>
          <a:prstGeom prst="rect">
            <a:avLst/>
          </a:prstGeom>
        </p:spPr>
      </p:pic>
      <p:sp>
        <p:nvSpPr>
          <p:cNvPr id="6" name="Rectangle 5"/>
          <p:cNvSpPr/>
          <p:nvPr/>
        </p:nvSpPr>
        <p:spPr>
          <a:xfrm>
            <a:off x="609287" y="1692139"/>
            <a:ext cx="10870286" cy="3785652"/>
          </a:xfrm>
          <a:prstGeom prst="rect">
            <a:avLst/>
          </a:prstGeom>
        </p:spPr>
        <p:txBody>
          <a:bodyPr wrap="square">
            <a:spAutoFit/>
          </a:bodyPr>
          <a:lstStyle/>
          <a:p>
            <a:pPr algn="just">
              <a:lnSpc>
                <a:spcPct val="150000"/>
              </a:lnSpc>
              <a:spcBef>
                <a:spcPts val="600"/>
              </a:spcBef>
              <a:spcAft>
                <a:spcPts val="600"/>
              </a:spcAft>
            </a:pPr>
            <a:r>
              <a:rPr lang="nl-NL" sz="4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huống 3:</a:t>
            </a:r>
            <a:r>
              <a:rPr lang="nl-NL"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Trận lũ lụt vừa qua, gia đình em bị cuốn trôi một số tài sản lớn. Bố mẹ em rất buồn vì mất mát này. Em làm/ nói gì trong tình huống này để thể hiện sự chia sẻ khó khăn cùng bố mẹ?</a:t>
            </a:r>
            <a:endParaRPr lang="en-US" sz="4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7178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93" y="-468337"/>
            <a:ext cx="1932844" cy="1817451"/>
          </a:xfrm>
          <a:prstGeom prst="rect">
            <a:avLst/>
          </a:prstGeom>
        </p:spPr>
      </p:pic>
      <p:sp>
        <p:nvSpPr>
          <p:cNvPr id="6" name="Rectangle 5"/>
          <p:cNvSpPr/>
          <p:nvPr/>
        </p:nvSpPr>
        <p:spPr>
          <a:xfrm>
            <a:off x="606181" y="1513551"/>
            <a:ext cx="10796337" cy="4708981"/>
          </a:xfrm>
          <a:prstGeom prst="rect">
            <a:avLst/>
          </a:prstGeom>
        </p:spPr>
        <p:txBody>
          <a:bodyPr wrap="square">
            <a:spAutoFit/>
          </a:bodyPr>
          <a:lstStyle/>
          <a:p>
            <a:pPr algn="just">
              <a:lnSpc>
                <a:spcPct val="150000"/>
              </a:lnSpc>
              <a:spcBef>
                <a:spcPts val="600"/>
              </a:spcBef>
              <a:spcAft>
                <a:spcPts val="600"/>
              </a:spcAft>
            </a:pPr>
            <a:r>
              <a:rPr lang="nl-NL" sz="4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 huống 4</a:t>
            </a:r>
            <a:r>
              <a:rPr lang="nl-NL"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tác động của dịch Covid - 19 nên bố em tạm thời bị mất việc làm, công việc bán hàng của mẹ em cũng bị ảnh hưởng, gia đình thực sự gặp khó khăn. Em có thể làm gì trong tình huống này để giúp đỡ bố mẹ?</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4996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335</Words>
  <Application>Microsoft Office PowerPoint</Application>
  <PresentationFormat>Widescreen</PresentationFormat>
  <Paragraphs>18</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微软雅黑</vt:lpstr>
      <vt:lpstr>Arial</vt:lpstr>
      <vt:lpstr>Arial-Rounded</vt:lpstr>
      <vt:lpstr>Calibri</vt:lpstr>
      <vt:lpstr>Calibri Light</vt:lpstr>
      <vt:lpstr>Times New Roman</vt:lpstr>
      <vt:lpstr>方正粗圆_GBK</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AutoBVT</cp:lastModifiedBy>
  <cp:revision>46</cp:revision>
  <dcterms:created xsi:type="dcterms:W3CDTF">2021-08-15T04:23:29Z</dcterms:created>
  <dcterms:modified xsi:type="dcterms:W3CDTF">2021-12-04T02:43:00Z</dcterms:modified>
</cp:coreProperties>
</file>