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Lst>
  <p:sldIdLst>
    <p:sldId id="612" r:id="rId5"/>
    <p:sldId id="639" r:id="rId6"/>
    <p:sldId id="316" r:id="rId7"/>
    <p:sldId id="625" r:id="rId8"/>
    <p:sldId id="626" r:id="rId9"/>
    <p:sldId id="627" r:id="rId10"/>
    <p:sldId id="628" r:id="rId11"/>
    <p:sldId id="629" r:id="rId12"/>
    <p:sldId id="630" r:id="rId13"/>
    <p:sldId id="631" r:id="rId14"/>
    <p:sldId id="367" r:id="rId15"/>
    <p:sldId id="604" r:id="rId16"/>
    <p:sldId id="363" r:id="rId17"/>
    <p:sldId id="632" r:id="rId18"/>
    <p:sldId id="618" r:id="rId19"/>
    <p:sldId id="615" r:id="rId20"/>
    <p:sldId id="640" r:id="rId21"/>
    <p:sldId id="635" r:id="rId22"/>
    <p:sldId id="636" r:id="rId23"/>
    <p:sldId id="620" r:id="rId24"/>
    <p:sldId id="622" r:id="rId25"/>
    <p:sldId id="634" r:id="rId26"/>
    <p:sldId id="637" r:id="rId27"/>
    <p:sldId id="638" r:id="rId28"/>
    <p:sldId id="624" r:id="rId2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4C4C31C-4F91-4E1B-B44F-EAFC3053EA9F}"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703940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C4C31C-4F91-4E1B-B44F-EAFC3053EA9F}"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988863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C4C31C-4F91-4E1B-B44F-EAFC3053EA9F}"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90704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E7DD298B-6FCE-474F-B5C4-1DE124AC0847}" type="slidenum">
              <a:rPr lang="en-US" altLang="en-US"/>
              <a:t>‹#›</a:t>
            </a:fld>
            <a:endParaRPr lang="en-US" altLang="en-US"/>
          </a:p>
        </p:txBody>
      </p:sp>
    </p:spTree>
    <p:extLst>
      <p:ext uri="{BB962C8B-B14F-4D97-AF65-F5344CB8AC3E}">
        <p14:creationId xmlns:p14="http://schemas.microsoft.com/office/powerpoint/2010/main" val="1807282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DA32F08C-6C93-41F9-B28A-917701CC331D}" type="slidenum">
              <a:rPr lang="en-US" altLang="en-US"/>
              <a:t>‹#›</a:t>
            </a:fld>
            <a:endParaRPr lang="en-US" altLang="en-US"/>
          </a:p>
        </p:txBody>
      </p:sp>
    </p:spTree>
    <p:extLst>
      <p:ext uri="{BB962C8B-B14F-4D97-AF65-F5344CB8AC3E}">
        <p14:creationId xmlns:p14="http://schemas.microsoft.com/office/powerpoint/2010/main" val="3807579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a:t>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2AB0C0DC-C768-4153-A7E1-322EAD8371AD}" type="slidenum">
              <a:rPr lang="en-US" altLang="en-US"/>
              <a:t>‹#›</a:t>
            </a:fld>
            <a:endParaRPr lang="en-US" altLang="en-US"/>
          </a:p>
        </p:txBody>
      </p:sp>
    </p:spTree>
    <p:extLst>
      <p:ext uri="{BB962C8B-B14F-4D97-AF65-F5344CB8AC3E}">
        <p14:creationId xmlns:p14="http://schemas.microsoft.com/office/powerpoint/2010/main" val="3537907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4A96F152-47F1-402D-9B9E-C893D1B622CC}" type="slidenum">
              <a:rPr lang="en-US" altLang="en-US"/>
              <a:t>‹#›</a:t>
            </a:fld>
            <a:endParaRPr lang="en-US" altLang="en-US"/>
          </a:p>
        </p:txBody>
      </p:sp>
    </p:spTree>
    <p:extLst>
      <p:ext uri="{BB962C8B-B14F-4D97-AF65-F5344CB8AC3E}">
        <p14:creationId xmlns:p14="http://schemas.microsoft.com/office/powerpoint/2010/main" val="192089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noProof="1"/>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pPr>
              <a:defRPr/>
            </a:pPr>
            <a:fld id="{29B0C27D-B9D5-4A8C-BBC0-70C5FCFFE9FE}" type="slidenum">
              <a:rPr lang="en-US" altLang="en-US"/>
              <a:t>‹#›</a:t>
            </a:fld>
            <a:endParaRPr lang="en-US" altLang="en-US"/>
          </a:p>
        </p:txBody>
      </p:sp>
    </p:spTree>
    <p:extLst>
      <p:ext uri="{BB962C8B-B14F-4D97-AF65-F5344CB8AC3E}">
        <p14:creationId xmlns:p14="http://schemas.microsoft.com/office/powerpoint/2010/main" val="2218621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288A6605-8438-4B64-BC06-B00F5A6F664E}" type="slidenum">
              <a:rPr lang="en-US" altLang="en-US"/>
              <a:t>‹#›</a:t>
            </a:fld>
            <a:endParaRPr lang="en-US" altLang="en-US"/>
          </a:p>
        </p:txBody>
      </p:sp>
    </p:spTree>
    <p:extLst>
      <p:ext uri="{BB962C8B-B14F-4D97-AF65-F5344CB8AC3E}">
        <p14:creationId xmlns:p14="http://schemas.microsoft.com/office/powerpoint/2010/main" val="3067810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pPr>
              <a:defRPr/>
            </a:pPr>
            <a:fld id="{2631C0F5-DE2A-4330-AB27-9639E7E52716}" type="slidenum">
              <a:rPr lang="en-US" altLang="en-US"/>
              <a:t>‹#›</a:t>
            </a:fld>
            <a:endParaRPr lang="en-US" altLang="en-US"/>
          </a:p>
        </p:txBody>
      </p:sp>
    </p:spTree>
    <p:extLst>
      <p:ext uri="{BB962C8B-B14F-4D97-AF65-F5344CB8AC3E}">
        <p14:creationId xmlns:p14="http://schemas.microsoft.com/office/powerpoint/2010/main" val="705639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0F2A3016-ECCA-4D1F-885E-1699C5DB571B}" type="slidenum">
              <a:rPr lang="en-US" altLang="en-US"/>
              <a:t>‹#›</a:t>
            </a:fld>
            <a:endParaRPr lang="en-US" altLang="en-US"/>
          </a:p>
        </p:txBody>
      </p:sp>
    </p:spTree>
    <p:extLst>
      <p:ext uri="{BB962C8B-B14F-4D97-AF65-F5344CB8AC3E}">
        <p14:creationId xmlns:p14="http://schemas.microsoft.com/office/powerpoint/2010/main" val="359193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C4C31C-4F91-4E1B-B44F-EAFC3053EA9F}"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490461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6D7CDAF1-C849-4060-B47F-9D5F7EBD9CE8}" type="slidenum">
              <a:rPr lang="en-US" altLang="en-US"/>
              <a:t>‹#›</a:t>
            </a:fld>
            <a:endParaRPr lang="en-US" altLang="en-US"/>
          </a:p>
        </p:txBody>
      </p:sp>
    </p:spTree>
    <p:extLst>
      <p:ext uri="{BB962C8B-B14F-4D97-AF65-F5344CB8AC3E}">
        <p14:creationId xmlns:p14="http://schemas.microsoft.com/office/powerpoint/2010/main" val="4018866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CC0FC545-308C-476F-86EA-8BC4622A1708}" type="slidenum">
              <a:rPr lang="en-US" altLang="en-US"/>
              <a:t>‹#›</a:t>
            </a:fld>
            <a:endParaRPr lang="en-US" altLang="en-US"/>
          </a:p>
        </p:txBody>
      </p:sp>
    </p:spTree>
    <p:extLst>
      <p:ext uri="{BB962C8B-B14F-4D97-AF65-F5344CB8AC3E}">
        <p14:creationId xmlns:p14="http://schemas.microsoft.com/office/powerpoint/2010/main" val="1898010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91F17693-5F63-433F-AB2C-00237BA04E85}" type="slidenum">
              <a:rPr lang="en-US" altLang="en-US"/>
              <a:t>‹#›</a:t>
            </a:fld>
            <a:endParaRPr lang="en-US" altLang="en-US"/>
          </a:p>
        </p:txBody>
      </p:sp>
    </p:spTree>
    <p:extLst>
      <p:ext uri="{BB962C8B-B14F-4D97-AF65-F5344CB8AC3E}">
        <p14:creationId xmlns:p14="http://schemas.microsoft.com/office/powerpoint/2010/main" val="3753296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6EAC758E-154A-4683-BCAE-26A543C26B80}" type="slidenum">
              <a:rPr lang="en-US" altLang="en-US"/>
              <a:t>‹#›</a:t>
            </a:fld>
            <a:endParaRPr lang="en-US" altLang="en-US"/>
          </a:p>
        </p:txBody>
      </p:sp>
    </p:spTree>
    <p:extLst>
      <p:ext uri="{BB962C8B-B14F-4D97-AF65-F5344CB8AC3E}">
        <p14:creationId xmlns:p14="http://schemas.microsoft.com/office/powerpoint/2010/main" val="3485412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4D251A9-6011-47AD-9E65-53E6E0B7B83E}"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44604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251A9-6011-47AD-9E65-53E6E0B7B83E}"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523886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D251A9-6011-47AD-9E65-53E6E0B7B83E}"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3753587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D251A9-6011-47AD-9E65-53E6E0B7B83E}"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574244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D251A9-6011-47AD-9E65-53E6E0B7B83E}" type="datetimeFigureOut">
              <a:rPr lang="en-US" smtClean="0"/>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3839989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D251A9-6011-47AD-9E65-53E6E0B7B83E}" type="datetimeFigureOut">
              <a:rPr lang="en-US" smtClean="0"/>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225148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C4C31C-4F91-4E1B-B44F-EAFC3053EA9F}"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231413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251A9-6011-47AD-9E65-53E6E0B7B83E}" type="datetimeFigureOut">
              <a:rPr lang="en-US" smtClean="0"/>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958332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D251A9-6011-47AD-9E65-53E6E0B7B83E}"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3774665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D251A9-6011-47AD-9E65-53E6E0B7B83E}"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3044670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251A9-6011-47AD-9E65-53E6E0B7B83E}"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896377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251A9-6011-47AD-9E65-53E6E0B7B83E}"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2149680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5A8FF61-775B-4FF6-9D0A-B5AE401753F2}" type="datetimeFigureOut">
              <a:rPr lang="en-US"/>
              <a:t>12/15/2021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4E87B1-0A70-461D-91A2-537180850FE6}" type="slidenum">
              <a:rPr lang="en-US" altLang="en-US"/>
              <a:t>‹#›</a:t>
            </a:fld>
            <a:endParaRPr lang="en-US" altLang="en-US"/>
          </a:p>
        </p:txBody>
      </p:sp>
    </p:spTree>
    <p:extLst>
      <p:ext uri="{BB962C8B-B14F-4D97-AF65-F5344CB8AC3E}">
        <p14:creationId xmlns:p14="http://schemas.microsoft.com/office/powerpoint/2010/main" val="3619011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F65357-CD41-4EB9-881D-7E4B7F382246}" type="datetimeFigureOut">
              <a:rPr lang="en-US"/>
              <a:t>12/15/2021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B6B461-7CEE-4D10-93B8-78A95E02202D}" type="slidenum">
              <a:rPr lang="en-US" altLang="en-US"/>
              <a:t>‹#›</a:t>
            </a:fld>
            <a:endParaRPr lang="en-US" altLang="en-US"/>
          </a:p>
        </p:txBody>
      </p:sp>
    </p:spTree>
    <p:extLst>
      <p:ext uri="{BB962C8B-B14F-4D97-AF65-F5344CB8AC3E}">
        <p14:creationId xmlns:p14="http://schemas.microsoft.com/office/powerpoint/2010/main" val="387796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71CAF56-D255-4B45-BC3B-DAFCCA94FBF1}" type="datetimeFigureOut">
              <a:rPr lang="en-US"/>
              <a:t>12/15/2021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3F524F-CC57-47C6-88E2-73B9A9A5B181}" type="slidenum">
              <a:rPr lang="en-US" altLang="en-US"/>
              <a:t>‹#›</a:t>
            </a:fld>
            <a:endParaRPr lang="en-US" altLang="en-US"/>
          </a:p>
        </p:txBody>
      </p:sp>
    </p:spTree>
    <p:extLst>
      <p:ext uri="{BB962C8B-B14F-4D97-AF65-F5344CB8AC3E}">
        <p14:creationId xmlns:p14="http://schemas.microsoft.com/office/powerpoint/2010/main" val="2011176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E14DCF8-2F79-4EA0-87EA-DF2A5741928B}" type="datetimeFigureOut">
              <a:rPr lang="en-US"/>
              <a:t>12/15/2021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221FE2-FDF3-4F43-B4E6-A2DC9442F2BE}" type="slidenum">
              <a:rPr lang="en-US" altLang="en-US"/>
              <a:t>‹#›</a:t>
            </a:fld>
            <a:endParaRPr lang="en-US" altLang="en-US"/>
          </a:p>
        </p:txBody>
      </p:sp>
    </p:spTree>
    <p:extLst>
      <p:ext uri="{BB962C8B-B14F-4D97-AF65-F5344CB8AC3E}">
        <p14:creationId xmlns:p14="http://schemas.microsoft.com/office/powerpoint/2010/main" val="13764456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17C7FCF-760B-4FFA-9462-E21FEDE89F98}" type="datetimeFigureOut">
              <a:rPr lang="en-US"/>
              <a:t>12/15/2021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6DE1A3-8A79-416F-BE97-A44E992F87C5}" type="slidenum">
              <a:rPr lang="en-US" altLang="en-US"/>
              <a:t>‹#›</a:t>
            </a:fld>
            <a:endParaRPr lang="en-US" altLang="en-US"/>
          </a:p>
        </p:txBody>
      </p:sp>
    </p:spTree>
    <p:extLst>
      <p:ext uri="{BB962C8B-B14F-4D97-AF65-F5344CB8AC3E}">
        <p14:creationId xmlns:p14="http://schemas.microsoft.com/office/powerpoint/2010/main" val="363310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C4C31C-4F91-4E1B-B44F-EAFC3053EA9F}"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9865170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9F688CF-7AB0-4BC7-90BE-C3EDB1BCCE04}" type="datetimeFigureOut">
              <a:rPr lang="en-US"/>
              <a:t>12/15/2021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542367-68DD-4624-B3EB-0DC96CF1EC4C}" type="slidenum">
              <a:rPr lang="en-US" altLang="en-US"/>
              <a:t>‹#›</a:t>
            </a:fld>
            <a:endParaRPr lang="en-US" altLang="en-US"/>
          </a:p>
        </p:txBody>
      </p:sp>
    </p:spTree>
    <p:extLst>
      <p:ext uri="{BB962C8B-B14F-4D97-AF65-F5344CB8AC3E}">
        <p14:creationId xmlns:p14="http://schemas.microsoft.com/office/powerpoint/2010/main" val="30247013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21554E-2124-4C97-B07A-28342864CC55}" type="datetimeFigureOut">
              <a:rPr lang="en-US"/>
              <a:t>12/15/2021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689944E-6601-4F29-A239-313153476ACB}" type="slidenum">
              <a:rPr lang="en-US" altLang="en-US"/>
              <a:t>‹#›</a:t>
            </a:fld>
            <a:endParaRPr lang="en-US" altLang="en-US"/>
          </a:p>
        </p:txBody>
      </p:sp>
    </p:spTree>
    <p:extLst>
      <p:ext uri="{BB962C8B-B14F-4D97-AF65-F5344CB8AC3E}">
        <p14:creationId xmlns:p14="http://schemas.microsoft.com/office/powerpoint/2010/main" val="129875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76CC69-0B03-4952-95E3-7982F5F9746B}" type="datetimeFigureOut">
              <a:rPr lang="en-US"/>
              <a:t>12/15/2021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9A2571-3CBA-45B5-AF0A-5B02E63D531C}" type="slidenum">
              <a:rPr lang="en-US" altLang="en-US"/>
              <a:t>‹#›</a:t>
            </a:fld>
            <a:endParaRPr lang="en-US" altLang="en-US"/>
          </a:p>
        </p:txBody>
      </p:sp>
    </p:spTree>
    <p:extLst>
      <p:ext uri="{BB962C8B-B14F-4D97-AF65-F5344CB8AC3E}">
        <p14:creationId xmlns:p14="http://schemas.microsoft.com/office/powerpoint/2010/main" val="30241840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5C7585B-CE04-49C2-9168-2A210B872307}" type="datetimeFigureOut">
              <a:rPr lang="en-US"/>
              <a:t>12/15/2021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A1CE10-F6BF-4008-AB70-D52A23344AF3}" type="slidenum">
              <a:rPr lang="en-US" altLang="en-US"/>
              <a:t>‹#›</a:t>
            </a:fld>
            <a:endParaRPr lang="en-US" altLang="en-US"/>
          </a:p>
        </p:txBody>
      </p:sp>
    </p:spTree>
    <p:extLst>
      <p:ext uri="{BB962C8B-B14F-4D97-AF65-F5344CB8AC3E}">
        <p14:creationId xmlns:p14="http://schemas.microsoft.com/office/powerpoint/2010/main" val="19000913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5BF22E-588D-4997-A4F6-E125ECABD686}" type="datetimeFigureOut">
              <a:rPr lang="en-US"/>
              <a:t>12/15/2021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AF60D4-4927-4C0B-8421-9BA4C98CB8CD}" type="slidenum">
              <a:rPr lang="en-US" altLang="en-US"/>
              <a:t>‹#›</a:t>
            </a:fld>
            <a:endParaRPr lang="en-US" altLang="en-US"/>
          </a:p>
        </p:txBody>
      </p:sp>
    </p:spTree>
    <p:extLst>
      <p:ext uri="{BB962C8B-B14F-4D97-AF65-F5344CB8AC3E}">
        <p14:creationId xmlns:p14="http://schemas.microsoft.com/office/powerpoint/2010/main" val="27315290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4B42F89-777D-4BE7-8607-35FC4C80A851}" type="datetimeFigureOut">
              <a:rPr lang="en-US"/>
              <a:t>12/15/2021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23FB47-9AA1-4628-BF94-29C3FED7A886}" type="slidenum">
              <a:rPr lang="en-US" altLang="en-US"/>
              <a:t>‹#›</a:t>
            </a:fld>
            <a:endParaRPr lang="en-US" altLang="en-US"/>
          </a:p>
        </p:txBody>
      </p:sp>
    </p:spTree>
    <p:extLst>
      <p:ext uri="{BB962C8B-B14F-4D97-AF65-F5344CB8AC3E}">
        <p14:creationId xmlns:p14="http://schemas.microsoft.com/office/powerpoint/2010/main" val="265165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C4C31C-4F91-4E1B-B44F-EAFC3053EA9F}" type="datetimeFigureOut">
              <a:rPr lang="en-US" smtClean="0"/>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093410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C4C31C-4F91-4E1B-B44F-EAFC3053EA9F}" type="datetimeFigureOut">
              <a:rPr lang="en-US" smtClean="0"/>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53807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4C31C-4F91-4E1B-B44F-EAFC3053EA9F}" type="datetimeFigureOut">
              <a:rPr lang="en-US" smtClean="0"/>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77102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4C4C31C-4F91-4E1B-B44F-EAFC3053EA9F}"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748069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4C4C31C-4F91-4E1B-B44F-EAFC3053EA9F}"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12383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C4C31C-4F91-4E1B-B44F-EAFC3053EA9F}" type="datetimeFigureOut">
              <a:rPr lang="en-US" smtClean="0"/>
              <a:t>12/15/2021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ABE2A3-6FFE-40C9-878E-6AA22F763C7A}" type="slidenum">
              <a:rPr lang="en-US" smtClean="0"/>
              <a:t>‹#›</a:t>
            </a:fld>
            <a:endParaRPr lang="en-US"/>
          </a:p>
        </p:txBody>
      </p:sp>
    </p:spTree>
    <p:extLst>
      <p:ext uri="{BB962C8B-B14F-4D97-AF65-F5344CB8AC3E}">
        <p14:creationId xmlns:p14="http://schemas.microsoft.com/office/powerpoint/2010/main" val="1034397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9"/>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buFont typeface="Arial" panose="020B0604020202020204" pitchFamily="34" charset="0"/>
              <a:buNone/>
              <a:defRPr sz="1400">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buFont typeface="Arial" panose="020B0604020202020204" pitchFamily="34" charset="0"/>
              <a:buNone/>
              <a:defRPr sz="1400">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eaLnBrk="1" hangingPunct="1">
              <a:buFont typeface="Arial" panose="020B0604020202020204" pitchFamily="34" charset="0"/>
              <a:buNone/>
              <a:defRPr sz="1400">
                <a:cs typeface="+mn-cs"/>
              </a:defRPr>
            </a:lvl1pPr>
          </a:lstStyle>
          <a:p>
            <a:pPr>
              <a:defRPr/>
            </a:pPr>
            <a:fld id="{3177C917-FF32-420F-8A1F-3E3FC0D1C1E3}" type="slidenum">
              <a:rPr lang="en-US" altLang="en-US"/>
              <a:t>‹#›</a:t>
            </a:fld>
            <a:endParaRPr lang="en-US" altLang="en-US"/>
          </a:p>
        </p:txBody>
      </p:sp>
    </p:spTree>
    <p:extLst>
      <p:ext uri="{BB962C8B-B14F-4D97-AF65-F5344CB8AC3E}">
        <p14:creationId xmlns:p14="http://schemas.microsoft.com/office/powerpoint/2010/main" val="37116944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4D251A9-6011-47AD-9E65-53E6E0B7B83E}" type="datetimeFigureOut">
              <a:rPr lang="en-US" smtClean="0"/>
              <a:t>12/15/2021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0987D0-339C-4000-B82D-242F05717106}" type="slidenum">
              <a:rPr lang="en-US" smtClean="0"/>
              <a:t>‹#›</a:t>
            </a:fld>
            <a:endParaRPr lang="en-US"/>
          </a:p>
        </p:txBody>
      </p:sp>
    </p:spTree>
    <p:extLst>
      <p:ext uri="{BB962C8B-B14F-4D97-AF65-F5344CB8AC3E}">
        <p14:creationId xmlns:p14="http://schemas.microsoft.com/office/powerpoint/2010/main" val="349111625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A082C97-0E0F-4CEA-AFF9-004379EA16CC}" type="datetimeFigureOut">
              <a:rPr lang="en-US"/>
              <a:t>12/15/2021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DCE16695-1EF6-4849-93E4-C2B06100AC94}" type="slidenum">
              <a:rPr lang="en-US" altLang="en-US"/>
              <a:t>‹#›</a:t>
            </a:fld>
            <a:endParaRPr lang="en-US" altLang="en-US"/>
          </a:p>
        </p:txBody>
      </p:sp>
    </p:spTree>
    <p:extLst>
      <p:ext uri="{BB962C8B-B14F-4D97-AF65-F5344CB8AC3E}">
        <p14:creationId xmlns:p14="http://schemas.microsoft.com/office/powerpoint/2010/main" val="100191713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TextBox 2"/>
          <p:cNvSpPr txBox="1"/>
          <p:nvPr/>
        </p:nvSpPr>
        <p:spPr>
          <a:xfrm>
            <a:off x="4267200" y="1143001"/>
            <a:ext cx="4034726" cy="583565"/>
          </a:xfrm>
          <a:prstGeom prst="rect">
            <a:avLst/>
          </a:prstGeom>
          <a:noFill/>
        </p:spPr>
        <p:txBody>
          <a:bodyPr wrap="square" rtlCol="0">
            <a:spAutoFit/>
          </a:bodyPr>
          <a:lstStyle/>
          <a:p>
            <a:pPr defTabSz="685800">
              <a:defRPr/>
            </a:pPr>
            <a:r>
              <a:rPr lang="en-US" sz="3200" b="1" dirty="0">
                <a:solidFill>
                  <a:srgbClr val="4472C4">
                    <a:lumMod val="50000"/>
                  </a:srgbClr>
                </a:solidFill>
                <a:latin typeface="Times New Roman" panose="02020603050405020304" pitchFamily="18" charset="0"/>
                <a:ea typeface="SimSun" panose="02010600030101010101" pitchFamily="2" charset="-122"/>
                <a:cs typeface="Times New Roman" panose="02020603050405020304" pitchFamily="18" charset="0"/>
              </a:rPr>
              <a:t>MÔN GDCD LỚP 8</a:t>
            </a:r>
          </a:p>
        </p:txBody>
      </p:sp>
      <p:sp>
        <p:nvSpPr>
          <p:cNvPr id="2" name="TextBox 1"/>
          <p:cNvSpPr txBox="1"/>
          <p:nvPr/>
        </p:nvSpPr>
        <p:spPr>
          <a:xfrm>
            <a:off x="914400" y="2505670"/>
            <a:ext cx="10388183" cy="1200329"/>
          </a:xfrm>
          <a:prstGeom prst="rect">
            <a:avLst/>
          </a:prstGeom>
          <a:solidFill>
            <a:schemeClr val="accent6">
              <a:lumMod val="20000"/>
              <a:lumOff val="80000"/>
            </a:schemeClr>
          </a:solidFill>
        </p:spPr>
        <p:txBody>
          <a:bodyPr wrap="square" rtlCol="0">
            <a:spAutoFit/>
          </a:bodyPr>
          <a:lstStyle/>
          <a:p>
            <a:pPr algn="ctr" eaLnBrk="0" fontAlgn="base" hangingPunct="0">
              <a:spcBef>
                <a:spcPct val="0"/>
              </a:spcBef>
              <a:spcAft>
                <a:spcPct val="0"/>
              </a:spcAft>
              <a:defRPr/>
            </a:pPr>
            <a:r>
              <a:rPr lang="en-US" sz="3600" b="1">
                <a:solidFill>
                  <a:srgbClr val="FF0000"/>
                </a:solidFill>
                <a:latin typeface="Times New Roman" panose="02020603050405020304" pitchFamily="18" charset="0"/>
                <a:ea typeface="SimSun" panose="02010600030101010101" pitchFamily="2" charset="-122"/>
                <a:cs typeface="Times New Roman" panose="02020603050405020304" pitchFamily="18" charset="0"/>
              </a:rPr>
              <a:t>BÀI 12: QUYỀN VÀ NGHĨA VỤ CÔNG DÂN TRONG GIA ĐÌNH</a:t>
            </a:r>
            <a:endParaRPr lang="en-US" sz="36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5056797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778CDE-540E-419B-B11C-2139F08F1E83}"/>
              </a:ext>
            </a:extLst>
          </p:cNvPr>
          <p:cNvSpPr>
            <a:spLocks noGrp="1"/>
          </p:cNvSpPr>
          <p:nvPr>
            <p:ph idx="1"/>
          </p:nvPr>
        </p:nvSpPr>
        <p:spPr>
          <a:xfrm>
            <a:off x="609600" y="824459"/>
            <a:ext cx="10972800" cy="5301705"/>
          </a:xfrm>
        </p:spPr>
        <p:txBody>
          <a:bodyPr/>
          <a:lstStyle/>
          <a:p>
            <a:r>
              <a:rPr lang="vi-VN" sz="2800">
                <a:latin typeface="Times New Roman" panose="02020603050405020304" pitchFamily="18" charset="0"/>
                <a:cs typeface="Times New Roman" panose="02020603050405020304" pitchFamily="18" charset="0"/>
              </a:rPr>
              <a:t>Con chưa thành niên tham gia công việc gia đình phù hợp với lứa tuổi và không trái với quy định của pháp luật về bảo vệ, chăm sóc và giáo dục trẻ em.</a:t>
            </a:r>
          </a:p>
          <a:p>
            <a:endParaRPr lang="vi-VN"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Con đã thành niên có quyền tự do lựa chọn nghề nghiệp, nơi cư trú, học tập, nâng cao trình độ văn hóa, chuyên môn, nghiệp vụ; tham gia hoạt động chính trị, kinh tế, văn hóa, xã hội theo nguyện vọng và khả năng của mình. Khi sống cùng với cha mẹ, con có nghĩa vụ tham gia công việc gia đình, lao động, sản xuất, tạo thu nhập nhằm bảo đảm đời sống chung của gia đình;</a:t>
            </a:r>
          </a:p>
          <a:p>
            <a:endParaRPr lang="vi-VN"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9886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9630" y="990601"/>
            <a:ext cx="8082280"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685800"/>
            <a:r>
              <a:rPr lang="en-US" sz="2800" b="1" dirty="0" err="1">
                <a:solidFill>
                  <a:srgbClr val="FF0000"/>
                </a:solidFill>
                <a:latin typeface="Times New Roman" panose="02020603050405020304" pitchFamily="18" charset="0"/>
                <a:cs typeface="Times New Roman" panose="02020603050405020304" pitchFamily="18" charset="0"/>
              </a:rPr>
              <a:t>Yêu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p>
          <a:p>
            <a:pPr marL="457200" indent="-457200" algn="just" defTabSz="685800">
              <a:buFontTx/>
              <a:buChar char="-"/>
            </a:pPr>
            <a:r>
              <a:rPr lang="en-US" sz="2800">
                <a:solidFill>
                  <a:prstClr val="black"/>
                </a:solidFill>
                <a:latin typeface="Times New Roman" panose="02020603050405020304" pitchFamily="18" charset="0"/>
                <a:cs typeface="Times New Roman" panose="02020603050405020304" pitchFamily="18" charset="0"/>
              </a:rPr>
              <a:t>Tìm ra quyền và nghĩa vụ công dân trong gia đình</a:t>
            </a:r>
          </a:p>
          <a:p>
            <a:pPr marL="457200" indent="-457200" algn="just" defTabSz="685800">
              <a:buFontTx/>
              <a:buChar char="-"/>
            </a:pPr>
            <a:r>
              <a:rPr lang="vi-VN" sz="2800">
                <a:solidFill>
                  <a:prstClr val="black"/>
                </a:solidFill>
                <a:latin typeface="Times New Roman" panose="02020603050405020304" pitchFamily="18" charset="0"/>
                <a:cs typeface="Times New Roman" panose="02020603050405020304" pitchFamily="18" charset="0"/>
              </a:rPr>
              <a:t>Nêu được quyền và nghĩa vụ cha mẹ , ông bà đối với con , cháu và quyền và nghĩa vụ của con cháu đối với ông bà , cha mẹ .</a:t>
            </a:r>
          </a:p>
        </p:txBody>
      </p:sp>
      <p:sp>
        <p:nvSpPr>
          <p:cNvPr id="8" name="TextBox 7"/>
          <p:cNvSpPr txBox="1"/>
          <p:nvPr/>
        </p:nvSpPr>
        <p:spPr>
          <a:xfrm>
            <a:off x="4343401" y="337810"/>
            <a:ext cx="3923475" cy="645160"/>
          </a:xfrm>
          <a:prstGeom prst="rect">
            <a:avLst/>
          </a:prstGeom>
          <a:noFill/>
        </p:spPr>
        <p:txBody>
          <a:bodyPr wrap="square">
            <a:spAutoFit/>
          </a:bodyPr>
          <a:lstStyle/>
          <a:p>
            <a:pPr defTabSz="685800">
              <a:defRPr/>
            </a:pPr>
            <a:r>
              <a:rPr lang="en-US" sz="3600" b="1">
                <a:solidFill>
                  <a:srgbClr val="FF0000"/>
                </a:solidFill>
                <a:latin typeface="Times New Roman" panose="02020603050405020304" pitchFamily="18" charset="0"/>
                <a:ea typeface="SimSun" panose="02010600030101010101" pitchFamily="2" charset="-122"/>
                <a:cs typeface="Times New Roman" panose="02020603050405020304" pitchFamily="18" charset="0"/>
              </a:rPr>
              <a:t>I. ĐẶT VẤN ĐỀ</a:t>
            </a:r>
            <a:endParaRPr lang="en-US" sz="36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TextBox 4"/>
          <p:cNvSpPr txBox="1"/>
          <p:nvPr/>
        </p:nvSpPr>
        <p:spPr>
          <a:xfrm>
            <a:off x="2080896" y="3143578"/>
            <a:ext cx="8121015"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defTabSz="685800"/>
            <a:r>
              <a:rPr lang="en-US" sz="2800" b="1" dirty="0">
                <a:solidFill>
                  <a:srgbClr val="FF0000"/>
                </a:solidFill>
                <a:latin typeface="Times New Roman" panose="02020603050405020304" pitchFamily="18" charset="0"/>
                <a:cs typeface="Times New Roman" panose="02020603050405020304" pitchFamily="18" charset="0"/>
              </a:rPr>
              <a:t>Cách thức thực hiện: </a:t>
            </a:r>
          </a:p>
          <a:p>
            <a:pPr marL="457200" indent="-457200" algn="just" defTabSz="685800">
              <a:buFontTx/>
              <a:buChar char="-"/>
            </a:pPr>
            <a:r>
              <a:rPr lang="en-US" sz="2800">
                <a:solidFill>
                  <a:prstClr val="black"/>
                </a:solidFill>
                <a:latin typeface="Times New Roman" panose="02020603050405020304" pitchFamily="18" charset="0"/>
                <a:cs typeface="Times New Roman" panose="02020603050405020304" pitchFamily="18" charset="0"/>
              </a:rPr>
              <a:t>Xem phần đặt vấn đề và Luật Hôn nhân và Gia đình 2013 về quyền và nghĩa vụ công dân trong gia đình .</a:t>
            </a:r>
          </a:p>
          <a:p>
            <a:pPr marL="457200" indent="-457200" algn="just" defTabSz="685800">
              <a:buFontTx/>
              <a:buChar char="-"/>
            </a:pPr>
            <a:r>
              <a:rPr lang="en-US" sz="2800">
                <a:solidFill>
                  <a:prstClr val="black"/>
                </a:solidFill>
                <a:latin typeface="Times New Roman" panose="02020603050405020304" pitchFamily="18" charset="0"/>
                <a:cs typeface="Times New Roman" panose="02020603050405020304" pitchFamily="18" charset="0"/>
              </a:rPr>
              <a:t>Trả lời các câu hỏi của Giáo viên vào tập bài soạn hoặc giấy nháp, v.v.</a:t>
            </a:r>
            <a:endParaRPr lang="en-US" sz="28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62150" y="189908"/>
            <a:ext cx="8267701" cy="583185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685800">
              <a:lnSpc>
                <a:spcPct val="150000"/>
              </a:lnSpc>
              <a:defRPr/>
            </a:pPr>
            <a:r>
              <a:rPr lang="en-US" sz="2800" b="1" dirty="0" err="1">
                <a:solidFill>
                  <a:srgbClr val="FF0000"/>
                </a:solidFill>
                <a:latin typeface="Times New Roman" panose="02020603050405020304" pitchFamily="18" charset="0"/>
                <a:cs typeface="Times New Roman" panose="02020603050405020304" pitchFamily="18" charset="0"/>
              </a:rPr>
              <a:t>Hướng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Sau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khi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err="1">
                <a:solidFill>
                  <a:prstClr val="black"/>
                </a:solidFill>
                <a:latin typeface="Times New Roman" panose="02020603050405020304" pitchFamily="18" charset="0"/>
                <a:cs typeface="Times New Roman" panose="02020603050405020304" pitchFamily="18" charset="0"/>
              </a:rPr>
              <a:t>đọc</a:t>
            </a:r>
            <a:r>
              <a:rPr lang="en-US" sz="2800" b="1">
                <a:solidFill>
                  <a:prstClr val="black"/>
                </a:solidFill>
                <a:latin typeface="Times New Roman" panose="02020603050405020304" pitchFamily="18" charset="0"/>
                <a:cs typeface="Times New Roman" panose="02020603050405020304" pitchFamily="18" charset="0"/>
              </a:rPr>
              <a:t> tư liệu trong phần đặt vấn đề , </a:t>
            </a:r>
            <a:r>
              <a:rPr lang="en-US" sz="2800" b="1" dirty="0" err="1">
                <a:solidFill>
                  <a:prstClr val="black"/>
                </a:solidFill>
                <a:latin typeface="Times New Roman" panose="02020603050405020304" pitchFamily="18" charset="0"/>
                <a:cs typeface="Times New Roman" panose="02020603050405020304" pitchFamily="18" charset="0"/>
              </a:rPr>
              <a:t>em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hãy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trả</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lời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câu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hỏi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dưới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đây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vào</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tập</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soạn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hoặc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giấy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nháp</a:t>
            </a:r>
            <a:r>
              <a:rPr lang="en-US" sz="2800" b="1">
                <a:solidFill>
                  <a:prstClr val="black"/>
                </a:solidFill>
                <a:latin typeface="Times New Roman" panose="02020603050405020304" pitchFamily="18" charset="0"/>
                <a:cs typeface="Times New Roman" panose="02020603050405020304" pitchFamily="18" charset="0"/>
              </a:rPr>
              <a:t>: </a:t>
            </a:r>
          </a:p>
          <a:p>
            <a:pPr defTabSz="685800">
              <a:lnSpc>
                <a:spcPct val="150000"/>
              </a:lnSpc>
              <a:defRPr/>
            </a:pPr>
            <a:r>
              <a:rPr lang="vi-VN" sz="2800">
                <a:solidFill>
                  <a:srgbClr val="4F81BD">
                    <a:lumMod val="50000"/>
                  </a:srgbClr>
                </a:solidFill>
                <a:latin typeface="Times New Roman" panose="02020603050405020304" pitchFamily="18" charset="0"/>
                <a:cs typeface="Times New Roman" panose="02020603050405020304" pitchFamily="18" charset="0"/>
              </a:rPr>
              <a:t>Câu 1 : Trong gia đình em bao gồm những ai ? </a:t>
            </a:r>
          </a:p>
          <a:p>
            <a:pPr defTabSz="685800">
              <a:lnSpc>
                <a:spcPct val="150000"/>
              </a:lnSpc>
              <a:defRPr/>
            </a:pPr>
            <a:r>
              <a:rPr lang="vi-VN" sz="2800">
                <a:solidFill>
                  <a:srgbClr val="4F81BD">
                    <a:lumMod val="50000"/>
                  </a:srgbClr>
                </a:solidFill>
                <a:latin typeface="Times New Roman" panose="02020603050405020304" pitchFamily="18" charset="0"/>
                <a:cs typeface="Times New Roman" panose="02020603050405020304" pitchFamily="18" charset="0"/>
              </a:rPr>
              <a:t>Câu 2 : Theo em , cha mẹ , ông bà có trách nhiệm gì đối với con cháu ? Vì sao ? </a:t>
            </a:r>
          </a:p>
          <a:p>
            <a:pPr defTabSz="685800">
              <a:lnSpc>
                <a:spcPct val="150000"/>
              </a:lnSpc>
              <a:defRPr/>
            </a:pPr>
            <a:r>
              <a:rPr lang="vi-VN" sz="2800">
                <a:solidFill>
                  <a:srgbClr val="4F81BD">
                    <a:lumMod val="50000"/>
                  </a:srgbClr>
                </a:solidFill>
                <a:latin typeface="Times New Roman" panose="02020603050405020304" pitchFamily="18" charset="0"/>
                <a:cs typeface="Times New Roman" panose="02020603050405020304" pitchFamily="18" charset="0"/>
              </a:rPr>
              <a:t>Câu 3 : Theo em , con cháu có trách nhiệm gì đối với ông bà , cha mẹ ? Vì sao ? </a:t>
            </a:r>
          </a:p>
          <a:p>
            <a:pPr defTabSz="685800">
              <a:lnSpc>
                <a:spcPct val="150000"/>
              </a:lnSpc>
              <a:defRPr/>
            </a:pPr>
            <a:endParaRPr lang="en-US" sz="2800" dirty="0">
              <a:solidFill>
                <a:srgbClr val="4F81BD">
                  <a:lumMod val="5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431360"/>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70"/>
            <a:ext cx="8229600" cy="1143000"/>
          </a:xfrm>
        </p:spPr>
        <p:txBody>
          <a:bodyPr/>
          <a:lstStyle/>
          <a:p>
            <a:r>
              <a:rPr lang="en-US" sz="5400" b="1">
                <a:solidFill>
                  <a:schemeClr val="bg1"/>
                </a:solidFill>
                <a:latin typeface="Times New Roman" panose="02020603050405020304" pitchFamily="18" charset="0"/>
                <a:cs typeface="Times New Roman" panose="02020603050405020304" pitchFamily="18" charset="0"/>
              </a:rPr>
              <a:t>I. ĐẶT VẤN ĐỀ</a:t>
            </a:r>
            <a:endParaRPr lang="en-US" sz="54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343468" y="2141468"/>
            <a:ext cx="7505065" cy="1654748"/>
          </a:xfrm>
          <a:prstGeom prst="rect">
            <a:avLst/>
          </a:prstGeom>
          <a:noFill/>
        </p:spPr>
        <p:txBody>
          <a:bodyPr wrap="square" rtlCol="0">
            <a:spAutoFit/>
          </a:bodyPr>
          <a:lstStyle/>
          <a:p>
            <a:pPr eaLnBrk="0" fontAlgn="base" hangingPunct="0">
              <a:lnSpc>
                <a:spcPct val="150000"/>
              </a:lnSpc>
              <a:spcBef>
                <a:spcPct val="0"/>
              </a:spcBef>
              <a:spcAft>
                <a:spcPct val="0"/>
              </a:spcAft>
              <a:defRPr/>
            </a:pPr>
            <a:r>
              <a:rPr lang="vi-VN" sz="3600">
                <a:solidFill>
                  <a:srgbClr val="FFFFFF"/>
                </a:solidFill>
                <a:latin typeface="Times New Roman" panose="02020603050405020304" pitchFamily="18" charset="0"/>
                <a:ea typeface="SimSun" panose="02010600030101010101" pitchFamily="2" charset="-122"/>
                <a:cs typeface="Times New Roman" panose="02020603050405020304" pitchFamily="18" charset="0"/>
              </a:rPr>
              <a:t>- Tìm hiểu quyền và nghĩa vụ công dân trong gia đình . </a:t>
            </a:r>
            <a:r>
              <a:rPr lang="vi-VN">
                <a:solidFill>
                  <a:srgbClr val="000000"/>
                </a:solidFill>
                <a:latin typeface="Arial" panose="020B0604020202020204" pitchFamily="34" charset="0"/>
                <a:ea typeface="SimSun" panose="02010600030101010101" pitchFamily="2" charset="-122"/>
                <a:cs typeface="Arial" panose="020B0604020202020204" pitchFamily="34" charset="0"/>
              </a:rPr>
              <a:t>. </a:t>
            </a:r>
          </a:p>
        </p:txBody>
      </p:sp>
      <p:sp>
        <p:nvSpPr>
          <p:cNvPr id="4" name="Callout: Down Arrow 3"/>
          <p:cNvSpPr/>
          <p:nvPr/>
        </p:nvSpPr>
        <p:spPr>
          <a:xfrm>
            <a:off x="8839200" y="0"/>
            <a:ext cx="1828800" cy="1295400"/>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a:solidFill>
                  <a:srgbClr val="000000"/>
                </a:solidFill>
                <a:latin typeface="Times New Roman" panose="02020603050405020304" pitchFamily="18" charset="0"/>
                <a:cs typeface="Times New Roman" panose="02020603050405020304" pitchFamily="18" charset="0"/>
              </a:rPr>
              <a:t>PHẦN BÀI GHI</a:t>
            </a:r>
            <a:endParaRPr lang="vi-VN" b="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F2A958-4BA6-4872-A0C1-AE204969722C}"/>
              </a:ext>
            </a:extLst>
          </p:cNvPr>
          <p:cNvSpPr>
            <a:spLocks noGrp="1"/>
          </p:cNvSpPr>
          <p:nvPr>
            <p:ph idx="1"/>
          </p:nvPr>
        </p:nvSpPr>
        <p:spPr>
          <a:xfrm>
            <a:off x="609600" y="1"/>
            <a:ext cx="10972800" cy="6126164"/>
          </a:xfrm>
        </p:spPr>
        <p:txBody>
          <a:bodyPr/>
          <a:lstStyle/>
          <a:p>
            <a:r>
              <a:rPr lang="vi-VN" sz="2800">
                <a:latin typeface="Times New Roman" panose="02020603050405020304" pitchFamily="18" charset="0"/>
                <a:cs typeface="Times New Roman" panose="02020603050405020304" pitchFamily="18" charset="0"/>
              </a:rPr>
              <a:t>Câu 4 : Quyền và nghĩa vụ của cha mẹ, ông bà đối với con cháu ? Giải thích? </a:t>
            </a:r>
          </a:p>
          <a:p>
            <a:r>
              <a:rPr lang="vi-VN" sz="2800">
                <a:latin typeface="Times New Roman" panose="02020603050405020304" pitchFamily="18" charset="0"/>
                <a:cs typeface="Times New Roman" panose="02020603050405020304" pitchFamily="18" charset="0"/>
              </a:rPr>
              <a:t>Câu 5:   Hiện nay cha mẹ , ông bà đã làm tròn trách nhiệm của mình chưa ?</a:t>
            </a:r>
          </a:p>
          <a:p>
            <a:r>
              <a:rPr lang="vi-VN" sz="2800">
                <a:latin typeface="Times New Roman" panose="02020603050405020304" pitchFamily="18" charset="0"/>
                <a:cs typeface="Times New Roman" panose="02020603050405020304" pitchFamily="18" charset="0"/>
              </a:rPr>
              <a:t>Câu 6 :Quyền và nghĩa vụ của con cháu trong gia đình ? Giải thích ?</a:t>
            </a:r>
          </a:p>
          <a:p>
            <a:r>
              <a:rPr lang="vi-VN" sz="2800">
                <a:latin typeface="Times New Roman" panose="02020603050405020304" pitchFamily="18" charset="0"/>
                <a:cs typeface="Times New Roman" panose="02020603050405020304" pitchFamily="18" charset="0"/>
              </a:rPr>
              <a:t>Câu 7 : Hiện nay con cháu đã làm tròn trách nhiệm đối với ông bà , cha mẹ chưa ? </a:t>
            </a:r>
          </a:p>
          <a:p>
            <a:r>
              <a:rPr lang="vi-VN" sz="2800">
                <a:latin typeface="Times New Roman" panose="02020603050405020304" pitchFamily="18" charset="0"/>
                <a:cs typeface="Times New Roman" panose="02020603050405020304" pitchFamily="18" charset="0"/>
              </a:rPr>
              <a:t>Câu 8 : Nêu cadao , tục ngữ về nghĩa vụ của con cháu đối với ông bà , cha mẹ .</a:t>
            </a:r>
          </a:p>
          <a:p>
            <a:r>
              <a:rPr lang="vi-VN" sz="2800">
                <a:latin typeface="Times New Roman" panose="02020603050405020304" pitchFamily="18" charset="0"/>
                <a:cs typeface="Times New Roman" panose="02020603050405020304" pitchFamily="18" charset="0"/>
              </a:rPr>
              <a:t>Câu 9 : Hãy nêu trách nhiệm của công dân trong gia đình hiện nay là gì ?</a:t>
            </a:r>
          </a:p>
          <a:p>
            <a:endParaRPr lang="vi-VN"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8362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359764"/>
            <a:ext cx="8229600" cy="2248525"/>
          </a:xfrm>
        </p:spPr>
        <p:txBody>
          <a:bodyPr/>
          <a:lstStyle/>
          <a:p>
            <a:r>
              <a:rPr lang="en-US" sz="5400" b="1">
                <a:solidFill>
                  <a:schemeClr val="bg1"/>
                </a:solidFill>
                <a:latin typeface="Times New Roman" panose="02020603050405020304" pitchFamily="18" charset="0"/>
                <a:cs typeface="Times New Roman" panose="02020603050405020304" pitchFamily="18" charset="0"/>
              </a:rPr>
              <a:t>II . NỘI DUNG BÀI HỌC</a:t>
            </a:r>
            <a:endParaRPr lang="en-US" sz="54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94872" y="884420"/>
            <a:ext cx="11997128" cy="4978735"/>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1 / Nghĩa vụ và quyền của cha mẹ , ông bà :</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a ) Nghĩa vụ :</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Yêu thương , nuôi dưỡng và giáo dục con cháu .</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Không được phân biệt đối xử giữa các con .</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Tôn trọng ý kiến của con .</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Không được ép buộc con ,cháu làm điều trái pháp luật </a:t>
            </a:r>
          </a:p>
        </p:txBody>
      </p:sp>
      <p:sp>
        <p:nvSpPr>
          <p:cNvPr id="4" name="Callout: Down Arrow 3"/>
          <p:cNvSpPr/>
          <p:nvPr/>
        </p:nvSpPr>
        <p:spPr>
          <a:xfrm>
            <a:off x="8839200" y="0"/>
            <a:ext cx="1828800" cy="1295400"/>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PHẦN BÀI GHI</a:t>
            </a:r>
            <a:endParaRPr kumimoji="0" lang="vi-VN"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614969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359764"/>
            <a:ext cx="8229600" cy="2248525"/>
          </a:xfrm>
        </p:spPr>
        <p:txBody>
          <a:bodyPr/>
          <a:lstStyle/>
          <a:p>
            <a:r>
              <a:rPr lang="en-US" sz="5400" b="1">
                <a:solidFill>
                  <a:schemeClr val="bg1"/>
                </a:solidFill>
                <a:latin typeface="Times New Roman" panose="02020603050405020304" pitchFamily="18" charset="0"/>
                <a:cs typeface="Times New Roman" panose="02020603050405020304" pitchFamily="18" charset="0"/>
              </a:rPr>
              <a:t>II . NỘI DUNG BÀI HỌC</a:t>
            </a:r>
            <a:endParaRPr lang="en-US" sz="54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89350" y="1768839"/>
            <a:ext cx="11997128" cy="3562257"/>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1 / Nghĩa vụ và quyền của cha mẹ , ông bà :</a:t>
            </a:r>
          </a:p>
          <a:p>
            <a:pPr>
              <a:lnSpc>
                <a:spcPct val="107000"/>
              </a:lnSpc>
              <a:spcAft>
                <a:spcPts val="800"/>
              </a:spcAft>
              <a:tabLst>
                <a:tab pos="400050" algn="l"/>
              </a:tabLst>
            </a:pPr>
            <a:r>
              <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b ) Quyền : Đối với con, cháu chưa thành niên </a:t>
            </a:r>
          </a:p>
          <a:p>
            <a:pPr>
              <a:lnSpc>
                <a:spcPct val="107000"/>
              </a:lnSpc>
              <a:spcAft>
                <a:spcPts val="800"/>
              </a:spcAft>
              <a:tabLst>
                <a:tab pos="400050" algn="l"/>
              </a:tabLst>
            </a:pPr>
            <a:r>
              <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Quản lý tài sản của con , cháu . </a:t>
            </a:r>
          </a:p>
          <a:p>
            <a:pPr>
              <a:lnSpc>
                <a:spcPct val="107000"/>
              </a:lnSpc>
              <a:spcAft>
                <a:spcPts val="800"/>
              </a:spcAft>
              <a:tabLst>
                <a:tab pos="400050" algn="l"/>
              </a:tabLst>
            </a:pPr>
            <a:r>
              <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Đại diện cho con , cháu trước pháp luật . </a:t>
            </a:r>
          </a:p>
          <a:p>
            <a:pPr>
              <a:lnSpc>
                <a:spcPct val="107000"/>
              </a:lnSpc>
              <a:spcAft>
                <a:spcPts val="800"/>
              </a:spcAft>
              <a:tabLst>
                <a:tab pos="400050" algn="l"/>
              </a:tabLst>
            </a:pPr>
            <a:endPar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Callout: Down Arrow 3"/>
          <p:cNvSpPr/>
          <p:nvPr/>
        </p:nvSpPr>
        <p:spPr>
          <a:xfrm>
            <a:off x="9983450" y="-119921"/>
            <a:ext cx="1828800" cy="1295400"/>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PHẦN BÀI GHI</a:t>
            </a:r>
            <a:endParaRPr kumimoji="0" lang="vi-VN"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92471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73D33-16C5-4DDC-92E6-9F33BC6F7DF4}"/>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351FE57A-EFC2-4B0F-BF20-639835AE0A5B}"/>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6879395D-6CA0-4BC1-AC28-90A260999456}"/>
              </a:ext>
            </a:extLst>
          </p:cNvPr>
          <p:cNvPicPr>
            <a:picLocks noChangeAspect="1"/>
          </p:cNvPicPr>
          <p:nvPr/>
        </p:nvPicPr>
        <p:blipFill>
          <a:blip r:embed="rId2"/>
          <a:stretch>
            <a:fillRect/>
          </a:stretch>
        </p:blipFill>
        <p:spPr>
          <a:xfrm>
            <a:off x="134911" y="494675"/>
            <a:ext cx="12486807" cy="8019738"/>
          </a:xfrm>
          <a:prstGeom prst="rect">
            <a:avLst/>
          </a:prstGeom>
        </p:spPr>
      </p:pic>
    </p:spTree>
    <p:extLst>
      <p:ext uri="{BB962C8B-B14F-4D97-AF65-F5344CB8AC3E}">
        <p14:creationId xmlns:p14="http://schemas.microsoft.com/office/powerpoint/2010/main" val="657470591"/>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1EEED-5ED8-4FF8-B32D-2BFF55F43CA9}"/>
              </a:ext>
            </a:extLst>
          </p:cNvPr>
          <p:cNvSpPr>
            <a:spLocks noGrp="1"/>
          </p:cNvSpPr>
          <p:nvPr>
            <p:ph type="title"/>
          </p:nvPr>
        </p:nvSpPr>
        <p:spPr/>
        <p:txBody>
          <a:bodyPr/>
          <a:lstStyle/>
          <a:p>
            <a:r>
              <a:rPr lang="vi-VN" sz="3200">
                <a:latin typeface="Times New Roman" panose="02020603050405020304" pitchFamily="18" charset="0"/>
                <a:cs typeface="Times New Roman" panose="02020603050405020304" pitchFamily="18" charset="0"/>
              </a:rPr>
              <a:t>Hình ảnh cha mẹ chưa làm tròn trách nhiệm</a:t>
            </a:r>
          </a:p>
        </p:txBody>
      </p:sp>
      <p:pic>
        <p:nvPicPr>
          <p:cNvPr id="4" name="Content Placeholder 3" descr="Bị cha mẹ bỏ rơi, hai đứa trẻ ngày ngày nhặt phế liệu, gặp ai cũng cho bế  và gọi: &amp;#39;Mẹ ơi&amp;#39;">
            <a:extLst>
              <a:ext uri="{FF2B5EF4-FFF2-40B4-BE49-F238E27FC236}">
                <a16:creationId xmlns:a16="http://schemas.microsoft.com/office/drawing/2014/main" id="{D0290EC3-2E1A-48CD-9B6C-A2FA2596452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14203"/>
            <a:ext cx="12192000" cy="5801194"/>
          </a:xfrm>
          <a:prstGeom prst="rect">
            <a:avLst/>
          </a:prstGeom>
          <a:noFill/>
          <a:ln>
            <a:noFill/>
          </a:ln>
        </p:spPr>
      </p:pic>
    </p:spTree>
    <p:extLst>
      <p:ext uri="{BB962C8B-B14F-4D97-AF65-F5344CB8AC3E}">
        <p14:creationId xmlns:p14="http://schemas.microsoft.com/office/powerpoint/2010/main" val="19582169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ạo lực trẻ em: Những nguy hiểm tương lai phải gánh">
            <a:extLst>
              <a:ext uri="{FF2B5EF4-FFF2-40B4-BE49-F238E27FC236}">
                <a16:creationId xmlns:a16="http://schemas.microsoft.com/office/drawing/2014/main" id="{0DB81229-8BCD-4D42-B362-EF65254B6D0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54833"/>
            <a:ext cx="12192000" cy="6460759"/>
          </a:xfrm>
          <a:prstGeom prst="rect">
            <a:avLst/>
          </a:prstGeom>
          <a:noFill/>
          <a:ln>
            <a:noFill/>
          </a:ln>
        </p:spPr>
      </p:pic>
    </p:spTree>
    <p:extLst>
      <p:ext uri="{BB962C8B-B14F-4D97-AF65-F5344CB8AC3E}">
        <p14:creationId xmlns:p14="http://schemas.microsoft.com/office/powerpoint/2010/main" val="4162210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8272F-8A6C-4EA2-9782-28659162FF62}"/>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A30158AD-5B7D-4FE6-8AFD-CE7562DCF6E7}"/>
              </a:ext>
            </a:extLst>
          </p:cNvPr>
          <p:cNvSpPr>
            <a:spLocks noGrp="1"/>
          </p:cNvSpPr>
          <p:nvPr>
            <p:ph idx="1"/>
          </p:nvPr>
        </p:nvSpPr>
        <p:spPr/>
        <p:txBody>
          <a:bodyPr/>
          <a:lstStyle/>
          <a:p>
            <a:endParaRPr lang="vi-VN"/>
          </a:p>
        </p:txBody>
      </p:sp>
      <p:pic>
        <p:nvPicPr>
          <p:cNvPr id="5" name="Picture 4">
            <a:extLst>
              <a:ext uri="{FF2B5EF4-FFF2-40B4-BE49-F238E27FC236}">
                <a16:creationId xmlns:a16="http://schemas.microsoft.com/office/drawing/2014/main" id="{EB971BCB-36FD-4D18-8DBA-C87F9AC4A588}"/>
              </a:ext>
            </a:extLst>
          </p:cNvPr>
          <p:cNvPicPr>
            <a:picLocks noChangeAspect="1"/>
          </p:cNvPicPr>
          <p:nvPr/>
        </p:nvPicPr>
        <p:blipFill>
          <a:blip r:embed="rId2"/>
          <a:stretch>
            <a:fillRect/>
          </a:stretch>
        </p:blipFill>
        <p:spPr>
          <a:xfrm>
            <a:off x="838199" y="365127"/>
            <a:ext cx="11903439" cy="7609640"/>
          </a:xfrm>
          <a:prstGeom prst="rect">
            <a:avLst/>
          </a:prstGeom>
        </p:spPr>
      </p:pic>
    </p:spTree>
    <p:extLst>
      <p:ext uri="{BB962C8B-B14F-4D97-AF65-F5344CB8AC3E}">
        <p14:creationId xmlns:p14="http://schemas.microsoft.com/office/powerpoint/2010/main" val="108512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359764"/>
            <a:ext cx="8229600" cy="2248525"/>
          </a:xfrm>
        </p:spPr>
        <p:txBody>
          <a:bodyPr/>
          <a:lstStyle/>
          <a:p>
            <a:r>
              <a:rPr lang="en-US" sz="5400" b="1">
                <a:solidFill>
                  <a:schemeClr val="bg1"/>
                </a:solidFill>
                <a:latin typeface="Times New Roman" panose="02020603050405020304" pitchFamily="18" charset="0"/>
                <a:cs typeface="Times New Roman" panose="02020603050405020304" pitchFamily="18" charset="0"/>
              </a:rPr>
              <a:t>II . NỘI DUNG BÀI HỌC</a:t>
            </a:r>
            <a:endParaRPr lang="en-US" sz="54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44773" y="914400"/>
            <a:ext cx="11997128" cy="5545814"/>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lang="vi-VN" sz="3600">
                <a:solidFill>
                  <a:srgbClr val="FFFFFF"/>
                </a:solidFill>
                <a:latin typeface="Times New Roman" panose="02020603050405020304" pitchFamily="18" charset="0"/>
                <a:ea typeface="SimSun" panose="02010600030101010101" pitchFamily="2" charset="-122"/>
                <a:cs typeface="Times New Roman" panose="02020603050405020304" pitchFamily="18" charset="0"/>
              </a:rPr>
              <a:t>2</a:t>
            </a:r>
            <a:r>
              <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 Nghĩa vụ và quyền của con chaú :</a:t>
            </a:r>
          </a:p>
          <a:p>
            <a:pPr marL="0" marR="0" lvl="0" indent="0" algn="l" defTabSz="914400" rtl="0" eaLnBrk="1" fontAlgn="auto" latinLnBrk="0" hangingPunct="1">
              <a:lnSpc>
                <a:spcPct val="107000"/>
              </a:lnSpc>
              <a:spcBef>
                <a:spcPts val="0"/>
              </a:spcBef>
              <a:spcAft>
                <a:spcPts val="800"/>
              </a:spcAft>
              <a:buClrTx/>
              <a:buSzTx/>
              <a:buFontTx/>
              <a:buNone/>
              <a:tabLst>
                <a:tab pos="400050" algn="l"/>
              </a:tabLst>
              <a:defRPr/>
            </a:pPr>
            <a:r>
              <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a ) Nghĩa vụ :</a:t>
            </a:r>
          </a:p>
          <a:p>
            <a:pPr marL="0" marR="0" lvl="0" indent="0" algn="l" defTabSz="914400" rtl="0" eaLnBrk="1" fontAlgn="auto" latinLnBrk="0" hangingPunct="1">
              <a:lnSpc>
                <a:spcPct val="107000"/>
              </a:lnSpc>
              <a:spcBef>
                <a:spcPts val="0"/>
              </a:spcBef>
              <a:spcAft>
                <a:spcPts val="800"/>
              </a:spcAft>
              <a:buClrTx/>
              <a:buSzTx/>
              <a:buFontTx/>
              <a:buNone/>
              <a:tabLst>
                <a:tab pos="400050" algn="l"/>
              </a:tabLst>
              <a:defRPr/>
            </a:pPr>
            <a:r>
              <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	Yêu quý , kính trọng , biết ơn , chăm sóc , nuôi dưỡng cha mẹ , ông bà .</a:t>
            </a:r>
          </a:p>
          <a:p>
            <a:pPr marL="0" marR="0" lvl="0" indent="0" algn="l" defTabSz="914400" rtl="0" eaLnBrk="1" fontAlgn="auto" latinLnBrk="0" hangingPunct="1">
              <a:lnSpc>
                <a:spcPct val="107000"/>
              </a:lnSpc>
              <a:spcBef>
                <a:spcPts val="0"/>
              </a:spcBef>
              <a:spcAft>
                <a:spcPts val="800"/>
              </a:spcAft>
              <a:buClrTx/>
              <a:buSzTx/>
              <a:buFontTx/>
              <a:buNone/>
              <a:tabLst>
                <a:tab pos="400050" algn="l"/>
              </a:tabLst>
              <a:defRPr/>
            </a:pPr>
            <a:r>
              <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Không được ngược đãi , xúc phạm cha mẹ , ông bà .</a:t>
            </a:r>
          </a:p>
          <a:p>
            <a:pPr marL="0" marR="0" lvl="0" indent="0" algn="l" defTabSz="914400" rtl="0" eaLnBrk="1" fontAlgn="auto" latinLnBrk="0" hangingPunct="1">
              <a:lnSpc>
                <a:spcPct val="107000"/>
              </a:lnSpc>
              <a:spcBef>
                <a:spcPts val="0"/>
              </a:spcBef>
              <a:spcAft>
                <a:spcPts val="800"/>
              </a:spcAft>
              <a:buClrTx/>
              <a:buSzTx/>
              <a:buFontTx/>
              <a:buNone/>
              <a:tabLst>
                <a:tab pos="400050" algn="l"/>
              </a:tabLst>
              <a:defRPr/>
            </a:pPr>
            <a:r>
              <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Anh chị em phải biết thương yêu , chăm sóc , giúp đỡ nhau .</a:t>
            </a:r>
          </a:p>
          <a:p>
            <a:pPr marL="0" marR="0" lvl="0" indent="0" algn="l" defTabSz="914400" rtl="0" eaLnBrk="1" fontAlgn="auto" latinLnBrk="0" hangingPunct="1">
              <a:lnSpc>
                <a:spcPct val="107000"/>
              </a:lnSpc>
              <a:spcBef>
                <a:spcPts val="0"/>
              </a:spcBef>
              <a:spcAft>
                <a:spcPts val="800"/>
              </a:spcAft>
              <a:buClrTx/>
              <a:buSzTx/>
              <a:buFontTx/>
              <a:buNone/>
              <a:tabLst>
                <a:tab pos="400050" algn="l"/>
              </a:tabLst>
              <a:defRPr/>
            </a:pPr>
            <a:endPar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400050" algn="l"/>
              </a:tabLst>
              <a:defRPr/>
            </a:pPr>
            <a:endPar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Callout: Down Arrow 3"/>
          <p:cNvSpPr/>
          <p:nvPr/>
        </p:nvSpPr>
        <p:spPr>
          <a:xfrm>
            <a:off x="10613036" y="-359764"/>
            <a:ext cx="1578964" cy="959371"/>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PHẦN BÀI GHI</a:t>
            </a:r>
            <a:endParaRPr kumimoji="0" lang="vi-VN"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10827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359764"/>
            <a:ext cx="8229600" cy="2248525"/>
          </a:xfrm>
        </p:spPr>
        <p:txBody>
          <a:bodyPr/>
          <a:lstStyle/>
          <a:p>
            <a:r>
              <a:rPr lang="en-US" sz="5400" b="1">
                <a:solidFill>
                  <a:schemeClr val="bg1"/>
                </a:solidFill>
                <a:latin typeface="Times New Roman" panose="02020603050405020304" pitchFamily="18" charset="0"/>
                <a:cs typeface="Times New Roman" panose="02020603050405020304" pitchFamily="18" charset="0"/>
              </a:rPr>
              <a:t>II . NỘI DUNG BÀI HỌC</a:t>
            </a:r>
            <a:endParaRPr lang="en-US" sz="54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44773" y="914400"/>
            <a:ext cx="11997128" cy="4953023"/>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2 / Nghĩa vụ và quyền của con chaú :</a:t>
            </a:r>
          </a:p>
          <a:p>
            <a:pPr marL="0" marR="0" lvl="0" indent="0" algn="l" defTabSz="914400" rtl="0" eaLnBrk="1" fontAlgn="auto" latinLnBrk="0" hangingPunct="1">
              <a:lnSpc>
                <a:spcPct val="107000"/>
              </a:lnSpc>
              <a:spcBef>
                <a:spcPts val="0"/>
              </a:spcBef>
              <a:spcAft>
                <a:spcPts val="800"/>
              </a:spcAft>
              <a:buClrTx/>
              <a:buSzTx/>
              <a:buFontTx/>
              <a:buNone/>
              <a:tabLst>
                <a:tab pos="400050" algn="l"/>
              </a:tabLst>
              <a:defRPr/>
            </a:pPr>
            <a:r>
              <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b ) Quyền :</a:t>
            </a:r>
          </a:p>
          <a:p>
            <a:pPr marL="0" marR="0" lvl="0" indent="0" algn="l" defTabSz="914400" rtl="0" eaLnBrk="1" fontAlgn="auto" latinLnBrk="0" hangingPunct="1">
              <a:lnSpc>
                <a:spcPct val="107000"/>
              </a:lnSpc>
              <a:spcBef>
                <a:spcPts val="0"/>
              </a:spcBef>
              <a:spcAft>
                <a:spcPts val="800"/>
              </a:spcAft>
              <a:buClrTx/>
              <a:buSzTx/>
              <a:buFontTx/>
              <a:buNone/>
              <a:tabLst>
                <a:tab pos="400050" algn="l"/>
              </a:tabLst>
              <a:defRPr/>
            </a:pPr>
            <a:r>
              <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Có tài sản riêng .</a:t>
            </a:r>
          </a:p>
          <a:p>
            <a:pPr marL="0" marR="0" lvl="0" indent="0" algn="l" defTabSz="914400" rtl="0" eaLnBrk="1" fontAlgn="auto" latinLnBrk="0" hangingPunct="1">
              <a:lnSpc>
                <a:spcPct val="107000"/>
              </a:lnSpc>
              <a:spcBef>
                <a:spcPts val="0"/>
              </a:spcBef>
              <a:spcAft>
                <a:spcPts val="800"/>
              </a:spcAft>
              <a:buClrTx/>
              <a:buSzTx/>
              <a:buFontTx/>
              <a:buNone/>
              <a:tabLst>
                <a:tab pos="400050" algn="l"/>
              </a:tabLst>
              <a:defRPr/>
            </a:pPr>
            <a:r>
              <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Nhận cha mẹ .</a:t>
            </a:r>
          </a:p>
          <a:p>
            <a:pPr marL="0" marR="0" lvl="0" indent="0" algn="l" defTabSz="914400" rtl="0" eaLnBrk="1" fontAlgn="auto" latinLnBrk="0" hangingPunct="1">
              <a:lnSpc>
                <a:spcPct val="107000"/>
              </a:lnSpc>
              <a:spcBef>
                <a:spcPts val="0"/>
              </a:spcBef>
              <a:spcAft>
                <a:spcPts val="800"/>
              </a:spcAft>
              <a:buClrTx/>
              <a:buSzTx/>
              <a:buFontTx/>
              <a:buNone/>
              <a:tabLst>
                <a:tab pos="400050" algn="l"/>
              </a:tabLst>
              <a:defRPr/>
            </a:pPr>
            <a:endPar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400050" algn="l"/>
              </a:tabLst>
              <a:defRPr/>
            </a:pPr>
            <a:endPar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400050" algn="l"/>
              </a:tabLst>
              <a:defRPr/>
            </a:pPr>
            <a:endPar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Callout: Down Arrow 3"/>
          <p:cNvSpPr/>
          <p:nvPr/>
        </p:nvSpPr>
        <p:spPr>
          <a:xfrm>
            <a:off x="10613036" y="-359764"/>
            <a:ext cx="1578964" cy="959371"/>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PHẦN BÀI GHI</a:t>
            </a:r>
            <a:endParaRPr kumimoji="0" lang="vi-VN"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030486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8FC74-EA57-4EBA-AA81-B70E5DC41158}"/>
              </a:ext>
            </a:extLst>
          </p:cNvPr>
          <p:cNvPicPr>
            <a:picLocks noChangeAspect="1"/>
          </p:cNvPicPr>
          <p:nvPr/>
        </p:nvPicPr>
        <p:blipFill>
          <a:blip r:embed="rId2"/>
          <a:stretch>
            <a:fillRect/>
          </a:stretch>
        </p:blipFill>
        <p:spPr>
          <a:xfrm>
            <a:off x="-974361" y="1"/>
            <a:ext cx="13641050" cy="7779894"/>
          </a:xfrm>
          <a:prstGeom prst="rect">
            <a:avLst/>
          </a:prstGeom>
        </p:spPr>
      </p:pic>
    </p:spTree>
    <p:extLst>
      <p:ext uri="{BB962C8B-B14F-4D97-AF65-F5344CB8AC3E}">
        <p14:creationId xmlns:p14="http://schemas.microsoft.com/office/powerpoint/2010/main" val="2134972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40EAF-FFC1-4E70-95E3-B7316ECE90BC}"/>
              </a:ext>
            </a:extLst>
          </p:cNvPr>
          <p:cNvSpPr>
            <a:spLocks noGrp="1"/>
          </p:cNvSpPr>
          <p:nvPr>
            <p:ph type="title"/>
          </p:nvPr>
        </p:nvSpPr>
        <p:spPr/>
        <p:txBody>
          <a:bodyPr/>
          <a:lstStyle/>
          <a:p>
            <a:r>
              <a:rPr lang="vi-VN" sz="3200">
                <a:latin typeface="Times New Roman" panose="02020603050405020304" pitchFamily="18" charset="0"/>
                <a:cs typeface="Times New Roman" panose="02020603050405020304" pitchFamily="18" charset="0"/>
              </a:rPr>
              <a:t>Hình ảnh con , cháu ngược đãi ông bà , cha mẹ</a:t>
            </a:r>
          </a:p>
        </p:txBody>
      </p:sp>
      <p:pic>
        <p:nvPicPr>
          <p:cNvPr id="4" name="Content Placeholder 3" descr="Con cái bất hiếu với cha mẹ bị phạt thế nào?">
            <a:extLst>
              <a:ext uri="{FF2B5EF4-FFF2-40B4-BE49-F238E27FC236}">
                <a16:creationId xmlns:a16="http://schemas.microsoft.com/office/drawing/2014/main" id="{854FF5E8-0C8E-4EA6-85E2-7CAFCB4E1E7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39252"/>
            <a:ext cx="12192000" cy="5831174"/>
          </a:xfrm>
          <a:prstGeom prst="rect">
            <a:avLst/>
          </a:prstGeom>
          <a:noFill/>
          <a:ln>
            <a:noFill/>
          </a:ln>
        </p:spPr>
      </p:pic>
    </p:spTree>
    <p:extLst>
      <p:ext uri="{BB962C8B-B14F-4D97-AF65-F5344CB8AC3E}">
        <p14:creationId xmlns:p14="http://schemas.microsoft.com/office/powerpoint/2010/main" val="81569134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ẫn nộ với hành vi ngược đãi mẹ ruột">
            <a:extLst>
              <a:ext uri="{FF2B5EF4-FFF2-40B4-BE49-F238E27FC236}">
                <a16:creationId xmlns:a16="http://schemas.microsoft.com/office/drawing/2014/main" id="{D323B720-0DE0-492A-B2B0-5A4AFA3394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19725"/>
            <a:ext cx="12191999" cy="6595671"/>
          </a:xfrm>
          <a:prstGeom prst="rect">
            <a:avLst/>
          </a:prstGeom>
          <a:noFill/>
          <a:ln>
            <a:noFill/>
          </a:ln>
        </p:spPr>
      </p:pic>
    </p:spTree>
    <p:extLst>
      <p:ext uri="{BB962C8B-B14F-4D97-AF65-F5344CB8AC3E}">
        <p14:creationId xmlns:p14="http://schemas.microsoft.com/office/powerpoint/2010/main" val="2669750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359764"/>
            <a:ext cx="8229600" cy="2248525"/>
          </a:xfrm>
        </p:spPr>
        <p:txBody>
          <a:bodyPr/>
          <a:lstStyle/>
          <a:p>
            <a:r>
              <a:rPr lang="en-US" sz="5400" b="1">
                <a:solidFill>
                  <a:schemeClr val="bg1"/>
                </a:solidFill>
                <a:latin typeface="Times New Roman" panose="02020603050405020304" pitchFamily="18" charset="0"/>
                <a:cs typeface="Times New Roman" panose="02020603050405020304" pitchFamily="18" charset="0"/>
              </a:rPr>
              <a:t>II . NỘI DUNG BÀI HỌC</a:t>
            </a:r>
            <a:endParaRPr lang="en-US" sz="54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94872" y="1738859"/>
            <a:ext cx="11997128" cy="4528869"/>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lang="vi-VN" sz="3600">
                <a:solidFill>
                  <a:srgbClr val="FFFFFF"/>
                </a:solidFill>
                <a:latin typeface="Times New Roman" panose="02020603050405020304" pitchFamily="18" charset="0"/>
                <a:ea typeface="SimSun" panose="02010600030101010101" pitchFamily="2" charset="-122"/>
                <a:cs typeface="Times New Roman" panose="02020603050405020304" pitchFamily="18" charset="0"/>
              </a:rPr>
              <a:t>3 / Trách nhiệm công dân- học sinh :</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C</a:t>
            </a:r>
            <a:r>
              <a:rPr lang="vi-VN" sz="3600">
                <a:solidFill>
                  <a:srgbClr val="FFFFFF"/>
                </a:solidFill>
                <a:latin typeface="Times New Roman" panose="02020603050405020304" pitchFamily="18" charset="0"/>
                <a:ea typeface="SimSun" panose="02010600030101010101" pitchFamily="2" charset="-122"/>
                <a:cs typeface="Times New Roman" panose="02020603050405020304" pitchFamily="18" charset="0"/>
              </a:rPr>
              <a:t>ông dân cần nắm vững quyền và nghĩa vụ công dân trong gia đình để xây dựng gia đình hạnh phúc .</a:t>
            </a:r>
            <a:endPar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400050" algn="l"/>
              </a:tabLst>
              <a:defRPr/>
            </a:pPr>
            <a:endPar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400050" algn="l"/>
              </a:tabLst>
              <a:defRPr/>
            </a:pPr>
            <a:endPar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400050" algn="l"/>
              </a:tabLst>
              <a:defRPr/>
            </a:pPr>
            <a:endParaRPr kumimoji="0" lang="vi-VN" sz="36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Callout: Down Arrow 3"/>
          <p:cNvSpPr/>
          <p:nvPr/>
        </p:nvSpPr>
        <p:spPr>
          <a:xfrm>
            <a:off x="10613036" y="-359764"/>
            <a:ext cx="1578964" cy="959371"/>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PHẦN BÀI GHI</a:t>
            </a:r>
            <a:endParaRPr kumimoji="0" lang="vi-VN"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2843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70"/>
            <a:ext cx="8229600" cy="1143000"/>
          </a:xfrm>
        </p:spPr>
        <p:txBody>
          <a:bodyPr/>
          <a:lstStyle/>
          <a:p>
            <a:r>
              <a:rPr lang="en-US" sz="5400" b="1">
                <a:solidFill>
                  <a:schemeClr val="bg1"/>
                </a:solidFill>
                <a:latin typeface="Times New Roman" panose="02020603050405020304" pitchFamily="18" charset="0"/>
                <a:cs typeface="Times New Roman" panose="02020603050405020304" pitchFamily="18" charset="0"/>
              </a:rPr>
              <a:t>I. ĐẶT VẤN ĐỀ</a:t>
            </a:r>
            <a:endParaRPr lang="en-US" sz="5400" b="1"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286031"/>
            <a:ext cx="6096000" cy="3286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33A2F-2FFC-4CED-987E-EDDA9B663E0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CE8225A8-BE7D-459A-8955-4F335413A92D}"/>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DF22626B-B3BC-4FB5-BDD1-2C134A3738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4638"/>
            <a:ext cx="10972800" cy="6583362"/>
          </a:xfrm>
          <a:prstGeom prst="rect">
            <a:avLst/>
          </a:prstGeom>
          <a:noFill/>
          <a:ln>
            <a:noFill/>
          </a:ln>
        </p:spPr>
      </p:pic>
    </p:spTree>
    <p:extLst>
      <p:ext uri="{BB962C8B-B14F-4D97-AF65-F5344CB8AC3E}">
        <p14:creationId xmlns:p14="http://schemas.microsoft.com/office/powerpoint/2010/main" val="378445205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499E-EA4C-4944-B0A6-6E68FC29CBCA}"/>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8E4B9C5C-E658-48C4-AB74-531717B00F15}"/>
              </a:ext>
            </a:extLst>
          </p:cNvPr>
          <p:cNvSpPr>
            <a:spLocks noGrp="1"/>
          </p:cNvSpPr>
          <p:nvPr>
            <p:ph idx="1"/>
          </p:nvPr>
        </p:nvSpPr>
        <p:spPr/>
        <p:txBody>
          <a:bodyPr/>
          <a:lstStyle/>
          <a:p>
            <a:endParaRPr lang="vi-VN"/>
          </a:p>
        </p:txBody>
      </p:sp>
      <p:pic>
        <p:nvPicPr>
          <p:cNvPr id="4" name="Picture 3" descr="Triển lãm ảnh, tư liệu về gia đình Hạnh phúc nằm trong điều giản dị">
            <a:extLst>
              <a:ext uri="{FF2B5EF4-FFF2-40B4-BE49-F238E27FC236}">
                <a16:creationId xmlns:a16="http://schemas.microsoft.com/office/drawing/2014/main" id="{A09038B0-FB9B-4BDE-A26D-E2B3CD525E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599" y="0"/>
            <a:ext cx="11202649" cy="7884826"/>
          </a:xfrm>
          <a:prstGeom prst="rect">
            <a:avLst/>
          </a:prstGeom>
          <a:noFill/>
          <a:ln>
            <a:noFill/>
          </a:ln>
        </p:spPr>
      </p:pic>
    </p:spTree>
    <p:extLst>
      <p:ext uri="{BB962C8B-B14F-4D97-AF65-F5344CB8AC3E}">
        <p14:creationId xmlns:p14="http://schemas.microsoft.com/office/powerpoint/2010/main" val="328655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2C13D-EE65-4815-B44C-2624E81F629B}"/>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C4E9AE6E-4CE5-4F02-802B-7A3806EECD5B}"/>
              </a:ext>
            </a:extLst>
          </p:cNvPr>
          <p:cNvSpPr>
            <a:spLocks noGrp="1"/>
          </p:cNvSpPr>
          <p:nvPr>
            <p:ph idx="1"/>
          </p:nvPr>
        </p:nvSpPr>
        <p:spPr/>
        <p:txBody>
          <a:bodyPr/>
          <a:lstStyle/>
          <a:p>
            <a:endParaRPr lang="vi-VN"/>
          </a:p>
        </p:txBody>
      </p:sp>
      <p:pic>
        <p:nvPicPr>
          <p:cNvPr id="4" name="Picture 3" descr="99 Hình ảnh gia đình hạnh phúc đẹp - yêu lắm tổ ấm thân thương">
            <a:extLst>
              <a:ext uri="{FF2B5EF4-FFF2-40B4-BE49-F238E27FC236}">
                <a16:creationId xmlns:a16="http://schemas.microsoft.com/office/drawing/2014/main" id="{B8A57A2B-8AD2-45B8-BC1D-45C8245551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4638"/>
            <a:ext cx="10972800" cy="6308724"/>
          </a:xfrm>
          <a:prstGeom prst="rect">
            <a:avLst/>
          </a:prstGeom>
          <a:noFill/>
          <a:ln>
            <a:noFill/>
          </a:ln>
        </p:spPr>
      </p:pic>
    </p:spTree>
    <p:extLst>
      <p:ext uri="{BB962C8B-B14F-4D97-AF65-F5344CB8AC3E}">
        <p14:creationId xmlns:p14="http://schemas.microsoft.com/office/powerpoint/2010/main" val="407747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6A7E7-3C25-4629-BF39-E37AA3BBBE56}"/>
              </a:ext>
            </a:extLst>
          </p:cNvPr>
          <p:cNvSpPr>
            <a:spLocks noGrp="1"/>
          </p:cNvSpPr>
          <p:nvPr>
            <p:ph idx="1"/>
          </p:nvPr>
        </p:nvSpPr>
        <p:spPr>
          <a:xfrm>
            <a:off x="609600" y="374755"/>
            <a:ext cx="10972800" cy="5751410"/>
          </a:xfrm>
        </p:spPr>
        <p:txBody>
          <a:bodyPr/>
          <a:lstStyle/>
          <a:p>
            <a:r>
              <a:rPr lang="vi-VN" sz="2400">
                <a:latin typeface="Times New Roman" panose="02020603050405020304" pitchFamily="18" charset="0"/>
                <a:cs typeface="Times New Roman" panose="02020603050405020304" pitchFamily="18" charset="0"/>
              </a:rPr>
              <a:t>TÀI LIỆU :</a:t>
            </a:r>
          </a:p>
          <a:p>
            <a:r>
              <a:rPr lang="vi-VN" sz="2400">
                <a:latin typeface="Times New Roman" panose="02020603050405020304" pitchFamily="18" charset="0"/>
                <a:cs typeface="Times New Roman" panose="02020603050405020304" pitchFamily="18" charset="0"/>
              </a:rPr>
              <a:t>1 / Nghĩa vụ và quyền của cha mẹ:</a:t>
            </a:r>
          </a:p>
          <a:p>
            <a:r>
              <a:rPr lang="vi-VN" sz="2400">
                <a:latin typeface="Times New Roman" panose="02020603050405020304" pitchFamily="18" charset="0"/>
                <a:cs typeface="Times New Roman" panose="02020603050405020304" pitchFamily="18" charset="0"/>
              </a:rPr>
              <a:t>Xuất phát từ tinh thần được quy định trong Hiến pháp năm 2013 quy định: “Cha mẹ có trách nhiệm nuôi dạy con cái thành những công dân tốt…Nhà nước và xã hội không thừa nhận việc phân biệt đối xử giữa các con”. Gia đình là tập hợp những người gắn bó với nhau do hôn nhân, quan hệ huyết thống hoặc do quan hệ nuôi dưỡng, làm phát sinh các nghĩa vụ và quyền giữa họ với nhau theo quy định của Luật Hôn nhân và Gia đình năm 2014. </a:t>
            </a:r>
          </a:p>
          <a:p>
            <a:endParaRPr lang="vi-VN"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Theo quy định tại các Điều 69, 71, 72 của Luật hôn nhân và gia đình năm 2014 thì cha mẹ có các nghĩa vụ và quyền sau đây:</a:t>
            </a:r>
          </a:p>
          <a:p>
            <a:endParaRPr lang="vi-VN"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Thương yêu con, tôn trọng ý kiến của con, chăm lo việc học tập, giáo dục để con phát triển lành mạnh về thể chất, trí tuệ, đạo đức và trở thành người con hiếu thảO của gia đình, công dân có ích cho xã hội.</a:t>
            </a:r>
          </a:p>
          <a:p>
            <a:endParaRPr lang="vi-VN"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851986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938CFE-CC75-48A3-8BE3-D5C0211A306A}"/>
              </a:ext>
            </a:extLst>
          </p:cNvPr>
          <p:cNvSpPr>
            <a:spLocks noGrp="1"/>
          </p:cNvSpPr>
          <p:nvPr>
            <p:ph idx="1"/>
          </p:nvPr>
        </p:nvSpPr>
        <p:spPr>
          <a:xfrm>
            <a:off x="609600" y="659567"/>
            <a:ext cx="10972800" cy="5466597"/>
          </a:xfrm>
        </p:spPr>
        <p:txBody>
          <a:bodyPr/>
          <a:lstStyle/>
          <a:p>
            <a:r>
              <a:rPr lang="vi-VN" sz="2800">
                <a:latin typeface="Times New Roman" panose="02020603050405020304" pitchFamily="18" charset="0"/>
                <a:cs typeface="Times New Roman" panose="02020603050405020304" pitchFamily="18" charset="0"/>
              </a:rPr>
              <a:t>-Trông nom, nuôi dưỡng, chăm sóc, bảo vệ quyền, lợi ích hợp pháp của con chưa thành niên, con đã thành niên mất năng lực hành vi dân sự hoặc không có khả năng lao động và không có tài sản để tự nuôi mình.</a:t>
            </a:r>
          </a:p>
          <a:p>
            <a:r>
              <a:rPr lang="vi-VN" sz="2800">
                <a:latin typeface="Times New Roman" panose="02020603050405020304" pitchFamily="18" charset="0"/>
                <a:cs typeface="Times New Roman" panose="02020603050405020304" pitchFamily="18" charset="0"/>
              </a:rPr>
              <a:t>Giám hộ hoặc đại diện theo quy định của Bộ luật dân sự cho con chưa thành niên, con đã thành niên mất năng lực hành vi dân sự.</a:t>
            </a:r>
          </a:p>
          <a:p>
            <a:endParaRPr lang="vi-VN"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 Không được phân biệt đối xử với con trên cơ sở giới hoặc theo tình trạng hôn nhân của cha mẹ; không được lạm dụng sức lao động của con chưa thành niên, con đã thành niên mất năng lực hành vi dân sự hoặc không có khả năng lao động; không được xúi giục, ép buộc con làm việc trái pháp luật, trái đạo đức xã hội.</a:t>
            </a:r>
          </a:p>
          <a:p>
            <a:endParaRPr lang="vi-VN"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7187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79721-F369-46BC-9CF7-3F92E38A7AD0}"/>
              </a:ext>
            </a:extLst>
          </p:cNvPr>
          <p:cNvSpPr>
            <a:spLocks noGrp="1"/>
          </p:cNvSpPr>
          <p:nvPr>
            <p:ph idx="1"/>
          </p:nvPr>
        </p:nvSpPr>
        <p:spPr>
          <a:xfrm>
            <a:off x="609600" y="1"/>
            <a:ext cx="10972800" cy="6126164"/>
          </a:xfrm>
        </p:spPr>
        <p:txBody>
          <a:bodyPr/>
          <a:lstStyle/>
          <a:p>
            <a:r>
              <a:rPr lang="vi-VN" sz="2800">
                <a:latin typeface="Times New Roman" panose="02020603050405020304" pitchFamily="18" charset="0"/>
                <a:cs typeface="Times New Roman" panose="02020603050405020304" pitchFamily="18" charset="0"/>
              </a:rPr>
              <a:t>2 / Nghĩa vụ và quyền của con:</a:t>
            </a:r>
          </a:p>
          <a:p>
            <a:r>
              <a:rPr lang="vi-VN" sz="2800">
                <a:latin typeface="Times New Roman" panose="02020603050405020304" pitchFamily="18" charset="0"/>
                <a:cs typeface="Times New Roman" panose="02020603050405020304" pitchFamily="18" charset="0"/>
              </a:rPr>
              <a:t>Quyền và nghĩa vụ của con đối với cha mẹ được quy định tại Điều 70 Luật hôn nhân và gia đình 2014:</a:t>
            </a:r>
          </a:p>
          <a:p>
            <a:endParaRPr lang="vi-VN"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Được cha mẹ thương yêu, tôn trọng, thực hiện các quyền, lợi ích hợp pháp về nhân thân và tài sản theo quy định của pháp luật; được học tập và giáo dục; được phát triển lành mạnh về thể chất, trí tuệ và đạo đức.	</a:t>
            </a:r>
          </a:p>
          <a:p>
            <a:r>
              <a:rPr lang="vi-VN" sz="2800">
                <a:latin typeface="Times New Roman" panose="02020603050405020304" pitchFamily="18" charset="0"/>
                <a:cs typeface="Times New Roman" panose="02020603050405020304" pitchFamily="18" charset="0"/>
              </a:rPr>
              <a:t>Có bổn phận yêu quý, kính trọng, biết ơn, hiếu thảo, phụng dưỡng cha mẹ, giữ gìn danh dự, truyền thống tốt đẹp của gia đình.</a:t>
            </a:r>
          </a:p>
          <a:p>
            <a:endParaRPr lang="vi-VN"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Con chưa thành niên, con đã thành niên mất năng lực hành vi dân sự hoặc không có khả năng lao động và không có tài sản để tự nuôi mình thì có quyền sống chung với cha mẹ, được cha mẹ trông nom, nuôi dưỡng, chăm sóc.</a:t>
            </a:r>
          </a:p>
          <a:p>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9076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1327</Words>
  <Application>Microsoft Office PowerPoint</Application>
  <PresentationFormat>Widescreen</PresentationFormat>
  <Paragraphs>79</Paragraphs>
  <Slides>25</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25</vt:i4>
      </vt:variant>
    </vt:vector>
  </HeadingPairs>
  <TitlesOfParts>
    <vt:vector size="33" baseType="lpstr">
      <vt:lpstr>Arial</vt:lpstr>
      <vt:lpstr>Calibri</vt:lpstr>
      <vt:lpstr>Calibri Light</vt:lpstr>
      <vt:lpstr>Times New Roman</vt:lpstr>
      <vt:lpstr>4_Office Theme</vt:lpstr>
      <vt:lpstr>2_Default Design</vt:lpstr>
      <vt:lpstr>5_Office Theme</vt:lpstr>
      <vt:lpstr>1_Office Theme</vt:lpstr>
      <vt:lpstr>PowerPoint Presentation</vt:lpstr>
      <vt:lpstr>PowerPoint Presentation</vt:lpstr>
      <vt:lpstr>I. ĐẶT VẤN ĐỀ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ĐẶT VẤN ĐỀ</vt:lpstr>
      <vt:lpstr>PowerPoint Presentation</vt:lpstr>
      <vt:lpstr>II . NỘI DUNG BÀI HỌC</vt:lpstr>
      <vt:lpstr>II . NỘI DUNG BÀI HỌC</vt:lpstr>
      <vt:lpstr>PowerPoint Presentation</vt:lpstr>
      <vt:lpstr>Hình ảnh cha mẹ chưa làm tròn trách nhiệm</vt:lpstr>
      <vt:lpstr>PowerPoint Presentation</vt:lpstr>
      <vt:lpstr>II . NỘI DUNG BÀI HỌC</vt:lpstr>
      <vt:lpstr>II . NỘI DUNG BÀI HỌC</vt:lpstr>
      <vt:lpstr>PowerPoint Presentation</vt:lpstr>
      <vt:lpstr>Hình ảnh con , cháu ngược đãi ông bà , cha mẹ</vt:lpstr>
      <vt:lpstr>PowerPoint Presentation</vt:lpstr>
      <vt:lpstr>II . NỘI DUNG BÀI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VAN THANH</dc:creator>
  <cp:lastModifiedBy>LE VAN THANH</cp:lastModifiedBy>
  <cp:revision>42</cp:revision>
  <dcterms:created xsi:type="dcterms:W3CDTF">2021-12-12T04:06:07Z</dcterms:created>
  <dcterms:modified xsi:type="dcterms:W3CDTF">2021-12-15T03:53:57Z</dcterms:modified>
</cp:coreProperties>
</file>