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83" r:id="rId2"/>
    <p:sldId id="313" r:id="rId3"/>
    <p:sldId id="305" r:id="rId4"/>
    <p:sldId id="306" r:id="rId5"/>
    <p:sldId id="307" r:id="rId6"/>
    <p:sldId id="308" r:id="rId7"/>
    <p:sldId id="275" r:id="rId8"/>
    <p:sldId id="288" r:id="rId9"/>
    <p:sldId id="289" r:id="rId10"/>
    <p:sldId id="290" r:id="rId11"/>
    <p:sldId id="294" r:id="rId12"/>
    <p:sldId id="314" r:id="rId13"/>
    <p:sldId id="300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CC"/>
    <a:srgbClr val="0000FF"/>
    <a:srgbClr val="66FF33"/>
    <a:srgbClr val="FFFF00"/>
    <a:srgbClr val="CC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44"/>
      </p:cViewPr>
      <p:guideLst>
        <p:guide orient="horz" pos="2160"/>
        <p:guide pos="29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820F6052-B718-452B-91CB-8BE439D15E9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B9CF8-6465-47CC-B57C-CCBD5BB182D8}" type="slidenum">
              <a:rPr lang="en-US" smtClean="0"/>
              <a:t>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79C2C-4894-4395-8F89-1EA4C6B67DDC}" type="slidenum">
              <a:rPr lang="en-US" smtClean="0"/>
              <a:t>10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ABA5D-2F26-469A-AA9B-B8680D20DB52}" type="slidenum">
              <a:rPr lang="en-US" smtClean="0"/>
              <a:t>11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ABA5D-2F26-469A-AA9B-B8680D20DB52}" type="slidenum">
              <a:rPr lang="en-US" smtClean="0">
                <a:solidFill>
                  <a:srgbClr val="000000"/>
                </a:solidFill>
              </a:r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633BF-DFA1-41C3-A483-56FECC692D1D}" type="slidenum">
              <a:rPr lang="en-US" smtClean="0"/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1D395-0CF9-4747-BA95-41ABEB50097D}" type="slidenum">
              <a:rPr lang="en-US" smtClean="0"/>
              <a:t>2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E3141A-2035-4B97-B4D1-A2F72FA3AA2F}" type="slidenum">
              <a:rPr lang="en-US" smtClean="0"/>
              <a:t>3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6A9EDB-8CF3-401F-A689-818574729B2A}" type="slidenum">
              <a:rPr lang="en-US" smtClean="0"/>
              <a:t>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3C0E4-B5EA-4996-938F-F40069A12081}" type="slidenum">
              <a:rPr lang="en-US" smtClean="0"/>
              <a:t>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233B5-34E7-4296-9DF9-245D90B86DA4}" type="slidenum">
              <a:rPr lang="en-US" smtClean="0"/>
              <a:t>6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3C971-56FC-4443-9DE7-32F0BB5903FD}" type="slidenum">
              <a:rPr lang="en-US" smtClean="0"/>
              <a:t>7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AB1D6-0FD6-477E-95F4-BBBF5185430D}" type="slidenum">
              <a:rPr lang="en-US" smtClean="0"/>
              <a:t>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27CCC1-E625-45FA-BAF7-6688CAC82399}" type="slidenum">
              <a:rPr lang="en-US" smtClean="0"/>
              <a:t>9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/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64D89-BA0F-4E57-88ED-DEC5B75509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33040-7981-473D-8350-2BADEF75C028}" type="slidenum">
              <a:rPr lang="en-US"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0DE2F-205F-4378-B068-F5F39989E043}" type="slidenum">
              <a:rPr lang="en-US"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6FBBE-E281-4AA2-899A-FC52E3AD3EE8}" type="slidenum">
              <a:rPr lang="en-US"/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08E01-BFAF-46F1-8C62-99B19BA47787}" type="slidenum">
              <a:rPr lang="en-US"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FA76-A0F1-43EC-915F-1F36E59448AD}" type="slidenum">
              <a:rPr lang="en-US"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4DC9D-64F2-4AC5-B335-0E101C8D8C19}" type="slidenum">
              <a:rPr lang="en-US"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610DA-1D6A-4F10-B783-4B99216F918C}" type="slidenum">
              <a:rPr lang="en-US"/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930AA-8160-4A20-AE85-A7562628070A}" type="slidenum">
              <a:rPr lang="en-US"/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5E71C-1D21-4AA3-999E-6F18B4D5C8CF}" type="slidenum">
              <a:rPr lang="en-US"/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8EE3-6AE3-4DFF-92B5-65E8B923FEEC}" type="slidenum">
              <a:rPr lang="en-US"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AB3BB-92DA-4215-926A-B6BFD2288640}" type="slidenum">
              <a:rPr lang="en-US"/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6DA83B62-5E64-4619-B640-892604AE232E}" type="slidenum">
              <a:rPr lang="en-US"/>
              <a:t>‹#›</a:t>
            </a:fld>
            <a:endParaRPr lang="en-US"/>
          </a:p>
        </p:txBody>
      </p:sp>
      <p:grpSp>
        <p:nvGrpSpPr>
          <p:cNvPr id="1028" name="Group 4"/>
          <p:cNvGrpSpPr/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/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5606" name="Freeform 6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07" name="Freeform 7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08" name="Freeform 8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09" name="Freeform 9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10" name="Freeform 10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5611" name="Freeform 11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2" name="Freeform 12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61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1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1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8428990" cy="181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</a:rPr>
              <a:t>CHỦ ĐỀ NGHỆ THUẬT TIỀN SỬ THẾ GIỚI VÀ VIỆT NAM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1990" name="WordArt 6" descr="White marble"/>
          <p:cNvSpPr>
            <a:spLocks noChangeArrowheads="1" noChangeShapeType="1" noTextEdit="1"/>
          </p:cNvSpPr>
          <p:nvPr/>
        </p:nvSpPr>
        <p:spPr bwMode="auto">
          <a:xfrm>
            <a:off x="533400" y="1066800"/>
            <a:ext cx="8277225" cy="1447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vi-VN" altLang="en-US" u="sng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</a:rPr>
              <a:t>Bài 3:</a:t>
            </a:r>
            <a:r>
              <a:rPr lang="vi-VN" altLang="en-US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</a:rPr>
              <a:t> TÚI GIẤY ĐỰNG QUÀ TẶNG</a:t>
            </a:r>
            <a:r>
              <a:rPr lang="en-US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</a:rPr>
              <a:t>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667000"/>
            <a:ext cx="4067175" cy="3757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1"/>
    </mc:Choice>
    <mc:Fallback xmlns="">
      <p:transition spd="slow" advTm="11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419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8402" y="93284"/>
            <a:ext cx="835979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II. Cách thiết kế tạo dáng túi đựng bằng giấy 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1534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" y="670206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3. Cắt gấp dán hoàn thiện sản phẩm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30491"/>
            <a:ext cx="4267200" cy="45954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1534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283" y="609816"/>
            <a:ext cx="809625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II. Cách thiết kế tạo dáng túi đựng bằng giấy</a:t>
            </a:r>
          </a:p>
          <a:p>
            <a:pPr lvl="0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4. Trang trí túi giấy với hình vẽ thời tiền sử </a:t>
            </a:r>
          </a:p>
          <a:p>
            <a:pPr lvl="0"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Bài mẫu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95" y="4539615"/>
            <a:ext cx="2768600" cy="2152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0" y="2173605"/>
            <a:ext cx="3197860" cy="2175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4531995"/>
            <a:ext cx="2332990" cy="2177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08936"/>
            <a:ext cx="2076450" cy="22002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191385"/>
            <a:ext cx="3486150" cy="21577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37883" y="76200"/>
            <a:ext cx="67640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3200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Bài 3: TÚI GIẤY ĐỰNG QUÀ TẶNG</a:t>
            </a:r>
            <a:r>
              <a:rPr lang="en-US" sz="3200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lang="en-US"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1534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283" y="642201"/>
            <a:ext cx="80962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II. Cách thiết kế tạo dáng túi đựng bằng giấy</a:t>
            </a:r>
          </a:p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4. Trang trí túi giấy với hình vẽ thời tiền sử </a:t>
            </a:r>
          </a:p>
          <a:p>
            <a:pPr algn="ctr">
              <a:spcBef>
                <a:spcPct val="50000"/>
              </a:spcBef>
            </a:pPr>
            <a:r>
              <a:rPr lang="en-US" sz="2000" b="1"/>
              <a:t>Hình vẽ thời tiền sử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" y="2111375"/>
            <a:ext cx="2619375" cy="1925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" y="4343400"/>
            <a:ext cx="2733040" cy="2195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45" y="2179320"/>
            <a:ext cx="2723515" cy="185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0" y="2179320"/>
            <a:ext cx="3067050" cy="185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62" y="4367621"/>
            <a:ext cx="2895600" cy="217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82" y="4379978"/>
            <a:ext cx="2756989" cy="206774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90283" y="76200"/>
            <a:ext cx="67640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3200" u="sng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Bài 3:</a:t>
            </a:r>
            <a:r>
              <a:rPr lang="vi-VN" altLang="en-US" sz="3200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TÚI GIẤY ĐỰNG QUÀ TẶNG</a:t>
            </a:r>
            <a:r>
              <a:rPr lang="en-US" sz="3200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lang="en-US"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457200" y="802640"/>
            <a:ext cx="59436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III. Luyện tập s</a:t>
            </a:r>
            <a:r>
              <a:rPr lang="vi-VN" altLang="en-US" b="1">
                <a:solidFill>
                  <a:srgbClr val="FFFF00"/>
                </a:solidFill>
              </a:rPr>
              <a:t>áng</a:t>
            </a:r>
            <a:r>
              <a:rPr lang="en-US" b="1">
                <a:solidFill>
                  <a:srgbClr val="FFFF00"/>
                </a:solidFill>
              </a:rPr>
              <a:t> tạo 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57200" y="1447800"/>
            <a:ext cx="8153400" cy="1587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.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2800" dirty="0"/>
              <a:t> </a:t>
            </a:r>
            <a:r>
              <a:rPr lang="en-US" sz="2800" dirty="0" err="1"/>
              <a:t>Kích</a:t>
            </a:r>
            <a:r>
              <a:rPr lang="en-US" sz="2800" dirty="0"/>
              <a:t> </a:t>
            </a:r>
            <a:r>
              <a:rPr lang="en-US" sz="2800" dirty="0" err="1"/>
              <a:t>th</a:t>
            </a:r>
            <a:r>
              <a:rPr lang="vi-VN" sz="2800" dirty="0"/>
              <a:t>ư</a:t>
            </a:r>
            <a:r>
              <a:rPr lang="en-US" sz="2800" dirty="0" err="1"/>
              <a:t>ớc</a:t>
            </a:r>
            <a:r>
              <a:rPr lang="en-US" sz="2800" dirty="0"/>
              <a:t>,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: </a:t>
            </a:r>
            <a:r>
              <a:rPr lang="vi-VN" sz="2800"/>
              <a:t>G</a:t>
            </a:r>
            <a:r>
              <a:rPr lang="en-US" sz="2800"/>
              <a:t>iấy</a:t>
            </a:r>
            <a:r>
              <a:rPr lang="en-US" sz="2800" dirty="0"/>
              <a:t> </a:t>
            </a:r>
            <a:r>
              <a:rPr lang="en-US" sz="2800" dirty="0" err="1"/>
              <a:t>bìa</a:t>
            </a:r>
            <a:r>
              <a:rPr lang="en-US" sz="2800" dirty="0"/>
              <a:t>, </a:t>
            </a:r>
            <a:r>
              <a:rPr lang="en-US" sz="2800" dirty="0" err="1"/>
              <a:t>giấy</a:t>
            </a:r>
            <a:r>
              <a:rPr lang="en-US" sz="2800" dirty="0"/>
              <a:t> xi </a:t>
            </a:r>
            <a:r>
              <a:rPr lang="en-US" sz="2800" dirty="0" err="1"/>
              <a:t>măng</a:t>
            </a:r>
            <a:endParaRPr lang="en-US" sz="2800" dirty="0"/>
          </a:p>
        </p:txBody>
      </p:sp>
      <p:sp>
        <p:nvSpPr>
          <p:cNvPr id="2" name="Text Box 1"/>
          <p:cNvSpPr txBox="1"/>
          <p:nvPr/>
        </p:nvSpPr>
        <p:spPr>
          <a:xfrm>
            <a:off x="381000" y="3276600"/>
            <a:ext cx="8526780" cy="27844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400" b="1">
                <a:solidFill>
                  <a:srgbClr val="FFFF00"/>
                </a:solidFill>
                <a:sym typeface="+mn-ea"/>
              </a:rPr>
              <a:t>IV</a:t>
            </a:r>
            <a:r>
              <a:rPr lang="en-US" sz="3400" b="1">
                <a:solidFill>
                  <a:srgbClr val="FFFF00"/>
                </a:solidFill>
                <a:sym typeface="+mn-ea"/>
              </a:rPr>
              <a:t>. </a:t>
            </a:r>
            <a:r>
              <a:rPr lang="vi-VN" altLang="en-US" sz="3400" b="1">
                <a:solidFill>
                  <a:srgbClr val="FFFF00"/>
                </a:solidFill>
                <a:sym typeface="+mn-ea"/>
              </a:rPr>
              <a:t>Nhận xét - Đánh giá</a:t>
            </a:r>
          </a:p>
          <a:p>
            <a:pPr>
              <a:spcBef>
                <a:spcPct val="50000"/>
              </a:spcBef>
            </a:pPr>
            <a:r>
              <a:rPr lang="vi-VN" altLang="en-US" sz="3400" b="1">
                <a:solidFill>
                  <a:srgbClr val="FFFF00"/>
                </a:solidFill>
                <a:sym typeface="+mn-ea"/>
              </a:rPr>
              <a:t>V. Dặn dò</a:t>
            </a:r>
          </a:p>
          <a:p>
            <a:pPr>
              <a:spcBef>
                <a:spcPct val="50000"/>
              </a:spcBef>
            </a:pPr>
            <a:r>
              <a:rPr lang="vi-VN" altLang="en-US" sz="30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Hoàn thành sản phẩm, chuẩn bị chủ đề:</a:t>
            </a:r>
          </a:p>
          <a:p>
            <a:pPr>
              <a:spcBef>
                <a:spcPct val="50000"/>
              </a:spcBef>
            </a:pPr>
            <a:r>
              <a:rPr lang="vi-VN" altLang="en-US" sz="30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Lễ hội quê hương - Bài 1: Nhân vật 3D từ dây thép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57200" y="157480"/>
            <a:ext cx="758253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u="sng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Bài 3:</a:t>
            </a:r>
            <a:r>
              <a:rPr lang="vi-VN" altLang="en-US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TÚI GIẤY ĐỰNG QUÀ TẶNG</a:t>
            </a:r>
            <a:r>
              <a:rPr lang="en-US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553085" y="609511"/>
            <a:ext cx="8305800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I-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Khám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phá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các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hình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thức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túi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giấy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br>
              <a:rPr lang="en-US" sz="4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</a:br>
            <a:r>
              <a:rPr lang="en-US" sz="3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Cấu</a:t>
            </a: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tạo</a:t>
            </a: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của</a:t>
            </a: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túi</a:t>
            </a:r>
            <a:endParaRPr lang="en-US" sz="32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/>
            </a:endParaRPr>
          </a:p>
        </p:txBody>
      </p:sp>
      <p:pic>
        <p:nvPicPr>
          <p:cNvPr id="4100" name="Picture 5" descr="B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514600"/>
            <a:ext cx="2667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4191000" y="1600200"/>
            <a:ext cx="1597025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66FF33"/>
                </a:solidFill>
              </a:rPr>
              <a:t>Quai túi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2971800" y="5791200"/>
            <a:ext cx="1663700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66FF33"/>
                </a:solidFill>
              </a:rPr>
              <a:t>Thân túi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6705600" y="5410200"/>
            <a:ext cx="1687513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66FF33"/>
                </a:solidFill>
              </a:rPr>
              <a:t>Khoá túi</a:t>
            </a:r>
          </a:p>
        </p:txBody>
      </p:sp>
      <p:sp>
        <p:nvSpPr>
          <p:cNvPr id="4105" name="Line 10"/>
          <p:cNvSpPr>
            <a:spLocks noChangeShapeType="1"/>
          </p:cNvSpPr>
          <p:nvPr/>
        </p:nvSpPr>
        <p:spPr bwMode="auto">
          <a:xfrm flipH="1">
            <a:off x="2057400" y="43434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Line 11"/>
          <p:cNvSpPr>
            <a:spLocks noChangeShapeType="1"/>
          </p:cNvSpPr>
          <p:nvPr/>
        </p:nvSpPr>
        <p:spPr bwMode="auto">
          <a:xfrm flipH="1" flipV="1">
            <a:off x="1676400" y="5029200"/>
            <a:ext cx="1600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7" name="Line 12"/>
          <p:cNvSpPr>
            <a:spLocks noChangeShapeType="1"/>
          </p:cNvSpPr>
          <p:nvPr/>
        </p:nvSpPr>
        <p:spPr bwMode="auto">
          <a:xfrm flipV="1">
            <a:off x="3886200" y="4343400"/>
            <a:ext cx="914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 flipV="1">
            <a:off x="4191000" y="4495800"/>
            <a:ext cx="3048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 flipH="1" flipV="1">
            <a:off x="6971270" y="2819400"/>
            <a:ext cx="381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 flipH="1">
            <a:off x="1981200" y="1676400"/>
            <a:ext cx="2133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1" name="Line 16"/>
          <p:cNvSpPr>
            <a:spLocks noChangeShapeType="1"/>
          </p:cNvSpPr>
          <p:nvPr/>
        </p:nvSpPr>
        <p:spPr bwMode="auto">
          <a:xfrm flipH="1">
            <a:off x="4876800" y="19812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Line 17"/>
          <p:cNvSpPr>
            <a:spLocks noChangeShapeType="1"/>
          </p:cNvSpPr>
          <p:nvPr/>
        </p:nvSpPr>
        <p:spPr bwMode="auto">
          <a:xfrm>
            <a:off x="5387972" y="1652632"/>
            <a:ext cx="1927228" cy="7715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3" name="Text Box 18"/>
          <p:cNvSpPr txBox="1">
            <a:spLocks noChangeArrowheads="1"/>
          </p:cNvSpPr>
          <p:nvPr/>
        </p:nvSpPr>
        <p:spPr bwMode="auto">
          <a:xfrm>
            <a:off x="5029200" y="6075363"/>
            <a:ext cx="3121025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66FF33"/>
                </a:solidFill>
              </a:rPr>
              <a:t>Hoạ tiết trang trí</a:t>
            </a:r>
          </a:p>
        </p:txBody>
      </p:sp>
      <p:sp>
        <p:nvSpPr>
          <p:cNvPr id="4114" name="Line 19"/>
          <p:cNvSpPr>
            <a:spLocks noChangeShapeType="1"/>
          </p:cNvSpPr>
          <p:nvPr/>
        </p:nvSpPr>
        <p:spPr bwMode="auto">
          <a:xfrm flipV="1">
            <a:off x="5486400" y="4572000"/>
            <a:ext cx="1828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5" name="Line 20"/>
          <p:cNvSpPr>
            <a:spLocks noChangeShapeType="1"/>
          </p:cNvSpPr>
          <p:nvPr/>
        </p:nvSpPr>
        <p:spPr bwMode="auto">
          <a:xfrm flipH="1" flipV="1">
            <a:off x="5181600" y="4648200"/>
            <a:ext cx="609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" name="Line 21"/>
          <p:cNvSpPr>
            <a:spLocks noChangeShapeType="1"/>
          </p:cNvSpPr>
          <p:nvPr/>
        </p:nvSpPr>
        <p:spPr bwMode="auto">
          <a:xfrm flipH="1" flipV="1">
            <a:off x="1828800" y="4398962"/>
            <a:ext cx="3429000" cy="177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78" y="2413630"/>
            <a:ext cx="2182044" cy="2908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30" y="2476654"/>
            <a:ext cx="2932669" cy="2788054"/>
          </a:xfrm>
          <a:prstGeom prst="rect">
            <a:avLst/>
          </a:prstGeom>
        </p:spPr>
      </p:pic>
      <p:pic>
        <p:nvPicPr>
          <p:cNvPr id="14" name="Picture 14"/>
          <p:cNvPicPr>
            <a:picLocks noGrp="1" noChangeAspect="1"/>
          </p:cNvPicPr>
          <p:nvPr>
            <p:ph idx="1"/>
          </p:nvPr>
        </p:nvPicPr>
        <p:blipFill>
          <a:blip r:embed="rId6"/>
          <a:srcRect l="8003" t="6913" r="19684" b="3668"/>
          <a:stretch>
            <a:fillRect/>
          </a:stretch>
        </p:blipFill>
        <p:spPr>
          <a:xfrm>
            <a:off x="172720" y="2638425"/>
            <a:ext cx="2228850" cy="2771775"/>
          </a:xfrm>
          <a:prstGeom prst="rect">
            <a:avLst/>
          </a:prstGeom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609600" y="76200"/>
            <a:ext cx="758253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u="sng" kern="10" dirty="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Bài 3:</a:t>
            </a:r>
            <a:r>
              <a:rPr lang="vi-VN" altLang="en-US" kern="10" dirty="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TÚI GIẤY ĐỰNG QUÀ TẶNG</a:t>
            </a:r>
            <a:r>
              <a:rPr lang="en-US" kern="10" dirty="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2"/>
    </mc:Choice>
    <mc:Fallback xmlns="">
      <p:transition spd="slow" advTm="2488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100330" y="4570095"/>
            <a:ext cx="1931035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sz="1400" b="1"/>
              <a:t> - Em có nhận xét gì về kiểu dáng của túi xách?</a:t>
            </a:r>
          </a:p>
          <a:p>
            <a:r>
              <a:rPr lang="en-US" sz="1400" b="1"/>
              <a:t> - Túi xách th</a:t>
            </a:r>
            <a:r>
              <a:rPr lang="vi-VN" sz="1400" b="1"/>
              <a:t>ư</a:t>
            </a:r>
            <a:r>
              <a:rPr lang="en-US" sz="1400" b="1"/>
              <a:t>ờng có những bộ phận nào?</a:t>
            </a:r>
          </a:p>
          <a:p>
            <a:endParaRPr lang="en-US" sz="1800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4877081" y="4571739"/>
            <a:ext cx="1931773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 -</a:t>
            </a:r>
            <a:r>
              <a:rPr lang="en-US" sz="1600" b="1" dirty="0"/>
              <a:t> </a:t>
            </a:r>
            <a:r>
              <a:rPr lang="en-US" sz="1600" b="1" dirty="0" err="1"/>
              <a:t>Chất</a:t>
            </a:r>
            <a:r>
              <a:rPr lang="en-US" sz="1600" b="1" dirty="0"/>
              <a:t> </a:t>
            </a:r>
            <a:r>
              <a:rPr lang="en-US" sz="1600" b="1" dirty="0" err="1"/>
              <a:t>liệu</a:t>
            </a:r>
            <a:r>
              <a:rPr lang="en-US" sz="1600" b="1" dirty="0"/>
              <a:t> </a:t>
            </a:r>
            <a:r>
              <a:rPr lang="en-US" sz="1600" b="1" dirty="0" err="1"/>
              <a:t>của</a:t>
            </a:r>
            <a:r>
              <a:rPr lang="en-US" sz="1600" b="1" dirty="0"/>
              <a:t> </a:t>
            </a:r>
            <a:r>
              <a:rPr lang="en-US" sz="1600" b="1" dirty="0" err="1"/>
              <a:t>túi</a:t>
            </a:r>
            <a:r>
              <a:rPr lang="en-US" sz="1600" b="1" dirty="0"/>
              <a:t> </a:t>
            </a:r>
            <a:r>
              <a:rPr lang="en-US" sz="1600" b="1" dirty="0" err="1"/>
              <a:t>xách</a:t>
            </a:r>
            <a:r>
              <a:rPr lang="en-US" sz="1600" b="1" dirty="0"/>
              <a:t>?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- Theo </a:t>
            </a:r>
            <a:r>
              <a:rPr lang="en-US" sz="1600" b="1" dirty="0" err="1"/>
              <a:t>thể</a:t>
            </a:r>
            <a:r>
              <a:rPr lang="en-US" sz="1600" b="1" dirty="0"/>
              <a:t> </a:t>
            </a:r>
            <a:r>
              <a:rPr lang="en-US" sz="1600" b="1" dirty="0" err="1"/>
              <a:t>loại</a:t>
            </a:r>
            <a:r>
              <a:rPr lang="en-US" sz="1600" b="1" dirty="0"/>
              <a:t> </a:t>
            </a:r>
            <a:r>
              <a:rPr lang="en-US" sz="1600" b="1" dirty="0" err="1"/>
              <a:t>trang</a:t>
            </a:r>
            <a:r>
              <a:rPr lang="en-US" sz="1600" b="1" dirty="0"/>
              <a:t> </a:t>
            </a:r>
            <a:r>
              <a:rPr lang="en-US" sz="1600" b="1" dirty="0" err="1"/>
              <a:t>trí</a:t>
            </a:r>
            <a:r>
              <a:rPr lang="en-US" sz="1600" b="1" dirty="0"/>
              <a:t> </a:t>
            </a:r>
            <a:r>
              <a:rPr lang="en-US" sz="1600" b="1" dirty="0" err="1"/>
              <a:t>nào</a:t>
            </a:r>
            <a:r>
              <a:rPr lang="en-US" sz="1600" b="1" dirty="0"/>
              <a:t>?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2133402" y="4571825"/>
            <a:ext cx="2561346" cy="14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- </a:t>
            </a:r>
            <a:r>
              <a:rPr lang="en-US" sz="1600" b="1" dirty="0" err="1"/>
              <a:t>Họa</a:t>
            </a:r>
            <a:r>
              <a:rPr lang="en-US" sz="1600" b="1" dirty="0"/>
              <a:t> </a:t>
            </a:r>
            <a:r>
              <a:rPr lang="en-US" sz="1600" b="1" dirty="0" err="1"/>
              <a:t>tiết</a:t>
            </a:r>
            <a:r>
              <a:rPr lang="en-US" sz="1600" b="1" dirty="0"/>
              <a:t> </a:t>
            </a:r>
            <a:r>
              <a:rPr lang="en-US" sz="1600" b="1" dirty="0" err="1"/>
              <a:t>trang</a:t>
            </a:r>
            <a:r>
              <a:rPr lang="en-US" sz="1600" b="1" dirty="0"/>
              <a:t> </a:t>
            </a:r>
            <a:r>
              <a:rPr lang="en-US" sz="1600" b="1" dirty="0" err="1"/>
              <a:t>trí</a:t>
            </a:r>
            <a:r>
              <a:rPr lang="en-US" sz="1600" b="1" dirty="0"/>
              <a:t> </a:t>
            </a:r>
            <a:r>
              <a:rPr lang="en-US" sz="1600" b="1" dirty="0" err="1"/>
              <a:t>thường</a:t>
            </a:r>
            <a:r>
              <a:rPr lang="en-US" sz="1600" b="1" dirty="0"/>
              <a:t> </a:t>
            </a:r>
            <a:r>
              <a:rPr lang="en-US" sz="1600" b="1" dirty="0" err="1"/>
              <a:t>là</a:t>
            </a:r>
            <a:r>
              <a:rPr lang="en-US" sz="1600" b="1" dirty="0"/>
              <a:t>?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- </a:t>
            </a:r>
            <a:r>
              <a:rPr lang="en-US" sz="1600" b="1" dirty="0" err="1"/>
              <a:t>Các</a:t>
            </a:r>
            <a:r>
              <a:rPr lang="en-US" sz="1600" b="1" dirty="0"/>
              <a:t>  </a:t>
            </a:r>
            <a:r>
              <a:rPr lang="en-US" sz="1600" b="1" dirty="0" err="1"/>
              <a:t>họa</a:t>
            </a:r>
            <a:r>
              <a:rPr lang="en-US" sz="1600" b="1" dirty="0"/>
              <a:t> </a:t>
            </a:r>
            <a:r>
              <a:rPr lang="en-US" sz="1600" b="1" dirty="0" err="1"/>
              <a:t>tiết</a:t>
            </a:r>
            <a:r>
              <a:rPr lang="en-US" sz="1600" b="1" dirty="0"/>
              <a:t> </a:t>
            </a:r>
            <a:r>
              <a:rPr lang="vi-VN" sz="1600" b="1" dirty="0"/>
              <a:t>đ</a:t>
            </a:r>
            <a:r>
              <a:rPr lang="en-US" sz="1600" b="1" dirty="0"/>
              <a:t>ó </a:t>
            </a:r>
            <a:r>
              <a:rPr lang="en-US" sz="1600" b="1" dirty="0" err="1"/>
              <a:t>thường</a:t>
            </a:r>
            <a:r>
              <a:rPr lang="en-US" sz="1600" b="1" dirty="0"/>
              <a:t> </a:t>
            </a:r>
            <a:r>
              <a:rPr lang="vi-VN" sz="1600" b="1" dirty="0"/>
              <a:t>đư</a:t>
            </a:r>
            <a:r>
              <a:rPr lang="en-US" sz="1600" b="1" dirty="0" err="1"/>
              <a:t>ợc</a:t>
            </a:r>
            <a:r>
              <a:rPr lang="en-US" sz="1600" b="1" dirty="0"/>
              <a:t> </a:t>
            </a:r>
            <a:r>
              <a:rPr lang="en-US" sz="1600" b="1" dirty="0" err="1"/>
              <a:t>trang</a:t>
            </a:r>
            <a:r>
              <a:rPr lang="en-US" sz="1600" b="1" dirty="0"/>
              <a:t> </a:t>
            </a:r>
            <a:r>
              <a:rPr lang="en-US" sz="1600" b="1" dirty="0" err="1"/>
              <a:t>trí</a:t>
            </a:r>
            <a:r>
              <a:rPr lang="en-US" sz="1600" b="1" dirty="0"/>
              <a:t> </a:t>
            </a:r>
            <a:r>
              <a:rPr lang="en-US" sz="1600" b="1" dirty="0" err="1"/>
              <a:t>như</a:t>
            </a:r>
            <a:r>
              <a:rPr lang="en-US" sz="1600" b="1" dirty="0"/>
              <a:t> </a:t>
            </a:r>
            <a:r>
              <a:rPr lang="en-US" sz="1600" b="1" dirty="0" err="1"/>
              <a:t>thế</a:t>
            </a:r>
            <a:r>
              <a:rPr lang="en-US" sz="1600" b="1" dirty="0"/>
              <a:t> </a:t>
            </a:r>
            <a:r>
              <a:rPr lang="en-US" sz="1600" b="1" dirty="0" err="1"/>
              <a:t>nào</a:t>
            </a:r>
            <a:r>
              <a:rPr lang="en-US" sz="1600" b="1" dirty="0"/>
              <a:t>?</a:t>
            </a:r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6934200" y="4572000"/>
            <a:ext cx="2120900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 - Em có nhận xét gì về màu sắc của túi xách?</a:t>
            </a:r>
          </a:p>
          <a:p>
            <a:pPr>
              <a:spcBef>
                <a:spcPct val="50000"/>
              </a:spcBef>
            </a:pPr>
            <a:endParaRPr lang="en-US" sz="1600" b="1"/>
          </a:p>
          <a:p>
            <a:pPr>
              <a:spcBef>
                <a:spcPct val="50000"/>
              </a:spcBef>
            </a:pPr>
            <a:endParaRPr lang="en-US" sz="1600" b="1">
              <a:latin typeface="VNI-Time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93" y="2819119"/>
            <a:ext cx="2587577" cy="1455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" y="2743426"/>
            <a:ext cx="2435699" cy="1557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" y="1153947"/>
            <a:ext cx="2416772" cy="1359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93" y="1143155"/>
            <a:ext cx="2689279" cy="1505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75" y="498213"/>
            <a:ext cx="6553200" cy="864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690" y="2057475"/>
            <a:ext cx="2133785" cy="2249619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714058" y="76200"/>
            <a:ext cx="67640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3200" u="sng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Bài 3:</a:t>
            </a:r>
            <a:r>
              <a:rPr lang="vi-VN" altLang="en-US" sz="3200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TÚI GIẤY ĐỰNG QUÀ TẶNG</a:t>
            </a:r>
            <a:r>
              <a:rPr lang="en-US" sz="3200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1"/>
    </mc:Choice>
    <mc:Fallback xmlns="">
      <p:transition spd="slow" advTm="3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 bldLvl="0" animBg="1"/>
      <p:bldP spid="74763" grpId="0" bldLvl="0" animBg="1"/>
      <p:bldP spid="74764" grpId="0" bldLvl="0" animBg="1"/>
      <p:bldP spid="7476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57034" y="3962400"/>
            <a:ext cx="2338452" cy="246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Túi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xách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nhiều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kiểu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Vuông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ng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khuyết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..</a:t>
            </a:r>
          </a:p>
          <a:p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Túi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thân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áy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khóa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xách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eo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…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895850" y="4115117"/>
            <a:ext cx="1952625" cy="2630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200" b="1">
                <a:latin typeface="Times New Roman" panose="02020603050405020304" charset="0"/>
                <a:cs typeface="Times New Roman" panose="02020603050405020304" charset="0"/>
              </a:rPr>
              <a:t>Túi xách th</a:t>
            </a:r>
            <a:r>
              <a:rPr lang="vi-VN" sz="2200" b="1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2200" b="1">
                <a:latin typeface="Times New Roman" panose="02020603050405020304" charset="0"/>
                <a:cs typeface="Times New Roman" panose="02020603050405020304" charset="0"/>
              </a:rPr>
              <a:t>ờng </a:t>
            </a:r>
            <a:r>
              <a:rPr lang="vi-VN" sz="2200" b="1">
                <a:latin typeface="Times New Roman" panose="02020603050405020304" charset="0"/>
                <a:cs typeface="Times New Roman" panose="02020603050405020304" charset="0"/>
              </a:rPr>
              <a:t>đư</a:t>
            </a:r>
            <a:r>
              <a:rPr lang="en-US" sz="2200" b="1">
                <a:latin typeface="Times New Roman" panose="02020603050405020304" charset="0"/>
                <a:cs typeface="Times New Roman" panose="02020603050405020304" charset="0"/>
              </a:rPr>
              <a:t>ợc làm bằng những chất liệu gì?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200" b="1">
                <a:latin typeface="Times New Roman" panose="02020603050405020304" charset="0"/>
                <a:cs typeface="Times New Roman" panose="02020603050405020304" charset="0"/>
              </a:rPr>
              <a:t> Theo thể loại trang trí nào?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495486" y="3638461"/>
            <a:ext cx="2357819" cy="2400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Túi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xách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vi-VN" sz="2000" b="1" dirty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ờng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000" b="1" dirty="0">
                <a:latin typeface="Times New Roman" panose="02020603050405020304" charset="0"/>
                <a:cs typeface="Times New Roman" panose="02020603050405020304" charset="0"/>
              </a:rPr>
              <a:t>đư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ợc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sử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họa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000" b="1" dirty="0"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ể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trí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? 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họa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000" b="1" dirty="0"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ó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000" b="1" dirty="0">
                <a:latin typeface="Times New Roman" panose="02020603050405020304" charset="0"/>
                <a:cs typeface="Times New Roman" panose="02020603050405020304" charset="0"/>
              </a:rPr>
              <a:t>đư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ợc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trí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159" name="Text Box 17"/>
          <p:cNvSpPr txBox="1">
            <a:spLocks noChangeArrowheads="1"/>
          </p:cNvSpPr>
          <p:nvPr/>
        </p:nvSpPr>
        <p:spPr bwMode="auto">
          <a:xfrm>
            <a:off x="6858000" y="3936365"/>
            <a:ext cx="2133600" cy="2630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r>
              <a:rPr lang="en-US" sz="2200" b="1">
                <a:latin typeface="Times New Roman" panose="02020603050405020304" charset="0"/>
                <a:cs typeface="Times New Roman" panose="02020603050405020304" charset="0"/>
              </a:rPr>
              <a:t>- Em có nhận xét gì về màu sắc của túi xách?</a:t>
            </a:r>
          </a:p>
          <a:p>
            <a:r>
              <a:rPr lang="en-US" sz="2200" b="1">
                <a:latin typeface="Times New Roman" panose="02020603050405020304" charset="0"/>
                <a:cs typeface="Times New Roman" panose="02020603050405020304" charset="0"/>
              </a:rPr>
              <a:t>- Trong cuộc sống túi xách có tác dụng gì?</a:t>
            </a:r>
          </a:p>
          <a:p>
            <a:pPr algn="just">
              <a:spcBef>
                <a:spcPct val="50000"/>
              </a:spcBef>
            </a:pPr>
            <a:endParaRPr lang="en-US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908" y="-29676"/>
            <a:ext cx="6248400" cy="823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62000"/>
            <a:ext cx="2420322" cy="1359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59" y="2311175"/>
            <a:ext cx="2438611" cy="1554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906520"/>
            <a:ext cx="1889924" cy="273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492" y="756951"/>
            <a:ext cx="2688569" cy="1505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4492" y="2393079"/>
            <a:ext cx="2584928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4"/>
    </mc:Choice>
    <mc:Fallback xmlns="">
      <p:transition spd="slow" advTm="2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28600" y="4191000"/>
            <a:ext cx="1981200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- Túi xách có nhiều kiểu dáng: Vuông, chữ nhật, hình tr</a:t>
            </a:r>
            <a:r>
              <a:rPr lang="vi-VN" sz="1600">
                <a:solidFill>
                  <a:srgbClr val="FFFF00"/>
                </a:solidFill>
              </a:rPr>
              <a:t>ă</a:t>
            </a:r>
            <a:r>
              <a:rPr lang="en-US" sz="1600">
                <a:solidFill>
                  <a:srgbClr val="FFFF00"/>
                </a:solidFill>
              </a:rPr>
              <a:t>ng khuyết</a:t>
            </a:r>
          </a:p>
          <a:p>
            <a:r>
              <a:rPr lang="en-US" sz="1600">
                <a:solidFill>
                  <a:srgbClr val="FFFF00"/>
                </a:solidFill>
              </a:rPr>
              <a:t> - Túi có thân, khóa, quai xách hoặc dây </a:t>
            </a:r>
            <a:r>
              <a:rPr lang="vi-VN" sz="1600">
                <a:solidFill>
                  <a:srgbClr val="FFFF00"/>
                </a:solidFill>
              </a:rPr>
              <a:t>đ</a:t>
            </a:r>
            <a:r>
              <a:rPr lang="en-US" sz="1600">
                <a:solidFill>
                  <a:srgbClr val="FFFF00"/>
                </a:solidFill>
              </a:rPr>
              <a:t>eo.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509135" y="4133095"/>
            <a:ext cx="2286000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 - Túi xách th</a:t>
            </a:r>
            <a:r>
              <a:rPr lang="vi-VN" sz="1600" b="1"/>
              <a:t>ư</a:t>
            </a:r>
            <a:r>
              <a:rPr lang="en-US" sz="1600" b="1"/>
              <a:t>ờng </a:t>
            </a:r>
            <a:r>
              <a:rPr lang="vi-VN" sz="1600" b="1"/>
              <a:t>đư</a:t>
            </a:r>
            <a:r>
              <a:rPr lang="en-US" sz="1600" b="1"/>
              <a:t>ợc làm bằng những chất liệu gì? </a:t>
            </a:r>
          </a:p>
          <a:p>
            <a:pPr>
              <a:spcBef>
                <a:spcPct val="50000"/>
              </a:spcBef>
            </a:pPr>
            <a:r>
              <a:rPr lang="en-US" sz="1600" b="1"/>
              <a:t>- Theo thể loại trang trí nào?</a:t>
            </a:r>
          </a:p>
          <a:p>
            <a:pPr>
              <a:spcBef>
                <a:spcPct val="50000"/>
              </a:spcBef>
            </a:pPr>
            <a:endParaRPr lang="en-US" sz="1600" b="1">
              <a:latin typeface=".VnTime" panose="020B7200000000000000" pitchFamily="34" charset="0"/>
            </a:endParaRP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2361883" y="4114958"/>
            <a:ext cx="2057400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  - Thân túi </a:t>
            </a:r>
            <a:r>
              <a:rPr lang="vi-VN" sz="1600">
                <a:solidFill>
                  <a:srgbClr val="FFFF00"/>
                </a:solidFill>
              </a:rPr>
              <a:t>đư</a:t>
            </a:r>
            <a:r>
              <a:rPr lang="en-US" sz="1600">
                <a:solidFill>
                  <a:srgbClr val="FFFF00"/>
                </a:solidFill>
              </a:rPr>
              <a:t>ợc trang trí họa tiết: Hoa, lá, hình kỉ hà… </a:t>
            </a:r>
          </a:p>
          <a:p>
            <a:r>
              <a:rPr lang="en-US" sz="1600">
                <a:solidFill>
                  <a:srgbClr val="FFFF00"/>
                </a:solidFill>
              </a:rPr>
              <a:t>- Th</a:t>
            </a:r>
            <a:r>
              <a:rPr lang="vi-VN" sz="1600">
                <a:solidFill>
                  <a:srgbClr val="FFFF00"/>
                </a:solidFill>
              </a:rPr>
              <a:t>ư</a:t>
            </a:r>
            <a:r>
              <a:rPr lang="en-US" sz="1600">
                <a:solidFill>
                  <a:srgbClr val="FFFF00"/>
                </a:solidFill>
              </a:rPr>
              <a:t>ờng trang trí tự do, xen kẽ...</a:t>
            </a:r>
          </a:p>
          <a:p>
            <a:endParaRPr lang="en-US" sz="1600">
              <a:solidFill>
                <a:srgbClr val="FFFF00"/>
              </a:solidFill>
            </a:endParaRPr>
          </a:p>
          <a:p>
            <a:endParaRPr lang="en-US" sz="1600">
              <a:solidFill>
                <a:srgbClr val="FFFF00"/>
              </a:solidFill>
            </a:endParaRPr>
          </a:p>
          <a:p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858103" y="4252595"/>
            <a:ext cx="2057400" cy="169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- </a:t>
            </a:r>
            <a:r>
              <a:rPr lang="en-US" sz="1600" b="1"/>
              <a:t>Em có nhận xét gì về màu sắc của túi xách? </a:t>
            </a:r>
          </a:p>
          <a:p>
            <a:pPr>
              <a:spcBef>
                <a:spcPct val="50000"/>
              </a:spcBef>
            </a:pPr>
            <a:r>
              <a:rPr lang="en-US" sz="1600" b="1"/>
              <a:t>- Trong cuộc sống túi xách có tác dụng gì?</a:t>
            </a:r>
            <a:endParaRPr lang="en-US" sz="8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09320"/>
            <a:ext cx="2529205" cy="2529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05" y="909320"/>
            <a:ext cx="2106295" cy="2522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90" y="1002030"/>
            <a:ext cx="2654300" cy="236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41505"/>
            <a:ext cx="5105400" cy="672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4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28600" y="4190743"/>
            <a:ext cx="2057400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- Túi xách có nhiều kiểu dáng: Vuông, chữ nhật, hình tr</a:t>
            </a:r>
            <a:r>
              <a:rPr lang="vi-VN" sz="1600">
                <a:solidFill>
                  <a:srgbClr val="FFFF00"/>
                </a:solidFill>
              </a:rPr>
              <a:t>ă</a:t>
            </a:r>
            <a:r>
              <a:rPr lang="en-US" sz="1600">
                <a:solidFill>
                  <a:srgbClr val="FFFF00"/>
                </a:solidFill>
              </a:rPr>
              <a:t>ng khuyết.</a:t>
            </a:r>
          </a:p>
          <a:p>
            <a:r>
              <a:rPr lang="en-US" sz="1600">
                <a:solidFill>
                  <a:srgbClr val="FFFF00"/>
                </a:solidFill>
              </a:rPr>
              <a:t> - Túi có thân, </a:t>
            </a:r>
            <a:r>
              <a:rPr lang="vi-VN" sz="1600">
                <a:solidFill>
                  <a:srgbClr val="FFFF00"/>
                </a:solidFill>
              </a:rPr>
              <a:t>đ</a:t>
            </a:r>
            <a:r>
              <a:rPr lang="en-US" sz="1600">
                <a:solidFill>
                  <a:srgbClr val="FFFF00"/>
                </a:solidFill>
              </a:rPr>
              <a:t>áy, khóa, quai xách hoặc dây </a:t>
            </a:r>
            <a:r>
              <a:rPr lang="vi-VN" sz="1600">
                <a:solidFill>
                  <a:srgbClr val="FFFF00"/>
                </a:solidFill>
              </a:rPr>
              <a:t>đ</a:t>
            </a:r>
            <a:r>
              <a:rPr lang="en-US" sz="1600">
                <a:solidFill>
                  <a:srgbClr val="FFFF00"/>
                </a:solidFill>
              </a:rPr>
              <a:t>eo…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4800343" y="4190713"/>
            <a:ext cx="1905000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 - Túi th</a:t>
            </a:r>
            <a:r>
              <a:rPr lang="vi-VN" sz="1600">
                <a:solidFill>
                  <a:srgbClr val="FFFF00"/>
                </a:solidFill>
              </a:rPr>
              <a:t>ư</a:t>
            </a:r>
            <a:r>
              <a:rPr lang="en-US" sz="1600">
                <a:solidFill>
                  <a:srgbClr val="FFFF00"/>
                </a:solidFill>
              </a:rPr>
              <a:t>ờng </a:t>
            </a:r>
            <a:r>
              <a:rPr lang="vi-VN" sz="1600">
                <a:solidFill>
                  <a:srgbClr val="FFFF00"/>
                </a:solidFill>
              </a:rPr>
              <a:t>đư</a:t>
            </a:r>
            <a:r>
              <a:rPr lang="en-US" sz="1600">
                <a:solidFill>
                  <a:srgbClr val="FFFF00"/>
                </a:solidFill>
              </a:rPr>
              <a:t>ợc làm bằng giấy. </a:t>
            </a:r>
          </a:p>
          <a:p>
            <a:r>
              <a:rPr lang="en-US" sz="1600">
                <a:solidFill>
                  <a:srgbClr val="FFFF00"/>
                </a:solidFill>
              </a:rPr>
              <a:t>- Thuộc thể loại trang trí ứng dụng</a:t>
            </a:r>
          </a:p>
          <a:p>
            <a:r>
              <a:rPr lang="en-US" sz="1600">
                <a:solidFill>
                  <a:srgbClr val="FFFF00"/>
                </a:solidFill>
              </a:rPr>
              <a:t>    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2514600" y="4190773"/>
            <a:ext cx="2057400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 - Thân túi th</a:t>
            </a:r>
            <a:r>
              <a:rPr lang="vi-VN" sz="1600">
                <a:solidFill>
                  <a:srgbClr val="FFFF00"/>
                </a:solidFill>
              </a:rPr>
              <a:t>ư</a:t>
            </a:r>
            <a:r>
              <a:rPr lang="en-US" sz="1600">
                <a:solidFill>
                  <a:srgbClr val="FFFF00"/>
                </a:solidFill>
              </a:rPr>
              <a:t>ờng </a:t>
            </a:r>
            <a:r>
              <a:rPr lang="vi-VN" sz="1600">
                <a:solidFill>
                  <a:srgbClr val="FFFF00"/>
                </a:solidFill>
              </a:rPr>
              <a:t>đư</a:t>
            </a:r>
            <a:r>
              <a:rPr lang="en-US" sz="1600">
                <a:solidFill>
                  <a:srgbClr val="FFFF00"/>
                </a:solidFill>
              </a:rPr>
              <a:t>ợc trang trí họa tiết: Hoa, lá, hình kỉ hà… </a:t>
            </a:r>
          </a:p>
          <a:p>
            <a:r>
              <a:rPr lang="en-US" sz="1600">
                <a:solidFill>
                  <a:srgbClr val="FFFF00"/>
                </a:solidFill>
              </a:rPr>
              <a:t>- Trang trí tự do, xen kẽ...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6858000" y="4191030"/>
            <a:ext cx="1905000" cy="169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sz="1400" b="1"/>
              <a:t>- </a:t>
            </a:r>
            <a:r>
              <a:rPr lang="en-US" sz="1600"/>
              <a:t>Em có nhận xét gì về màu sắc của túi xách?</a:t>
            </a:r>
          </a:p>
          <a:p>
            <a:pPr>
              <a:spcBef>
                <a:spcPct val="50000"/>
              </a:spcBef>
            </a:pPr>
            <a:r>
              <a:rPr lang="en-US" sz="1600"/>
              <a:t>- Trong cuộc sống túi xách có tác dụng gì?</a:t>
            </a:r>
            <a:endParaRPr lang="en-US" sz="8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2" y="1145417"/>
            <a:ext cx="243840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45" y="1367285"/>
            <a:ext cx="2076450" cy="2200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43" y="1582918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237" y="149085"/>
            <a:ext cx="5853526" cy="77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2964635" y="0"/>
            <a:ext cx="31242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66"/>
                </a:solidFill>
              </a:rPr>
              <a:t> </a:t>
            </a:r>
            <a:r>
              <a:rPr lang="en-US" sz="2800" b="1"/>
              <a:t>Đựng </a:t>
            </a:r>
            <a:r>
              <a:rPr lang="vi-VN" sz="2800" b="1"/>
              <a:t>đ</a:t>
            </a:r>
            <a:r>
              <a:rPr lang="en-US" sz="2800" b="1"/>
              <a:t>ồ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208110" y="3640396"/>
            <a:ext cx="3868738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3200" b="1"/>
              <a:t>Trang trí thời trang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3" y="4581968"/>
            <a:ext cx="2326107" cy="193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35" y="3638337"/>
            <a:ext cx="2129118" cy="2986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4" y="641350"/>
            <a:ext cx="1857375" cy="2466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3124200" cy="228949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0" grpId="0"/>
      <p:bldP spid="215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0" y="685800"/>
            <a:ext cx="81534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II. Cách thiết kế tạo dáng túi đựng bằng giấy 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09600" y="1295400"/>
            <a:ext cx="81534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/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52400" y="1295400"/>
            <a:ext cx="7010400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en-US" sz="2800" b="1" i="1">
                <a:solidFill>
                  <a:srgbClr val="66FF33"/>
                </a:solidFill>
              </a:rPr>
              <a:t>1. Xây dựng ý tưởng 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en-US" sz="2800"/>
              <a:t>  </a:t>
            </a:r>
            <a:endParaRPr lang="en-US" sz="2800" b="1"/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787234"/>
            <a:ext cx="3810000" cy="2664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41525"/>
            <a:ext cx="4495800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65942"/>
            <a:ext cx="2486025" cy="183832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98463" y="102235"/>
            <a:ext cx="67640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3200" u="sng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Bài 3:</a:t>
            </a:r>
            <a:r>
              <a:rPr lang="vi-VN" altLang="en-US" sz="3200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TÚI GIẤY ĐỰNG QUÀ TẶNG</a:t>
            </a:r>
            <a:r>
              <a:rPr lang="en-US" sz="3200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3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2596" y="838394"/>
            <a:ext cx="878058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II. Cách thiết kế tạo dáng túi đựng bằng giấy 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609600" y="1295400"/>
            <a:ext cx="81534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306" name="Text Box 34"/>
          <p:cNvSpPr txBox="1">
            <a:spLocks noChangeArrowheads="1"/>
          </p:cNvSpPr>
          <p:nvPr/>
        </p:nvSpPr>
        <p:spPr bwMode="auto">
          <a:xfrm>
            <a:off x="304800" y="1600200"/>
            <a:ext cx="8008620" cy="1229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en-US" sz="2800" b="1" i="1"/>
              <a:t>2. Phác thảo và triển khai bản vẽ kỹ thuật 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en-US" sz="3000"/>
              <a:t>    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en-US" sz="3000"/>
              <a:t>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85" y="2103886"/>
            <a:ext cx="6081584" cy="4542183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762000" y="152400"/>
            <a:ext cx="758253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u="sng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Bài 3:</a:t>
            </a:r>
            <a:r>
              <a:rPr lang="vi-VN" altLang="en-US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TÚI GIẤY ĐỰNG QUÀ TẶNG</a:t>
            </a:r>
            <a:r>
              <a:rPr lang="en-US" kern="10">
                <a:ln w="9525">
                  <a:round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4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</TotalTime>
  <Words>726</Words>
  <Application>Microsoft Office PowerPoint</Application>
  <PresentationFormat>On-screen Show (4:3)</PresentationFormat>
  <Paragraphs>84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.VnTime</vt:lpstr>
      <vt:lpstr>Arial</vt:lpstr>
      <vt:lpstr>Garamond</vt:lpstr>
      <vt:lpstr>Times New Roman</vt:lpstr>
      <vt:lpstr>VNI-Times</vt:lpstr>
      <vt:lpstr>Wingdings</vt:lpstr>
      <vt:lpstr>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itfriend.org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dell</cp:lastModifiedBy>
  <cp:revision>182</cp:revision>
  <dcterms:created xsi:type="dcterms:W3CDTF">2010-01-18T13:30:00Z</dcterms:created>
  <dcterms:modified xsi:type="dcterms:W3CDTF">2021-10-23T15:17:40Z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2761CABCAF4C416BAA5CBEDC74D9A7A1</vt:lpwstr>
  </property>
  <property fmtid="{D5CDD505-2E9C-101B-9397-08002B2CF9AE}" pid="3" name="KSOProductBuildVer">
    <vt:lpwstr>1033-11.2.0.10323</vt:lpwstr>
  </property>
</Properties>
</file>