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8" r:id="rId2"/>
    <p:sldId id="275" r:id="rId3"/>
    <p:sldId id="301" r:id="rId4"/>
    <p:sldId id="300" r:id="rId5"/>
    <p:sldId id="289" r:id="rId6"/>
    <p:sldId id="302" r:id="rId7"/>
    <p:sldId id="303" r:id="rId8"/>
    <p:sldId id="307" r:id="rId9"/>
    <p:sldId id="305" r:id="rId10"/>
    <p:sldId id="308" r:id="rId11"/>
    <p:sldId id="310" r:id="rId12"/>
    <p:sldId id="304" r:id="rId13"/>
    <p:sldId id="311" r:id="rId14"/>
    <p:sldId id="306" r:id="rId15"/>
    <p:sldId id="312" r:id="rId16"/>
    <p:sldId id="313" r:id="rId17"/>
    <p:sldId id="314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05409E5-357B-4EB3-86E8-448EE9F8EDD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"/>
            <a:ext cx="9191207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2544" y="2667000"/>
            <a:ext cx="3062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MĨ THUẬT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27" y="3369830"/>
            <a:ext cx="913346" cy="724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4456960"/>
            <a:ext cx="6934200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VẬT 3D TỪ DÂY THÉP</a:t>
            </a:r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973" y="4094708"/>
            <a:ext cx="3703257" cy="374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LỄ HỘI QUÊ HƯƠNG</a:t>
            </a:r>
          </a:p>
        </p:txBody>
      </p:sp>
    </p:spTree>
    <p:extLst>
      <p:ext uri="{BB962C8B-B14F-4D97-AF65-F5344CB8AC3E}">
        <p14:creationId xmlns:p14="http://schemas.microsoft.com/office/powerpoint/2010/main" val="3069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1)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90600" y="1604665"/>
            <a:ext cx="7239000" cy="480715"/>
            <a:chOff x="990600" y="1604665"/>
            <a:chExt cx="7239000" cy="48071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1623715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CÁCH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NHÂN VẬT 3D TỪ DÂY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THÉP: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04800" y="2286000"/>
            <a:ext cx="8566692" cy="441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514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CÁC EM XEM ĐOẠN CLIP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CUỐN GIẤY TẠO NHÂN VẬT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18422" r="18421" b="15789"/>
          <a:stretch/>
        </p:blipFill>
        <p:spPr>
          <a:xfrm>
            <a:off x="2705100" y="3594979"/>
            <a:ext cx="3733800" cy="2674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537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1)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62000" y="1604665"/>
            <a:ext cx="7880892" cy="850047"/>
            <a:chOff x="990600" y="1604665"/>
            <a:chExt cx="7239000" cy="85004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1623715"/>
              <a:ext cx="693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ẢNH NHÂN VẬT 3D TỪ DÂY THÉP CỦA HS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0" y="2208956"/>
            <a:ext cx="3240550" cy="4437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46" y="2227598"/>
            <a:ext cx="3222354" cy="4419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76" y="2227598"/>
            <a:ext cx="3041310" cy="44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02" y="2227598"/>
            <a:ext cx="3097858" cy="44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1)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90599" y="1604665"/>
            <a:ext cx="7432479" cy="497426"/>
            <a:chOff x="990600" y="1604665"/>
            <a:chExt cx="7239000" cy="48071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1623715"/>
              <a:ext cx="6934200" cy="24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3. TẠO NHÂN VẬT 3D YÊU THÍCH:</a:t>
              </a:r>
              <a:endParaRPr lang="en-US" sz="2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4200525" cy="42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1)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90599" y="1604665"/>
            <a:ext cx="7432479" cy="497426"/>
            <a:chOff x="990600" y="1604665"/>
            <a:chExt cx="7239000" cy="48071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1623715"/>
              <a:ext cx="6934200" cy="44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TỰ HỌC:</a:t>
              </a:r>
              <a:endParaRPr lang="en-US" sz="2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170611"/>
            <a:ext cx="8921931" cy="464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43434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HOÀN THÀNH BÀI, MANG THEO SẢN PHẨM VÀO TIẾT SAU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</a:rPr>
              <a:t>CÁC NHÓM CHUẨN BỊ PHẦN THUYẾT TRÌNH VỀ TÁC PHẨM ĐIÊU KHẮC, NHÀ ĐIÊU KHẮC ALBERTO GIACOMETTI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</a:rPr>
              <a:t>(SGK/35)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72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(Tiết 2)</a:t>
              </a: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90600" y="1604665"/>
            <a:ext cx="7239000" cy="480715"/>
            <a:chOff x="990600" y="1604665"/>
            <a:chExt cx="7239000" cy="48071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1623715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4. TRƯNG BÀY SẢN PHẨM VÀ CHIA SẺ: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416" y="2286000"/>
            <a:ext cx="6383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smtClean="0"/>
              <a:t>Trưng</a:t>
            </a:r>
            <a:r>
              <a:rPr lang="vi-VN" sz="2800" b="1" smtClean="0"/>
              <a:t> </a:t>
            </a:r>
            <a:r>
              <a:rPr lang="vi-VN" sz="2800" b="1"/>
              <a:t>bày sản </a:t>
            </a:r>
            <a:r>
              <a:rPr lang="vi-VN" sz="2800" b="1" smtClean="0"/>
              <a:t>phẩm</a:t>
            </a:r>
            <a:r>
              <a:rPr lang="en-US" sz="2800" b="1"/>
              <a:t> </a:t>
            </a:r>
            <a:r>
              <a:rPr lang="vi-VN" sz="2800" b="1" smtClean="0"/>
              <a:t>theo nhóm</a:t>
            </a:r>
            <a:endParaRPr lang="en-US" sz="2800" b="1" smtClean="0"/>
          </a:p>
          <a:p>
            <a:pPr marL="514350" indent="-514350">
              <a:buAutoNum type="arabicPeriod"/>
            </a:pPr>
            <a:r>
              <a:rPr lang="en-US" sz="2800" b="1"/>
              <a:t>Các nhóm quan sát, thảo luận phân tích nhận xét theo câu </a:t>
            </a:r>
            <a:r>
              <a:rPr lang="en-US" sz="2800" b="1" smtClean="0"/>
              <a:t>hỏi:</a:t>
            </a:r>
          </a:p>
          <a:p>
            <a:r>
              <a:rPr lang="en-US" sz="2800" b="1" smtClean="0"/>
              <a:t> </a:t>
            </a:r>
            <a:r>
              <a:rPr lang="en-US" sz="2800" b="1">
                <a:solidFill>
                  <a:srgbClr val="FF0000"/>
                </a:solidFill>
              </a:rPr>
              <a:t>- Em ấn tượng với sản phẩm nhân vật nào?</a:t>
            </a:r>
          </a:p>
          <a:p>
            <a:r>
              <a:rPr lang="en-US" sz="2800" b="1">
                <a:solidFill>
                  <a:srgbClr val="FF0000"/>
                </a:solidFill>
              </a:rPr>
              <a:t>- Nhân vật đó có đặc điểm gì?</a:t>
            </a:r>
          </a:p>
          <a:p>
            <a:r>
              <a:rPr lang="en-US" sz="2800" b="1">
                <a:solidFill>
                  <a:srgbClr val="FF0000"/>
                </a:solidFill>
              </a:rPr>
              <a:t>- Hình khối của nhân vật?</a:t>
            </a:r>
          </a:p>
          <a:p>
            <a:r>
              <a:rPr lang="en-US" sz="2800" b="1">
                <a:solidFill>
                  <a:srgbClr val="FF0000"/>
                </a:solidFill>
              </a:rPr>
              <a:t>- Kĩ thuật thể hiện nhân vật?</a:t>
            </a:r>
          </a:p>
          <a:p>
            <a:r>
              <a:rPr lang="en-US" sz="2800" b="1">
                <a:solidFill>
                  <a:srgbClr val="FF0000"/>
                </a:solidFill>
              </a:rPr>
              <a:t>- Tỉ lệ giữa các bộ phận cơ thể của nhân vật?</a:t>
            </a:r>
          </a:p>
          <a:p>
            <a:endParaRPr lang="en-US" sz="2800" b="1" smtClean="0"/>
          </a:p>
          <a:p>
            <a:pPr marL="514350" indent="-514350">
              <a:buAutoNum type="arabicPeriod"/>
            </a:pPr>
            <a:endParaRPr lang="en-US" sz="28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86" y="2743200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90599" y="1604665"/>
            <a:ext cx="7432479" cy="497426"/>
            <a:chOff x="990600" y="1604665"/>
            <a:chExt cx="7239000" cy="48071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1623715"/>
              <a:ext cx="6934200" cy="44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TÁC PHẨM ĐIÊU KHẮC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92" y="2185783"/>
            <a:ext cx="1479550" cy="251536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90" y="2222496"/>
            <a:ext cx="1957387" cy="247904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86170"/>
            <a:ext cx="1785937" cy="2515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" y="2819400"/>
            <a:ext cx="2547465" cy="3657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3453" y="4724400"/>
            <a:ext cx="6982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iểu </a:t>
            </a:r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sử của nhà điêu khắc Alberto Giacometti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Hình dáng tượng nhân vật của Alberto Giacometti có đặc điểm gì?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Khuôn mặt nhân vật thường được diễn tả như thế nào?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Hình khối, màu sắc trên tượng được thể hiện ra sao?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155" y="4572000"/>
            <a:ext cx="166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/>
              <a:t>CÁC NHÓM THẢO LUẬN THEO NỘI DUNG SAU: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3173704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90599" y="1604665"/>
            <a:ext cx="7432479" cy="497426"/>
            <a:chOff x="990600" y="1604665"/>
            <a:chExt cx="7239000" cy="48071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1623715"/>
              <a:ext cx="6934200" cy="44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TÁC PHẨM ĐIÊU KHẮC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9" y="2209034"/>
            <a:ext cx="3466011" cy="4496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029200" y="3048000"/>
            <a:ext cx="3393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TÁC PHẨM :</a:t>
            </a:r>
          </a:p>
          <a:p>
            <a:pPr algn="ctr"/>
            <a:r>
              <a:rPr lang="en-US" b="1" smtClean="0"/>
              <a:t>NGƯỜI ĐÀN ÔNG CHỈ TAY</a:t>
            </a:r>
          </a:p>
          <a:p>
            <a:pPr algn="ctr"/>
            <a:r>
              <a:rPr lang="en-US" smtClean="0"/>
              <a:t>SÁNG TÁC NĂM 1947</a:t>
            </a:r>
          </a:p>
          <a:p>
            <a:pPr algn="ctr"/>
            <a:r>
              <a:rPr lang="en-US" i="1" smtClean="0"/>
              <a:t>CHẤT LIỆU: </a:t>
            </a:r>
          </a:p>
          <a:p>
            <a:pPr algn="ctr"/>
            <a:r>
              <a:rPr lang="en-US" b="1" smtClean="0"/>
              <a:t>ĐỒNG</a:t>
            </a:r>
          </a:p>
          <a:p>
            <a:pPr algn="ctr"/>
            <a:r>
              <a:rPr lang="en-US" i="1" smtClean="0"/>
              <a:t>KÍCH THƯỚC: </a:t>
            </a:r>
          </a:p>
          <a:p>
            <a:pPr algn="ctr"/>
            <a:r>
              <a:rPr lang="en-US" b="1" smtClean="0"/>
              <a:t>179 cm x 103cm x 42cm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093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90599" y="1604665"/>
            <a:ext cx="7432479" cy="497426"/>
            <a:chOff x="990600" y="1604665"/>
            <a:chExt cx="7239000" cy="48071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1623715"/>
              <a:ext cx="6934200" cy="44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TÁC PHẨM ĐIÊU KHẮC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5" y="2261684"/>
            <a:ext cx="3766092" cy="4517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029200" y="30480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TÁC PHẨM :</a:t>
            </a:r>
          </a:p>
          <a:p>
            <a:pPr algn="ctr"/>
            <a:r>
              <a:rPr lang="en-US" b="1" smtClean="0"/>
              <a:t>TỰ NẮM LẤY CUỘC SỐNG VÀ BIẾN NÓ THÀNH KIỆT TÁC</a:t>
            </a:r>
          </a:p>
          <a:p>
            <a:pPr algn="ctr"/>
            <a:r>
              <a:rPr lang="en-US" smtClean="0"/>
              <a:t>SÁNG TÁC NĂM 1950</a:t>
            </a:r>
          </a:p>
          <a:p>
            <a:pPr algn="ctr"/>
            <a:r>
              <a:rPr lang="en-US" i="1" smtClean="0"/>
              <a:t>CHẤT LIỆU: </a:t>
            </a:r>
          </a:p>
          <a:p>
            <a:pPr algn="ctr"/>
            <a:r>
              <a:rPr lang="en-US" b="1" smtClean="0"/>
              <a:t>ĐỒNG</a:t>
            </a:r>
          </a:p>
          <a:p>
            <a:pPr algn="ctr"/>
            <a:r>
              <a:rPr lang="en-US" i="1" smtClean="0"/>
              <a:t>KÍCH THƯỚC: </a:t>
            </a:r>
          </a:p>
          <a:p>
            <a:pPr algn="ctr"/>
            <a:r>
              <a:rPr lang="en-US" b="1" smtClean="0"/>
              <a:t>83 cm x 26cm x 95,5cm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568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90599" y="1604665"/>
            <a:ext cx="7432479" cy="497426"/>
            <a:chOff x="990600" y="1604665"/>
            <a:chExt cx="7239000" cy="48071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1623715"/>
              <a:ext cx="6934200" cy="44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TÁC PHẨM ĐIÊU KHẮC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29200" y="30480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TÁC PHẨM :</a:t>
            </a:r>
          </a:p>
          <a:p>
            <a:pPr algn="ctr"/>
            <a:r>
              <a:rPr lang="en-US" b="1" smtClean="0"/>
              <a:t>NGƯỜI ĐÀN ÔNG ĐI BỘ</a:t>
            </a:r>
          </a:p>
          <a:p>
            <a:pPr algn="ctr"/>
            <a:r>
              <a:rPr lang="en-US" smtClean="0"/>
              <a:t>SÁNG TÁC NĂM 1961</a:t>
            </a:r>
          </a:p>
          <a:p>
            <a:pPr algn="ctr"/>
            <a:r>
              <a:rPr lang="en-US" i="1" smtClean="0"/>
              <a:t>CHẤT LIỆU: </a:t>
            </a:r>
          </a:p>
          <a:p>
            <a:pPr algn="ctr"/>
            <a:r>
              <a:rPr lang="en-US" b="1" smtClean="0"/>
              <a:t>ĐỒNG</a:t>
            </a:r>
          </a:p>
          <a:p>
            <a:pPr algn="ctr"/>
            <a:r>
              <a:rPr lang="en-US" i="1" smtClean="0"/>
              <a:t>KÍCH THƯỚC: </a:t>
            </a:r>
          </a:p>
          <a:p>
            <a:pPr algn="ctr"/>
            <a:r>
              <a:rPr lang="en-US" b="1" smtClean="0"/>
              <a:t>60cm x 14cm x 22cm</a:t>
            </a:r>
            <a:endParaRPr lang="en-US" b="1"/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598" y="2238034"/>
            <a:ext cx="3276601" cy="4443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4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90599" y="1604666"/>
            <a:ext cx="7432479" cy="850710"/>
            <a:chOff x="990600" y="1604665"/>
            <a:chExt cx="7239000" cy="82213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00" y="1623715"/>
              <a:ext cx="6934200" cy="80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NHÀ:</a:t>
              </a:r>
            </a:p>
            <a:p>
              <a:pPr algn="ctr"/>
              <a:endParaRPr lang="en-US" sz="2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57696"/>
            <a:ext cx="3034650" cy="4600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255519"/>
            <a:ext cx="2819401" cy="4602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4503003"/>
            <a:ext cx="24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HOÀN CHỈNH</a:t>
            </a:r>
          </a:p>
          <a:p>
            <a:pPr algn="ctr"/>
            <a:r>
              <a:rPr lang="en-US" sz="2400" b="1" smtClean="0"/>
              <a:t>SẢN PHẨM</a:t>
            </a:r>
            <a:endParaRPr 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5562600" y="4503003"/>
            <a:ext cx="2869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CHUẨN BỊ GIẤY MÀU, VẢI, KÉO, KIM, CHỈ, KEO…</a:t>
            </a:r>
          </a:p>
          <a:p>
            <a:r>
              <a:rPr lang="en-US" b="1" smtClean="0"/>
              <a:t> BÀI 2: TRANG  PHỤC LỄ HỘI (SGK/36)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616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76200" y="1752600"/>
            <a:ext cx="8871492" cy="40872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sz="4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200" b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 GIẤY VÀ VẼ HÌNH NGƯỜI ĐƠN GIẢN</a:t>
            </a:r>
            <a:endParaRPr lang="en-US" sz="32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CÁCH </a:t>
            </a:r>
            <a:r>
              <a:rPr lang="en-US" sz="3200" b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NHÂN VẬT 3D TỪ DÂY THÉP</a:t>
            </a:r>
            <a:endParaRPr lang="en-US" sz="32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b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NHÂN VẬT 3D YÊU THÍCH</a:t>
            </a:r>
            <a:endParaRPr lang="en-US" sz="32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TRƯNG BÀY SẢN PHẨM VÀ CHIA SẺ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200" b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TÁC PHẨM ĐIÊU KHẮC</a:t>
            </a:r>
            <a:endParaRPr lang="en-US" sz="32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01785"/>
            <a:ext cx="9144000" cy="1422216"/>
            <a:chOff x="0" y="101785"/>
            <a:chExt cx="9144000" cy="1422216"/>
          </a:xfrm>
        </p:grpSpPr>
        <p:sp>
          <p:nvSpPr>
            <p:cNvPr id="2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546155" y="101786"/>
              <a:ext cx="8597845" cy="13111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2400" b="1" dirty="0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1: NHÂN VẬT 3D TỪ DÂY THÉP (2 </a:t>
              </a:r>
              <a:r>
                <a:rPr lang="en-US" sz="2400" b="1" dirty="0" err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400" b="1" dirty="0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-38560" y="0"/>
            <a:ext cx="9182560" cy="68190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29" y="-304800"/>
            <a:ext cx="5962650" cy="708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00" y="3352800"/>
            <a:ext cx="1835869" cy="350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0" y="3352801"/>
            <a:ext cx="2596413" cy="3466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5908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</a:rPr>
              <a:t>HẸN GẶP LẠI CÁC EM Ở TIẾT HỌC SAU</a:t>
            </a:r>
            <a:endParaRPr lang="en-US" sz="2000" b="1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"/>
            <a:ext cx="3075128" cy="24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98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 (2 </a:t>
              </a: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 bwMode="auto">
          <a:xfrm>
            <a:off x="2895600" y="1828800"/>
            <a:ext cx="3352800" cy="68580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87036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CHUẨN BỊ: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6670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smtClean="0">
                <a:solidFill>
                  <a:srgbClr val="FF0000"/>
                </a:solidFill>
              </a:rPr>
              <a:t> DÂY THÉP(KẼM) NHỎ DÀI 1,5 ĐẾN 1,6m</a:t>
            </a:r>
          </a:p>
          <a:p>
            <a:pPr marL="342900" indent="-342900">
              <a:buAutoNum type="arabicPeriod"/>
            </a:pPr>
            <a:r>
              <a:rPr lang="en-US" sz="3200" b="1" smtClean="0">
                <a:solidFill>
                  <a:srgbClr val="FF0000"/>
                </a:solidFill>
              </a:rPr>
              <a:t> 1 TỜ GIẤY A4</a:t>
            </a:r>
          </a:p>
          <a:p>
            <a:pPr marL="342900" indent="-342900">
              <a:buAutoNum type="arabicPeriod"/>
            </a:pPr>
            <a:r>
              <a:rPr lang="en-US" sz="3200" b="1" smtClean="0">
                <a:solidFill>
                  <a:srgbClr val="FF0000"/>
                </a:solidFill>
              </a:rPr>
              <a:t> BÚT CHÌ</a:t>
            </a:r>
          </a:p>
          <a:p>
            <a:pPr marL="342900" indent="-342900">
              <a:buAutoNum type="arabicPeriod"/>
            </a:pPr>
            <a:r>
              <a:rPr lang="en-US" sz="3200" b="1" smtClean="0">
                <a:solidFill>
                  <a:srgbClr val="FF0000"/>
                </a:solidFill>
              </a:rPr>
              <a:t> GIẤY ĐÃ QUA SỬ DỤNG</a:t>
            </a:r>
          </a:p>
          <a:p>
            <a:pPr marL="342900" indent="-342900">
              <a:buAutoNum type="arabicPeriod"/>
            </a:pPr>
            <a:r>
              <a:rPr lang="en-US" sz="3200" b="1" smtClean="0">
                <a:solidFill>
                  <a:srgbClr val="FF0000"/>
                </a:solidFill>
              </a:rPr>
              <a:t> HỒ DÁN, BĂNG KEO GIẤY, ĐẤT SÉT NẶN (NẾU CÓ)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(Tiết 1)</a:t>
              </a: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990600" y="1604665"/>
            <a:ext cx="7239000" cy="480715"/>
            <a:chOff x="990600" y="1604665"/>
            <a:chExt cx="7239000" cy="48071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1623715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</a:rPr>
                <a:t>1. GẤP GIẤY VÀ VẼ HÌNH NGƯỜI ĐƠN GIẢN :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91000" y="2141517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- GẤP ½ TỜ GIẤY A4 THÀNH 8 PHẦN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5662" y="2618842"/>
            <a:ext cx="3101282" cy="39694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17" name="Straight Connector 16"/>
          <p:cNvCxnSpPr>
            <a:stCxn id="15" idx="1"/>
            <a:endCxn id="15" idx="3"/>
          </p:cNvCxnSpPr>
          <p:nvPr/>
        </p:nvCxnSpPr>
        <p:spPr bwMode="auto">
          <a:xfrm>
            <a:off x="615662" y="4603547"/>
            <a:ext cx="3101282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/>
          <p:cNvCxnSpPr/>
          <p:nvPr/>
        </p:nvCxnSpPr>
        <p:spPr bwMode="auto">
          <a:xfrm>
            <a:off x="615662" y="3667900"/>
            <a:ext cx="3101282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Straight Connector 19"/>
          <p:cNvCxnSpPr/>
          <p:nvPr/>
        </p:nvCxnSpPr>
        <p:spPr bwMode="auto">
          <a:xfrm>
            <a:off x="615662" y="5550614"/>
            <a:ext cx="3101282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Straight Connector 20"/>
          <p:cNvCxnSpPr/>
          <p:nvPr/>
        </p:nvCxnSpPr>
        <p:spPr bwMode="auto">
          <a:xfrm>
            <a:off x="615662" y="3124322"/>
            <a:ext cx="3101282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Straight Connector 21"/>
          <p:cNvCxnSpPr/>
          <p:nvPr/>
        </p:nvCxnSpPr>
        <p:spPr bwMode="auto">
          <a:xfrm>
            <a:off x="615662" y="4135277"/>
            <a:ext cx="3101282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traight Connector 22"/>
          <p:cNvCxnSpPr/>
          <p:nvPr/>
        </p:nvCxnSpPr>
        <p:spPr bwMode="auto">
          <a:xfrm>
            <a:off x="615662" y="6056092"/>
            <a:ext cx="3101282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traight Connector 23"/>
          <p:cNvCxnSpPr/>
          <p:nvPr/>
        </p:nvCxnSpPr>
        <p:spPr bwMode="auto">
          <a:xfrm>
            <a:off x="615661" y="5083048"/>
            <a:ext cx="3101282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traight Connector 25"/>
          <p:cNvCxnSpPr>
            <a:stCxn id="15" idx="0"/>
            <a:endCxn id="15" idx="2"/>
          </p:cNvCxnSpPr>
          <p:nvPr/>
        </p:nvCxnSpPr>
        <p:spPr bwMode="auto">
          <a:xfrm>
            <a:off x="2166304" y="2618842"/>
            <a:ext cx="0" cy="3969409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28" name="Oval 27"/>
          <p:cNvSpPr/>
          <p:nvPr/>
        </p:nvSpPr>
        <p:spPr bwMode="auto">
          <a:xfrm>
            <a:off x="1944021" y="2618842"/>
            <a:ext cx="444564" cy="5054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30" name="Straight Connector 29"/>
          <p:cNvCxnSpPr>
            <a:stCxn id="28" idx="4"/>
          </p:cNvCxnSpPr>
          <p:nvPr/>
        </p:nvCxnSpPr>
        <p:spPr bwMode="auto">
          <a:xfrm>
            <a:off x="2166304" y="3124322"/>
            <a:ext cx="0" cy="2547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615661" y="3379084"/>
            <a:ext cx="310128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 bwMode="auto">
          <a:xfrm>
            <a:off x="1765823" y="4552999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8" name="Flowchart: Connector 37"/>
          <p:cNvSpPr/>
          <p:nvPr/>
        </p:nvSpPr>
        <p:spPr bwMode="auto">
          <a:xfrm>
            <a:off x="2487085" y="4552999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9" name="Flowchart: Connector 38"/>
          <p:cNvSpPr/>
          <p:nvPr/>
        </p:nvSpPr>
        <p:spPr bwMode="auto">
          <a:xfrm>
            <a:off x="1615916" y="5279271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0" name="Flowchart: Connector 39"/>
          <p:cNvSpPr/>
          <p:nvPr/>
        </p:nvSpPr>
        <p:spPr bwMode="auto">
          <a:xfrm>
            <a:off x="2640013" y="5279271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1" name="Flowchart: Connector 40"/>
          <p:cNvSpPr/>
          <p:nvPr/>
        </p:nvSpPr>
        <p:spPr bwMode="auto">
          <a:xfrm>
            <a:off x="3650082" y="3324897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2" name="Flowchart: Connector 41"/>
          <p:cNvSpPr/>
          <p:nvPr/>
        </p:nvSpPr>
        <p:spPr bwMode="auto">
          <a:xfrm>
            <a:off x="3061460" y="3332985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3" name="Flowchart: Connector 42"/>
          <p:cNvSpPr/>
          <p:nvPr/>
        </p:nvSpPr>
        <p:spPr bwMode="auto">
          <a:xfrm>
            <a:off x="1765467" y="3328536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4" name="Flowchart: Connector 43"/>
          <p:cNvSpPr/>
          <p:nvPr/>
        </p:nvSpPr>
        <p:spPr bwMode="auto">
          <a:xfrm>
            <a:off x="1174018" y="3328536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5" name="Flowchart: Connector 44"/>
          <p:cNvSpPr/>
          <p:nvPr/>
        </p:nvSpPr>
        <p:spPr bwMode="auto">
          <a:xfrm>
            <a:off x="2476770" y="3328536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6" name="Flowchart: Connector 45"/>
          <p:cNvSpPr/>
          <p:nvPr/>
        </p:nvSpPr>
        <p:spPr bwMode="auto">
          <a:xfrm>
            <a:off x="609600" y="3328536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48" name="Straight Connector 47"/>
          <p:cNvCxnSpPr>
            <a:stCxn id="43" idx="4"/>
          </p:cNvCxnSpPr>
          <p:nvPr/>
        </p:nvCxnSpPr>
        <p:spPr bwMode="auto">
          <a:xfrm>
            <a:off x="1809924" y="3429632"/>
            <a:ext cx="0" cy="11739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2531542" y="3375449"/>
            <a:ext cx="0" cy="12280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1809924" y="4603547"/>
            <a:ext cx="72659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flipH="1">
            <a:off x="1498729" y="4603547"/>
            <a:ext cx="311195" cy="145254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2536518" y="4603546"/>
            <a:ext cx="295904" cy="14525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 rot="1431883">
            <a:off x="1274789" y="6037598"/>
            <a:ext cx="249881" cy="5918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3" name="Oval 62"/>
          <p:cNvSpPr/>
          <p:nvPr/>
        </p:nvSpPr>
        <p:spPr bwMode="auto">
          <a:xfrm rot="20321537">
            <a:off x="2791835" y="6036816"/>
            <a:ext cx="249881" cy="59180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4" name="Flowchart: Connector 63"/>
          <p:cNvSpPr/>
          <p:nvPr/>
        </p:nvSpPr>
        <p:spPr bwMode="auto">
          <a:xfrm>
            <a:off x="1454272" y="6005544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5" name="Flowchart: Connector 64"/>
          <p:cNvSpPr/>
          <p:nvPr/>
        </p:nvSpPr>
        <p:spPr bwMode="auto">
          <a:xfrm>
            <a:off x="2787966" y="6005421"/>
            <a:ext cx="88913" cy="10109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38995" y="3212750"/>
            <a:ext cx="304800" cy="36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15955" y="2702566"/>
            <a:ext cx="304800" cy="36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738995" y="4660550"/>
            <a:ext cx="304800" cy="36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738995" y="4184349"/>
            <a:ext cx="304800" cy="36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738995" y="5145494"/>
            <a:ext cx="304800" cy="36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738995" y="5624113"/>
            <a:ext cx="304800" cy="36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33800" y="6148391"/>
            <a:ext cx="304800" cy="36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733800" y="3687571"/>
            <a:ext cx="304800" cy="36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191000" y="248291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</a:rPr>
              <a:t>Đầu </a:t>
            </a:r>
            <a:r>
              <a:rPr lang="en-US" sz="2400">
                <a:solidFill>
                  <a:srgbClr val="FF0000"/>
                </a:solidFill>
              </a:rPr>
              <a:t>người nên vẽ ở vị trí nào để hình vẽ cân đối trên giấy</a:t>
            </a:r>
            <a:r>
              <a:rPr lang="en-US" sz="2400" smtClean="0">
                <a:solidFill>
                  <a:srgbClr val="FF0000"/>
                </a:solidFill>
              </a:rPr>
              <a:t>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43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- Vẽ </a:t>
            </a:r>
            <a:r>
              <a:rPr lang="en-US" b="1"/>
              <a:t>đầu người có kích thước bằng 1 phần của tờ giấy trên nếp gấp đầu tiên</a:t>
            </a:r>
            <a:endParaRPr lang="en-US" b="1" smtClean="0"/>
          </a:p>
        </p:txBody>
      </p:sp>
      <p:sp>
        <p:nvSpPr>
          <p:cNvPr id="82" name="Rectangle 81"/>
          <p:cNvSpPr/>
          <p:nvPr/>
        </p:nvSpPr>
        <p:spPr>
          <a:xfrm>
            <a:off x="4261392" y="30847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- Phần </a:t>
            </a:r>
            <a:r>
              <a:rPr lang="en-US" sz="2000" b="1">
                <a:solidFill>
                  <a:srgbClr val="FF0000"/>
                </a:solidFill>
              </a:rPr>
              <a:t>vai hình người cần vẽ ở khoảng nào trên nếp gấp giấy?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2971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- Phần vai: chia ½ ô thứ 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3276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- Chia phần vai thành 5 phần bằng nhau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171208" y="39066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Các điểm khớp nối của cơ thể ở vị trí nào trên hình vẽ?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91000" y="38288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mtClean="0"/>
              <a:t>- Vẽ </a:t>
            </a:r>
            <a:r>
              <a:rPr lang="en-US" b="1"/>
              <a:t>theo hình mẫu và đánh dấu vào các điểm tương ứng với khớp vai, khuỷu tay, cổ tay, hông, đầu gối, cổ chân trên hình.</a:t>
            </a:r>
          </a:p>
        </p:txBody>
      </p:sp>
    </p:spTree>
    <p:extLst>
      <p:ext uri="{BB962C8B-B14F-4D97-AF65-F5344CB8AC3E}">
        <p14:creationId xmlns:p14="http://schemas.microsoft.com/office/powerpoint/2010/main" val="26270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2" grpId="0" animBg="1"/>
      <p:bldP spid="63" grpId="0" animBg="1"/>
      <p:bldP spid="64" grpId="0" animBg="1"/>
      <p:bldP spid="65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0" grpId="0"/>
      <p:bldP spid="80" grpId="1"/>
      <p:bldP spid="81" grpId="0"/>
      <p:bldP spid="82" grpId="0"/>
      <p:bldP spid="82" grpId="1"/>
      <p:bldP spid="83" grpId="0"/>
      <p:bldP spid="84" grpId="0"/>
      <p:bldP spid="85" grpId="0" build="allAtOnce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5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8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</a:t>
              </a:r>
              <a:r>
                <a:rPr lang="en-US" sz="2400" b="1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(Tiết 1)</a:t>
              </a: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90600" y="1604665"/>
            <a:ext cx="7239000" cy="480715"/>
            <a:chOff x="990600" y="1604665"/>
            <a:chExt cx="7239000" cy="48071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3000" y="1623715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CÁCH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NHÂN VẬT 3D TỪ DÂY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THÉP: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1000" y="2209800"/>
            <a:ext cx="3733800" cy="4419599"/>
            <a:chOff x="609600" y="2618842"/>
            <a:chExt cx="3434195" cy="401055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15662" y="2618842"/>
              <a:ext cx="3101282" cy="39694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22" name="Straight Connector 21"/>
            <p:cNvCxnSpPr>
              <a:stCxn id="21" idx="1"/>
              <a:endCxn id="21" idx="3"/>
            </p:cNvCxnSpPr>
            <p:nvPr/>
          </p:nvCxnSpPr>
          <p:spPr bwMode="auto">
            <a:xfrm>
              <a:off x="615662" y="4603547"/>
              <a:ext cx="3101282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15662" y="3667900"/>
              <a:ext cx="3101282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15662" y="5550614"/>
              <a:ext cx="3101282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15662" y="3124322"/>
              <a:ext cx="3101282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15662" y="4135277"/>
              <a:ext cx="3101282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615662" y="6056092"/>
              <a:ext cx="3101282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15661" y="5083048"/>
              <a:ext cx="3101282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traight Connector 28"/>
            <p:cNvCxnSpPr>
              <a:stCxn id="21" idx="0"/>
              <a:endCxn id="21" idx="2"/>
            </p:cNvCxnSpPr>
            <p:nvPr/>
          </p:nvCxnSpPr>
          <p:spPr bwMode="auto">
            <a:xfrm>
              <a:off x="2166304" y="2618842"/>
              <a:ext cx="0" cy="396940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sp>
          <p:nvSpPr>
            <p:cNvPr id="30" name="Oval 29"/>
            <p:cNvSpPr/>
            <p:nvPr/>
          </p:nvSpPr>
          <p:spPr bwMode="auto">
            <a:xfrm>
              <a:off x="1944021" y="2618842"/>
              <a:ext cx="444564" cy="50548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31" name="Straight Connector 30"/>
            <p:cNvCxnSpPr>
              <a:stCxn id="30" idx="4"/>
            </p:cNvCxnSpPr>
            <p:nvPr/>
          </p:nvCxnSpPr>
          <p:spPr bwMode="auto">
            <a:xfrm>
              <a:off x="2166304" y="3124322"/>
              <a:ext cx="0" cy="2547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615661" y="3379084"/>
              <a:ext cx="310128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lowchart: Connector 32"/>
            <p:cNvSpPr/>
            <p:nvPr/>
          </p:nvSpPr>
          <p:spPr bwMode="auto">
            <a:xfrm>
              <a:off x="1765823" y="4552999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4" name="Flowchart: Connector 33"/>
            <p:cNvSpPr/>
            <p:nvPr/>
          </p:nvSpPr>
          <p:spPr bwMode="auto">
            <a:xfrm>
              <a:off x="2487085" y="4552999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5" name="Flowchart: Connector 34"/>
            <p:cNvSpPr/>
            <p:nvPr/>
          </p:nvSpPr>
          <p:spPr bwMode="auto">
            <a:xfrm>
              <a:off x="1615916" y="5279271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6" name="Flowchart: Connector 35"/>
            <p:cNvSpPr/>
            <p:nvPr/>
          </p:nvSpPr>
          <p:spPr bwMode="auto">
            <a:xfrm>
              <a:off x="2640013" y="5279271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7" name="Flowchart: Connector 36"/>
            <p:cNvSpPr/>
            <p:nvPr/>
          </p:nvSpPr>
          <p:spPr bwMode="auto">
            <a:xfrm>
              <a:off x="3650082" y="3324897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8" name="Flowchart: Connector 37"/>
            <p:cNvSpPr/>
            <p:nvPr/>
          </p:nvSpPr>
          <p:spPr bwMode="auto">
            <a:xfrm>
              <a:off x="3061460" y="3332985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9" name="Flowchart: Connector 38"/>
            <p:cNvSpPr/>
            <p:nvPr/>
          </p:nvSpPr>
          <p:spPr bwMode="auto">
            <a:xfrm>
              <a:off x="1765467" y="3328536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0" name="Flowchart: Connector 39"/>
            <p:cNvSpPr/>
            <p:nvPr/>
          </p:nvSpPr>
          <p:spPr bwMode="auto">
            <a:xfrm>
              <a:off x="1174018" y="3328536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1" name="Flowchart: Connector 40"/>
            <p:cNvSpPr/>
            <p:nvPr/>
          </p:nvSpPr>
          <p:spPr bwMode="auto">
            <a:xfrm>
              <a:off x="2476770" y="3328536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2" name="Flowchart: Connector 41"/>
            <p:cNvSpPr/>
            <p:nvPr/>
          </p:nvSpPr>
          <p:spPr bwMode="auto">
            <a:xfrm>
              <a:off x="609600" y="3328536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43" name="Straight Connector 42"/>
            <p:cNvCxnSpPr>
              <a:stCxn id="39" idx="4"/>
            </p:cNvCxnSpPr>
            <p:nvPr/>
          </p:nvCxnSpPr>
          <p:spPr bwMode="auto">
            <a:xfrm>
              <a:off x="1809924" y="3429632"/>
              <a:ext cx="0" cy="11739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2531542" y="3375449"/>
              <a:ext cx="0" cy="12280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>
              <a:off x="1809924" y="4603547"/>
              <a:ext cx="72659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1498729" y="4603547"/>
              <a:ext cx="311195" cy="14525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2536518" y="4603546"/>
              <a:ext cx="295904" cy="14525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 bwMode="auto">
            <a:xfrm rot="1431883">
              <a:off x="1274789" y="6037598"/>
              <a:ext cx="249881" cy="59180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 rot="20321537">
              <a:off x="2791835" y="6036816"/>
              <a:ext cx="249881" cy="59180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0" name="Flowchart: Connector 49"/>
            <p:cNvSpPr/>
            <p:nvPr/>
          </p:nvSpPr>
          <p:spPr bwMode="auto">
            <a:xfrm>
              <a:off x="1454272" y="6005544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" name="Flowchart: Connector 50"/>
            <p:cNvSpPr/>
            <p:nvPr/>
          </p:nvSpPr>
          <p:spPr bwMode="auto">
            <a:xfrm>
              <a:off x="2787966" y="6005421"/>
              <a:ext cx="88913" cy="10109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8995" y="3212750"/>
              <a:ext cx="304800" cy="36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15955" y="2702566"/>
              <a:ext cx="304800" cy="36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1</a:t>
              </a:r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38995" y="4660550"/>
              <a:ext cx="304800" cy="36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5</a:t>
              </a:r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38995" y="4184349"/>
              <a:ext cx="304800" cy="36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4</a:t>
              </a: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38995" y="5145494"/>
              <a:ext cx="304800" cy="36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6</a:t>
              </a:r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8995" y="5624113"/>
              <a:ext cx="304800" cy="36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33800" y="6148391"/>
              <a:ext cx="304800" cy="36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8</a:t>
              </a:r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33800" y="3687571"/>
              <a:ext cx="304800" cy="36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3</a:t>
              </a:r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4114800" y="315680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- Theo em, để tạo hình nhân vật 3D cần tiến hành bao nhiêu bước?</a:t>
            </a:r>
          </a:p>
          <a:p>
            <a:r>
              <a:rPr lang="en-US" sz="2400" b="1">
                <a:solidFill>
                  <a:srgbClr val="FF0000"/>
                </a:solidFill>
              </a:rPr>
              <a:t>- Nên bắt đầu tạo hình nhân vật từ bộ phận nào của cơ thể?</a:t>
            </a:r>
          </a:p>
          <a:p>
            <a:r>
              <a:rPr lang="en-US" sz="2400" b="1">
                <a:solidFill>
                  <a:srgbClr val="FF0000"/>
                </a:solidFill>
              </a:rPr>
              <a:t>- Làm thế nào để tạo các khớp vai, tay, chân cho nhân vật?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67200" y="2302063"/>
            <a:ext cx="468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CÁC NHÓM THẢO LUẬN </a:t>
            </a:r>
          </a:p>
          <a:p>
            <a:pPr algn="ctr"/>
            <a:r>
              <a:rPr lang="en-US" sz="2400" b="1" smtClean="0"/>
              <a:t>THEO CÂU HỎI SAU :</a:t>
            </a:r>
            <a:endParaRPr lang="en-US" sz="2400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1)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90600" y="1604665"/>
            <a:ext cx="7239000" cy="480715"/>
            <a:chOff x="990600" y="1604665"/>
            <a:chExt cx="7239000" cy="48071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1623715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CÁCH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NHÂN VẬT 3D TỪ DÂY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THÉP: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04800" y="2286000"/>
            <a:ext cx="8566692" cy="441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514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CÁC EM XEM ĐOẠN CLIP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TẠO NHÂN VẬT 3D TỪ DÂY THÉP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33254" r="13560" b="33374"/>
          <a:stretch/>
        </p:blipFill>
        <p:spPr>
          <a:xfrm>
            <a:off x="1605751" y="3459897"/>
            <a:ext cx="6450667" cy="3131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3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1)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90600" y="1604665"/>
            <a:ext cx="7239000" cy="480715"/>
            <a:chOff x="990600" y="1604665"/>
            <a:chExt cx="7239000" cy="48071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1623715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CÁCH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NHÂN VẬT 3D TỪ DÂY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THÉP: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3" y="2170922"/>
            <a:ext cx="8915400" cy="4648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2590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TRÌNH BÀY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THẢO LUẬN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4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6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1)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90600" y="1604665"/>
            <a:ext cx="7239000" cy="480715"/>
            <a:chOff x="990600" y="1604665"/>
            <a:chExt cx="7239000" cy="48071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1623715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CÁCH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NHÂN VẬT 3D TỪ DÂY </a:t>
              </a:r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THÉP: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5164" y="2133600"/>
            <a:ext cx="48678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1- DÂY THÉP (KẼM) DÀI 1,5M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2- TẠO HÌNH ĐẦU, CỔ NHÂN VẬT TỪ KHOẢNG GIỮA DÂY THÉP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3- TỪ CỔ, VAI TẠO TAY CHÂN VÀ CÁC KHỚP BẰNG CÁCH XOẮN DÂY THÉP (KẼM) TƯƠNG ỨNG VỚI CÁC VỊ TRÍ ĐÁNH DẤU TRÊN HÌNH VẼ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2200"/>
            <a:ext cx="3680012" cy="433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919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1785"/>
            <a:ext cx="9144000" cy="1717394"/>
            <a:chOff x="0" y="101785"/>
            <a:chExt cx="9144000" cy="1717394"/>
          </a:xfrm>
        </p:grpSpPr>
        <p:sp>
          <p:nvSpPr>
            <p:cNvPr id="3" name="Text Box 1"/>
            <p:cNvSpPr txBox="1"/>
            <p:nvPr/>
          </p:nvSpPr>
          <p:spPr>
            <a:xfrm>
              <a:off x="0" y="220954"/>
              <a:ext cx="9144000" cy="7641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" y="101785"/>
              <a:ext cx="8915400" cy="1422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" name="Text Box 11"/>
            <p:cNvSpPr txBox="1"/>
            <p:nvPr/>
          </p:nvSpPr>
          <p:spPr>
            <a:xfrm>
              <a:off x="546155" y="101786"/>
              <a:ext cx="8597845" cy="171739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 THUẬT 6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LỄ HỘI QUÊ HƯƠNG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24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NHÂN VẬT 3D TỪ DÂY THÉP (Tiết 1)</a:t>
              </a:r>
            </a:p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None/>
              </a:pPr>
              <a:endPara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54"/>
              <a:ext cx="1066801" cy="12767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467" y="152400"/>
              <a:ext cx="1049225" cy="8327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90600" y="1604665"/>
            <a:ext cx="7239000" cy="480715"/>
            <a:chOff x="990600" y="1604665"/>
            <a:chExt cx="7239000" cy="48071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90600" y="1604665"/>
              <a:ext cx="7239000" cy="480715"/>
            </a:xfrm>
            <a:prstGeom prst="round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1623715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 CUỐN GIẤY TẠO HÌNH NHÂN VẬT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77" y="2123414"/>
            <a:ext cx="3820058" cy="47345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2439887"/>
            <a:ext cx="5238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</a:t>
            </a:r>
            <a:r>
              <a:rPr lang="vi-VN" sz="3600" b="1" smtClean="0"/>
              <a:t>ình </a:t>
            </a:r>
            <a:r>
              <a:rPr lang="vi-VN" sz="3600" b="1"/>
              <a:t>dạng của nhân vật phụ thuộc vào lượng giấy quấn vào khung nhân vật. </a:t>
            </a:r>
            <a:r>
              <a:rPr lang="en-US" sz="3600" b="1"/>
              <a:t>C</a:t>
            </a:r>
            <a:r>
              <a:rPr lang="vi-VN" sz="3600" b="1" smtClean="0"/>
              <a:t>ó </a:t>
            </a:r>
            <a:r>
              <a:rPr lang="vi-VN" sz="3600" b="1"/>
              <a:t>thể sử dụng đất nặn để tạo đầu, thân, chân, tay</a:t>
            </a:r>
            <a:endParaRPr lang="en-US" sz="3600" b="1"/>
          </a:p>
        </p:txBody>
      </p:sp>
      <p:sp>
        <p:nvSpPr>
          <p:cNvPr id="13" name="Rectangle 12"/>
          <p:cNvSpPr/>
          <p:nvPr/>
        </p:nvSpPr>
        <p:spPr>
          <a:xfrm>
            <a:off x="76200" y="2286000"/>
            <a:ext cx="52387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Nhân vật em dự định tạo hình là nam hay nữ?</a:t>
            </a:r>
            <a:endParaRPr lang="en-US" sz="3200" b="1">
              <a:solidFill>
                <a:srgbClr val="FF0000"/>
              </a:solidFill>
            </a:endParaRPr>
          </a:p>
          <a:p>
            <a:r>
              <a:rPr lang="vi-VN" sz="3200" b="1">
                <a:solidFill>
                  <a:srgbClr val="FF0000"/>
                </a:solidFill>
              </a:rPr>
              <a:t>Nhân vật đó béo hay gầy?</a:t>
            </a:r>
            <a:endParaRPr lang="en-US" sz="3200" b="1">
              <a:solidFill>
                <a:srgbClr val="FF0000"/>
              </a:solidFill>
            </a:endParaRPr>
          </a:p>
          <a:p>
            <a:r>
              <a:rPr lang="en-US" sz="3200" b="1">
                <a:solidFill>
                  <a:srgbClr val="FF0000"/>
                </a:solidFill>
              </a:rPr>
              <a:t>Em sử dụng vật liệu nào để tạo thân cho nhân vật?</a:t>
            </a:r>
          </a:p>
        </p:txBody>
      </p:sp>
    </p:spTree>
    <p:extLst>
      <p:ext uri="{BB962C8B-B14F-4D97-AF65-F5344CB8AC3E}">
        <p14:creationId xmlns:p14="http://schemas.microsoft.com/office/powerpoint/2010/main" val="2245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1325</Words>
  <Application>Microsoft Office PowerPoint</Application>
  <PresentationFormat>On-screen Show (4:3)</PresentationFormat>
  <Paragraphs>188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90</cp:revision>
  <dcterms:created xsi:type="dcterms:W3CDTF">2021-05-26T09:25:00Z</dcterms:created>
  <dcterms:modified xsi:type="dcterms:W3CDTF">2021-12-19T15:39:45Z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