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68" r:id="rId2"/>
    <p:sldId id="257" r:id="rId3"/>
    <p:sldId id="304" r:id="rId4"/>
    <p:sldId id="303" r:id="rId5"/>
    <p:sldId id="277" r:id="rId6"/>
    <p:sldId id="279" r:id="rId7"/>
    <p:sldId id="280" r:id="rId8"/>
    <p:sldId id="281" r:id="rId9"/>
    <p:sldId id="285" r:id="rId10"/>
    <p:sldId id="297" r:id="rId11"/>
    <p:sldId id="259" r:id="rId12"/>
    <p:sldId id="260" r:id="rId13"/>
    <p:sldId id="261" r:id="rId14"/>
    <p:sldId id="291" r:id="rId15"/>
    <p:sldId id="310" r:id="rId16"/>
    <p:sldId id="265" r:id="rId17"/>
    <p:sldId id="262" r:id="rId18"/>
    <p:sldId id="266" r:id="rId19"/>
    <p:sldId id="267" r:id="rId20"/>
    <p:sldId id="263" r:id="rId21"/>
    <p:sldId id="299" r:id="rId22"/>
    <p:sldId id="293" r:id="rId23"/>
    <p:sldId id="307" r:id="rId24"/>
    <p:sldId id="309" r:id="rId25"/>
    <p:sldId id="294" r:id="rId26"/>
    <p:sldId id="29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1" d="100"/>
          <a:sy n="71" d="100"/>
        </p:scale>
        <p:origin x="7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B600A-3554-4DA9-8318-C953B951296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B4BA-413B-4C7B-853E-AEDA2EE40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2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405F62-441B-48DA-9F12-CAD727F53626}" type="slidenum">
              <a:rPr lang="en-SG" altLang="en-US"/>
              <a:pPr>
                <a:spcBef>
                  <a:spcPct val="0"/>
                </a:spcBef>
              </a:pPr>
              <a:t>4</a:t>
            </a:fld>
            <a:endParaRPr lang="en-SG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SG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41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1B9D6B-AA0A-4270-AA6A-D3501B6C42E6}" type="slidenum">
              <a:rPr lang="en-SG" altLang="en-US"/>
              <a:pPr>
                <a:spcBef>
                  <a:spcPct val="0"/>
                </a:spcBef>
              </a:pPr>
              <a:t>24</a:t>
            </a:fld>
            <a:endParaRPr lang="en-SG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SG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5F1DE-459B-48BB-B80D-089C1F8C3C18}" type="datetimeFigureOut">
              <a:rPr lang="en-US" smtClean="0"/>
              <a:pPr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4B091-824D-4A2C-A6E9-20B7E4B5C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KHGD\5052406760448083515.mp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16. </a:t>
            </a:r>
            <a:r>
              <a:rPr lang="en-US" sz="4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VẼ TRANG TRÍ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83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 TRÍ BÌA LỊCH TREO TƯỜNG</a:t>
            </a: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r-FR" b="1" i="1" dirty="0" smtClean="0">
                <a:solidFill>
                  <a:srgbClr val="002060"/>
                </a:solidFill>
              </a:rPr>
              <a:t>	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fr-FR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3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		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fr-FR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+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ẢNH\128173361_3177878145650074_6770261456047943657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2895600" cy="2895600"/>
          </a:xfrm>
          <a:prstGeom prst="rect">
            <a:avLst/>
          </a:prstGeom>
          <a:noFill/>
        </p:spPr>
      </p:pic>
      <p:pic>
        <p:nvPicPr>
          <p:cNvPr id="1027" name="Picture 3" descr="C:\Users\Administrator\Desktop\ẢNH\128624188_3177878005650088_1107897897622061046_n.jpg"/>
          <p:cNvPicPr>
            <a:picLocks noChangeAspect="1" noChangeArrowheads="1"/>
          </p:cNvPicPr>
          <p:nvPr/>
        </p:nvPicPr>
        <p:blipFill>
          <a:blip r:embed="rId3"/>
          <a:srcRect t="8334" b="12500"/>
          <a:stretch>
            <a:fillRect/>
          </a:stretch>
        </p:blipFill>
        <p:spPr bwMode="auto">
          <a:xfrm>
            <a:off x="4876800" y="1778000"/>
            <a:ext cx="3048000" cy="2413000"/>
          </a:xfrm>
          <a:prstGeom prst="rect">
            <a:avLst/>
          </a:prstGeom>
          <a:noFill/>
        </p:spPr>
      </p:pic>
      <p:pic>
        <p:nvPicPr>
          <p:cNvPr id="1028" name="Picture 4" descr="C:\Users\Administrator\Desktop\ẢNH\129078886_3177877808983441_3378767797351093545_n.jpg"/>
          <p:cNvPicPr>
            <a:picLocks noChangeAspect="1" noChangeArrowheads="1"/>
          </p:cNvPicPr>
          <p:nvPr/>
        </p:nvPicPr>
        <p:blipFill>
          <a:blip r:embed="rId4"/>
          <a:srcRect l="15459" t="10866" r="9179" b="12045"/>
          <a:stretch>
            <a:fillRect/>
          </a:stretch>
        </p:blipFill>
        <p:spPr bwMode="auto">
          <a:xfrm>
            <a:off x="1295400" y="4441092"/>
            <a:ext cx="2667000" cy="2188308"/>
          </a:xfrm>
          <a:prstGeom prst="rect">
            <a:avLst/>
          </a:prstGeom>
          <a:noFill/>
        </p:spPr>
      </p:pic>
      <p:pic>
        <p:nvPicPr>
          <p:cNvPr id="1029" name="Picture 5" descr="C:\Users\Administrator\Desktop\ẢNH\117810861_1025229984572925_3034515945587855860_n.jpg"/>
          <p:cNvPicPr>
            <a:picLocks noChangeAspect="1" noChangeArrowheads="1"/>
          </p:cNvPicPr>
          <p:nvPr/>
        </p:nvPicPr>
        <p:blipFill>
          <a:blip r:embed="rId5"/>
          <a:srcRect l="23750" t="30000" r="20000" b="30000"/>
          <a:stretch>
            <a:fillRect/>
          </a:stretch>
        </p:blipFill>
        <p:spPr bwMode="auto">
          <a:xfrm>
            <a:off x="4876800" y="4343400"/>
            <a:ext cx="3429000" cy="24384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6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ẢNH\128760299_3177877918983430_8972297135859542190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130" t="2326" r="10869" b="2326"/>
          <a:stretch>
            <a:fillRect/>
          </a:stretch>
        </p:blipFill>
        <p:spPr bwMode="auto">
          <a:xfrm>
            <a:off x="762000" y="1143000"/>
            <a:ext cx="3276600" cy="2920449"/>
          </a:xfrm>
          <a:prstGeom prst="rect">
            <a:avLst/>
          </a:prstGeom>
          <a:noFill/>
        </p:spPr>
      </p:pic>
      <p:pic>
        <p:nvPicPr>
          <p:cNvPr id="2051" name="Picture 3" descr="C:\Users\Administrator\Desktop\ẢNH\hqdefault (1).jpg"/>
          <p:cNvPicPr>
            <a:picLocks noChangeAspect="1" noChangeArrowheads="1"/>
          </p:cNvPicPr>
          <p:nvPr/>
        </p:nvPicPr>
        <p:blipFill>
          <a:blip r:embed="rId3"/>
          <a:srcRect l="6667" t="12222" r="6667" b="12222"/>
          <a:stretch>
            <a:fillRect/>
          </a:stretch>
        </p:blipFill>
        <p:spPr bwMode="auto">
          <a:xfrm>
            <a:off x="4648200" y="1471246"/>
            <a:ext cx="3810000" cy="2491154"/>
          </a:xfrm>
          <a:prstGeom prst="rect">
            <a:avLst/>
          </a:prstGeom>
          <a:noFill/>
        </p:spPr>
      </p:pic>
      <p:pic>
        <p:nvPicPr>
          <p:cNvPr id="2052" name="Picture 4" descr="C:\Users\Administrator\Desktop\ẢNH\ve-tranh-de-tai-gia-dinh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2525" y="4191000"/>
            <a:ext cx="3775675" cy="2514600"/>
          </a:xfrm>
          <a:prstGeom prst="rect">
            <a:avLst/>
          </a:prstGeom>
          <a:noFill/>
        </p:spPr>
      </p:pic>
      <p:pic>
        <p:nvPicPr>
          <p:cNvPr id="2053" name="Picture 5" descr="C:\Users\Administrator\Desktop\ẢNH\giao-an-tet-va-mua-xuan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701" y="4124025"/>
            <a:ext cx="3365899" cy="252442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93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ẢNH\thuuyen43n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462" t="6989" r="2551" b="5647"/>
          <a:stretch>
            <a:fillRect/>
          </a:stretch>
        </p:blipFill>
        <p:spPr bwMode="auto">
          <a:xfrm>
            <a:off x="457200" y="4141861"/>
            <a:ext cx="3657600" cy="2563739"/>
          </a:xfrm>
          <a:prstGeom prst="rect">
            <a:avLst/>
          </a:prstGeom>
          <a:noFill/>
        </p:spPr>
      </p:pic>
      <p:pic>
        <p:nvPicPr>
          <p:cNvPr id="1027" name="Picture 3" descr="C:\Users\Administrator\Desktop\ẢNH\tranh-phong-canh-que-huong-Untitled-1-674x380.jpg"/>
          <p:cNvPicPr>
            <a:picLocks noChangeAspect="1" noChangeArrowheads="1"/>
          </p:cNvPicPr>
          <p:nvPr/>
        </p:nvPicPr>
        <p:blipFill>
          <a:blip r:embed="rId3"/>
          <a:srcRect l="7270" t="3684" r="7270" b="1579"/>
          <a:stretch>
            <a:fillRect/>
          </a:stretch>
        </p:blipFill>
        <p:spPr bwMode="auto">
          <a:xfrm>
            <a:off x="4572000" y="1295400"/>
            <a:ext cx="4114800" cy="2571750"/>
          </a:xfrm>
          <a:prstGeom prst="rect">
            <a:avLst/>
          </a:prstGeom>
          <a:noFill/>
        </p:spPr>
      </p:pic>
      <p:pic>
        <p:nvPicPr>
          <p:cNvPr id="1029" name="Picture 5" descr="C:\Users\Administrator\Desktop\ẢNH\maxresdefault (2).jpg"/>
          <p:cNvPicPr>
            <a:picLocks noChangeAspect="1" noChangeArrowheads="1"/>
          </p:cNvPicPr>
          <p:nvPr/>
        </p:nvPicPr>
        <p:blipFill>
          <a:blip r:embed="rId4"/>
          <a:srcRect l="16667" t="7037" r="15000" b="8519"/>
          <a:stretch>
            <a:fillRect/>
          </a:stretch>
        </p:blipFill>
        <p:spPr bwMode="auto">
          <a:xfrm>
            <a:off x="457200" y="1295401"/>
            <a:ext cx="3733800" cy="2595446"/>
          </a:xfrm>
          <a:prstGeom prst="rect">
            <a:avLst/>
          </a:prstGeom>
          <a:noFill/>
        </p:spPr>
      </p:pic>
      <p:pic>
        <p:nvPicPr>
          <p:cNvPr id="1030" name="Picture 6" descr="C:\Users\Administrator\Desktop\ẢNH\kinh-doanh-tết-202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191000"/>
            <a:ext cx="411480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dirty="0"/>
          </a:p>
        </p:txBody>
      </p:sp>
      <p:pic>
        <p:nvPicPr>
          <p:cNvPr id="37890" name="Picture 2" descr="C:\Users\Administrator\Desktop\ẢNH\3293651-12-con-giap-chon-so-nha-t-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842294"/>
            <a:ext cx="7781032" cy="37203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819400" y="80682"/>
            <a:ext cx="502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II.Cách</a:t>
            </a:r>
            <a:r>
              <a:rPr lang="en-US" alt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" name="Trang Trí Bìa Lịch Treo Tường - Mĩ Thuật 7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8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241613"/>
            <a:ext cx="6934200" cy="89111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KHGD\xem-tu-vi-tron-doi-ky-suu-na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78780" y="2009838"/>
            <a:ext cx="4044950" cy="3200400"/>
          </a:xfrm>
          <a:prstGeom prst="rect">
            <a:avLst/>
          </a:prstGeom>
          <a:noFill/>
        </p:spPr>
      </p:pic>
      <p:pic>
        <p:nvPicPr>
          <p:cNvPr id="1027" name="Picture 3" descr="D:\KHGD\tranh-to-mau-con-vat-1.jpg"/>
          <p:cNvPicPr>
            <a:picLocks noChangeAspect="1" noChangeArrowheads="1"/>
          </p:cNvPicPr>
          <p:nvPr/>
        </p:nvPicPr>
        <p:blipFill>
          <a:blip r:embed="rId3"/>
          <a:srcRect l="20174" t="6604" r="19089" b="9841"/>
          <a:stretch>
            <a:fillRect/>
          </a:stretch>
        </p:blipFill>
        <p:spPr bwMode="auto">
          <a:xfrm>
            <a:off x="609600" y="2438400"/>
            <a:ext cx="2667000" cy="25908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54102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Xuân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Tân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Sửu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6200" y="-76200"/>
            <a:ext cx="502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II.Cách</a:t>
            </a:r>
            <a:r>
              <a:rPr lang="en-US" alt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50825" y="689720"/>
            <a:ext cx="46799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.VnTime" panose="020B7200000000000000" pitchFamily="34" charset="0"/>
              </a:rPr>
              <a:t>B1: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 descr="130036934_3186315771472978_6448137248645150168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2957365" y="1600200"/>
            <a:ext cx="3229269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129344634_3186315901472965_99809562723001330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4380" y="1600200"/>
            <a:ext cx="3175240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129509392_3186316041472951_6561165567591077350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5678" y="1600200"/>
            <a:ext cx="3212644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ẢNH\mau-lich-bloc-sieu-dai-2021-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477324" y="1600200"/>
            <a:ext cx="6189351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505240676044808351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9338" y="1149350"/>
            <a:ext cx="6967537" cy="522605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II.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35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2,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3,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4,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4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Administrator\Desktop\ẢNH\129900040_3181465848624637_362624734804238057_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2710532" cy="3810000"/>
          </a:xfrm>
          <a:prstGeom prst="rect">
            <a:avLst/>
          </a:prstGeom>
          <a:noFill/>
        </p:spPr>
      </p:pic>
      <p:pic>
        <p:nvPicPr>
          <p:cNvPr id="1027" name="Picture 3" descr="C:\Users\Administrator\Desktop\ẢNH\130193101_3197152940389261_5804938959995856127_o.jp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3704" t="12500" r="1852" b="18056"/>
          <a:stretch>
            <a:fillRect/>
          </a:stretch>
        </p:blipFill>
        <p:spPr bwMode="auto">
          <a:xfrm rot="16200000">
            <a:off x="3243161" y="3986874"/>
            <a:ext cx="2496312" cy="2447365"/>
          </a:xfrm>
          <a:prstGeom prst="rect">
            <a:avLst/>
          </a:prstGeom>
          <a:noFill/>
        </p:spPr>
      </p:pic>
      <p:pic>
        <p:nvPicPr>
          <p:cNvPr id="1028" name="Picture 4" descr="C:\Users\Administrator\Desktop\ẢNH\130765357_3197153153722573_4468516242285612235_o.jpg"/>
          <p:cNvPicPr>
            <a:picLocks noChangeAspect="1" noChangeArrowheads="1"/>
          </p:cNvPicPr>
          <p:nvPr/>
        </p:nvPicPr>
        <p:blipFill>
          <a:blip r:embed="rId5" cstate="print"/>
          <a:srcRect l="18889" t="17778" r="7037" b="26667"/>
          <a:stretch>
            <a:fillRect/>
          </a:stretch>
        </p:blipFill>
        <p:spPr bwMode="auto">
          <a:xfrm rot="16200000">
            <a:off x="3200400" y="1295400"/>
            <a:ext cx="2514600" cy="2514600"/>
          </a:xfrm>
          <a:prstGeom prst="rect">
            <a:avLst/>
          </a:prstGeom>
          <a:noFill/>
        </p:spPr>
      </p:pic>
      <p:pic>
        <p:nvPicPr>
          <p:cNvPr id="7" name="Content Placeholder 3" descr="129509392_3186316041472951_6561165567591077350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1600200"/>
            <a:ext cx="2819400" cy="397120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ảnh008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371600"/>
            <a:ext cx="1516828" cy="2458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013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343400"/>
            <a:ext cx="1854200" cy="2159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ình ảnh011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6" y="4267200"/>
            <a:ext cx="1862380" cy="22250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007"/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43" y="1316977"/>
            <a:ext cx="1647713" cy="2391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016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2028713" cy="2159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013"/>
          <p:cNvPicPr>
            <a:picLocks noChangeAspect="1" noChangeArrowheads="1"/>
          </p:cNvPicPr>
          <p:nvPr/>
        </p:nvPicPr>
        <p:blipFill>
          <a:blip r:embed="rId7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58614"/>
            <a:ext cx="1440628" cy="22851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3038" y="228600"/>
            <a:ext cx="8602662" cy="6477000"/>
          </a:xfrm>
          <a:prstGeom prst="rect">
            <a:avLst/>
          </a:prstGeom>
          <a:noFill/>
          <a:ln w="57150">
            <a:solidFill>
              <a:srgbClr val="FF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657" name="Title 1"/>
          <p:cNvSpPr txBox="1">
            <a:spLocks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Tham khảo</a:t>
            </a:r>
            <a:endParaRPr lang="en-US" altLang="en-US" sz="4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0"/>
          <p:cNvSpPr txBox="1">
            <a:spLocks noChangeArrowheads="1"/>
          </p:cNvSpPr>
          <p:nvPr/>
        </p:nvSpPr>
        <p:spPr bwMode="auto">
          <a:xfrm>
            <a:off x="263525" y="2108200"/>
            <a:ext cx="8839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Em hãy trang trí một bìa lịch theo ý thích.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Tự chọn nội dung,màu sắc. 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6019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91300" y="6265863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29200" y="6151563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1400" y="5938838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53400" y="6019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95800" y="50546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62200" y="6319838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14600" y="5240338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82000" y="498475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71600" y="5160963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581400" y="4700588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710" name="Rectangle 2"/>
          <p:cNvSpPr txBox="1">
            <a:spLocks noChangeArrowheads="1"/>
          </p:cNvSpPr>
          <p:nvPr/>
        </p:nvSpPr>
        <p:spPr bwMode="auto">
          <a:xfrm>
            <a:off x="838200" y="7620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THỰC HÀNH</a:t>
            </a:r>
            <a:endParaRPr lang="en-US" altLang="en-US" sz="36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8275" y="228600"/>
            <a:ext cx="8602663" cy="6477000"/>
          </a:xfrm>
          <a:prstGeom prst="rect">
            <a:avLst/>
          </a:prstGeom>
          <a:noFill/>
          <a:ln w="57150">
            <a:solidFill>
              <a:srgbClr val="FF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4301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- Nhận xét: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nb-NO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+ hình vẽ trang trí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nb-NO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+ Kiểu chữ.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nb-NO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+ Màu sắc.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nb-NO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Sưu tầm nhiều loại lịch khác nhau.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nb-NO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- Hoàn thiện bài vẽ ở nhà (nếu chưa xong).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nb-NO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- Chuẩn bị cho bài sau.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54102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1"/>
          <p:cNvSpPr txBox="1">
            <a:spLocks noChangeArrowheads="1"/>
          </p:cNvSpPr>
          <p:nvPr/>
        </p:nvSpPr>
        <p:spPr bwMode="auto">
          <a:xfrm>
            <a:off x="592138" y="304800"/>
            <a:ext cx="8170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8000"/>
                </a:solidFill>
                <a:latin typeface="Times New Roman" panose="02020603050405020304" pitchFamily="18" charset="0"/>
              </a:rPr>
              <a:t>Bài 16: TRANG TRÍ BÌA LỊCH TREO TƯỜNG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53340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9436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838200"/>
            <a:ext cx="44958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6" r="48938" b="46701"/>
          <a:stretch>
            <a:fillRect/>
          </a:stretch>
        </p:blipFill>
        <p:spPr bwMode="auto">
          <a:xfrm>
            <a:off x="1676400" y="838200"/>
            <a:ext cx="59436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60198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914400" y="6019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91300" y="6265863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67188" y="633095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438" y="44196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153400" y="6019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14400" y="3352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62200" y="6265863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11125" y="2971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382000" y="498475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1138" y="70485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3550" y="1828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0663" y="280988"/>
            <a:ext cx="8694737" cy="6430962"/>
          </a:xfrm>
          <a:prstGeom prst="rect">
            <a:avLst/>
          </a:prstGeom>
          <a:noFill/>
          <a:ln w="57150">
            <a:solidFill>
              <a:srgbClr val="FF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20" name="AutoShape 12"/>
          <p:cNvSpPr>
            <a:spLocks noChangeArrowheads="1"/>
          </p:cNvSpPr>
          <p:nvPr/>
        </p:nvSpPr>
        <p:spPr bwMode="auto">
          <a:xfrm>
            <a:off x="-29570" y="1447800"/>
            <a:ext cx="4259602" cy="2362200"/>
          </a:xfrm>
          <a:prstGeom prst="cloudCallout">
            <a:avLst>
              <a:gd name="adj1" fmla="val 46871"/>
              <a:gd name="adj2" fmla="val 68773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 các loại lịch mà em biết?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304800" y="923925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6396038"/>
            <a:ext cx="1258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VNI-Jamai" pitchFamily="2" charset="0"/>
              </a:rPr>
              <a:t>MT 7</a:t>
            </a:r>
          </a:p>
        </p:txBody>
      </p:sp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592138" y="304800"/>
            <a:ext cx="8170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18 - </a:t>
            </a:r>
            <a:r>
              <a:rPr lang="en-US" altLang="en-US" sz="20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18: TRANG TRÍ BÌA LỊCH TREO TƯỜNG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1728788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Có nhiều loại lịch khác nhau: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2370138"/>
            <a:ext cx="3048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Lịch treo tường 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5410200" y="1295400"/>
            <a:ext cx="3200400" cy="4779963"/>
            <a:chOff x="5410200" y="1828800"/>
            <a:chExt cx="3200400" cy="4779963"/>
          </a:xfrm>
        </p:grpSpPr>
        <p:pic>
          <p:nvPicPr>
            <p:cNvPr id="7194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828800"/>
              <a:ext cx="3200400" cy="477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95" name="Group 9"/>
            <p:cNvGrpSpPr>
              <a:grpSpLocks/>
            </p:cNvGrpSpPr>
            <p:nvPr/>
          </p:nvGrpSpPr>
          <p:grpSpPr bwMode="auto">
            <a:xfrm>
              <a:off x="5410200" y="1904989"/>
              <a:ext cx="3200400" cy="907060"/>
              <a:chOff x="5410200" y="1904989"/>
              <a:chExt cx="3200400" cy="907060"/>
            </a:xfrm>
          </p:grpSpPr>
          <p:sp>
            <p:nvSpPr>
              <p:cNvPr id="7197" name="Rectangle 14"/>
              <p:cNvSpPr>
                <a:spLocks noChangeArrowheads="1"/>
              </p:cNvSpPr>
              <p:nvPr/>
            </p:nvSpPr>
            <p:spPr bwMode="auto">
              <a:xfrm>
                <a:off x="5486400" y="1904989"/>
                <a:ext cx="3048000" cy="838074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5410200" y="1981177"/>
                <a:ext cx="3200400" cy="8308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400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Chúc Mừng Năm Mới</a:t>
                </a:r>
              </a:p>
              <a:p>
                <a:pPr algn="ctr" eaLnBrk="1" hangingPunct="1">
                  <a:defRPr/>
                </a:pPr>
                <a:r>
                  <a:rPr lang="en-US" sz="2400" b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2010</a:t>
                </a:r>
              </a:p>
            </p:txBody>
          </p:sp>
        </p:grpSp>
        <p:pic>
          <p:nvPicPr>
            <p:cNvPr id="7196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5104908"/>
              <a:ext cx="880814" cy="120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1000" y="2898775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Lịch để bàn 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295400"/>
            <a:ext cx="3541713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4800" y="3360738"/>
            <a:ext cx="304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Lịch cá nhân (lịch bỏ túi) …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6" r="48938" b="46701"/>
          <a:stretch>
            <a:fillRect/>
          </a:stretch>
        </p:blipFill>
        <p:spPr bwMode="auto">
          <a:xfrm>
            <a:off x="4968875" y="1295400"/>
            <a:ext cx="39465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914400" y="6019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91300" y="6265863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029200" y="60960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81400" y="5883275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153400" y="60198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495800" y="4999038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362200" y="6265863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514600" y="5184775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171700" y="42291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71600" y="51054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733800" y="4038600"/>
            <a:ext cx="381000" cy="381000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3558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5181600"/>
          </a:xfrm>
        </p:spPr>
        <p:txBody>
          <a:bodyPr/>
          <a:lstStyle/>
          <a:p>
            <a:pPr algn="ctr">
              <a:buNone/>
            </a:pP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fr-FR" sz="4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(H):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 smtClean="0">
                <a:latin typeface="Times New Roman" pitchFamily="18" charset="0"/>
                <a:cs typeface="Times New Roman" pitchFamily="18" charset="0"/>
              </a:rPr>
              <a:t>ntn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+ Hình chữ nhật, hình vuông, hình tròn …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3124200" y="2104572"/>
            <a:ext cx="2819400" cy="2667000"/>
            <a:chOff x="1440" y="2208"/>
            <a:chExt cx="1722" cy="1638"/>
          </a:xfrm>
        </p:grpSpPr>
        <p:pic>
          <p:nvPicPr>
            <p:cNvPr id="30" name="Picture 5" descr="CJO8994"/>
            <p:cNvPicPr>
              <a:picLocks noChangeAspect="1" noChangeArrowheads="1"/>
            </p:cNvPicPr>
            <p:nvPr/>
          </p:nvPicPr>
          <p:blipFill>
            <a:blip r:embed="rId2">
              <a:lum bright="10000" contrast="36000"/>
            </a:blip>
            <a:srcRect/>
            <a:stretch>
              <a:fillRect/>
            </a:stretch>
          </p:blipFill>
          <p:spPr bwMode="auto">
            <a:xfrm>
              <a:off x="1440" y="2208"/>
              <a:ext cx="1722" cy="1632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31" name="Group 29"/>
            <p:cNvGrpSpPr>
              <a:grpSpLocks/>
            </p:cNvGrpSpPr>
            <p:nvPr/>
          </p:nvGrpSpPr>
          <p:grpSpPr bwMode="auto">
            <a:xfrm>
              <a:off x="1440" y="2468"/>
              <a:ext cx="1689" cy="1378"/>
              <a:chOff x="1440" y="1815"/>
              <a:chExt cx="1689" cy="1378"/>
            </a:xfrm>
          </p:grpSpPr>
          <p:sp>
            <p:nvSpPr>
              <p:cNvPr id="32" name="Rectangle 6"/>
              <p:cNvSpPr>
                <a:spLocks noChangeArrowheads="1"/>
              </p:cNvSpPr>
              <p:nvPr/>
            </p:nvSpPr>
            <p:spPr bwMode="auto">
              <a:xfrm>
                <a:off x="2066" y="2803"/>
                <a:ext cx="456" cy="33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0"/>
                  </a:spcBef>
                </a:pPr>
                <a:r>
                  <a:rPr lang="en-US" sz="1500" dirty="0" err="1"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Tháng</a:t>
                </a:r>
                <a:r>
                  <a:rPr lang="en-US" sz="1500" dirty="0"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 </a:t>
                </a:r>
                <a:r>
                  <a:rPr lang="en-US" sz="2100" dirty="0"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1</a:t>
                </a:r>
              </a:p>
              <a:p>
                <a:pPr eaLnBrk="1" hangingPunct="1">
                  <a:spcBef>
                    <a:spcPct val="0"/>
                  </a:spcBef>
                </a:pPr>
                <a:endParaRPr lang="en-US" sz="2800" dirty="0"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3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534" y="1815"/>
                <a:ext cx="1595" cy="9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vi-VN" sz="3600" kern="10">
                    <a:ln w="9525">
                      <a:solidFill>
                        <a:srgbClr val="660033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abia"/>
                  </a:rPr>
                  <a:t>Chúc Mừng Năm Mới </a:t>
                </a:r>
                <a:endParaRPr lang="en-US" sz="3600" kern="10">
                  <a:ln w="9525">
                    <a:solidFill>
                      <a:srgbClr val="660033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abia"/>
                </a:endParaRPr>
              </a:p>
            </p:txBody>
          </p:sp>
          <p:sp>
            <p:nvSpPr>
              <p:cNvPr id="34" name="Rectangle 8"/>
              <p:cNvSpPr>
                <a:spLocks noChangeArrowheads="1"/>
              </p:cNvSpPr>
              <p:nvPr/>
            </p:nvSpPr>
            <p:spPr bwMode="auto">
              <a:xfrm>
                <a:off x="1440" y="2059"/>
                <a:ext cx="651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l" eaLnBrk="1" hangingPunct="1">
                  <a:spcBef>
                    <a:spcPct val="0"/>
                  </a:spcBef>
                </a:pPr>
                <a:r>
                  <a:rPr lang="en-US" sz="2800" dirty="0">
                    <a:solidFill>
                      <a:srgbClr val="660033"/>
                    </a:solidFill>
                    <a:effectLst/>
                    <a:latin typeface="Times New Roman" pitchFamily="18" charset="0"/>
                  </a:rPr>
                  <a:t>2</a:t>
                </a:r>
              </a:p>
              <a:p>
                <a:pPr algn="l" eaLnBrk="1" hangingPunct="1">
                  <a:spcBef>
                    <a:spcPct val="0"/>
                  </a:spcBef>
                </a:pPr>
                <a:r>
                  <a:rPr lang="en-US" sz="2800" dirty="0">
                    <a:solidFill>
                      <a:srgbClr val="660033"/>
                    </a:solidFill>
                    <a:effectLst/>
                    <a:latin typeface="Times New Roman" pitchFamily="18" charset="0"/>
                  </a:rPr>
                  <a:t> 0</a:t>
                </a:r>
              </a:p>
              <a:p>
                <a:pPr algn="l" eaLnBrk="1" hangingPunct="1">
                  <a:spcBef>
                    <a:spcPct val="0"/>
                  </a:spcBef>
                </a:pPr>
                <a:r>
                  <a:rPr lang="en-US" sz="2800" dirty="0">
                    <a:solidFill>
                      <a:srgbClr val="660033"/>
                    </a:solidFill>
                    <a:effectLst/>
                    <a:latin typeface="Times New Roman" pitchFamily="18" charset="0"/>
                  </a:rPr>
                  <a:t>   </a:t>
                </a:r>
                <a:r>
                  <a:rPr lang="en-US" sz="2800" dirty="0" smtClean="0">
                    <a:solidFill>
                      <a:srgbClr val="660033"/>
                    </a:solidFill>
                    <a:effectLst/>
                    <a:latin typeface="Times New Roman" pitchFamily="18" charset="0"/>
                  </a:rPr>
                  <a:t>2</a:t>
                </a:r>
                <a:endParaRPr lang="en-US" sz="2800" dirty="0">
                  <a:solidFill>
                    <a:srgbClr val="660033"/>
                  </a:solidFill>
                  <a:effectLst/>
                  <a:latin typeface="Times New Roman" pitchFamily="18" charset="0"/>
                </a:endParaRPr>
              </a:p>
              <a:p>
                <a:pPr algn="l" eaLnBrk="1" hangingPunct="1">
                  <a:spcBef>
                    <a:spcPct val="0"/>
                  </a:spcBef>
                </a:pPr>
                <a:r>
                  <a:rPr lang="en-US" sz="2800" dirty="0">
                    <a:solidFill>
                      <a:srgbClr val="660033"/>
                    </a:solidFill>
                    <a:effectLst/>
                    <a:latin typeface="Times New Roman" pitchFamily="18" charset="0"/>
                  </a:rPr>
                  <a:t>     </a:t>
                </a:r>
                <a:r>
                  <a:rPr lang="en-US" sz="2800" dirty="0" smtClean="0">
                    <a:solidFill>
                      <a:srgbClr val="660033"/>
                    </a:solidFill>
                    <a:effectLst/>
                    <a:latin typeface="Times New Roman" pitchFamily="18" charset="0"/>
                  </a:rPr>
                  <a:t>1</a:t>
                </a:r>
                <a:r>
                  <a:rPr lang="en-US" dirty="0" smtClean="0">
                    <a:solidFill>
                      <a:srgbClr val="660033"/>
                    </a:solidFill>
                    <a:effectLst/>
                    <a:latin typeface="Times New Roman" pitchFamily="18" charset="0"/>
                  </a:rPr>
                  <a:t> </a:t>
                </a:r>
                <a:endParaRPr lang="en-US" dirty="0">
                  <a:solidFill>
                    <a:srgbClr val="660033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pic>
        <p:nvPicPr>
          <p:cNvPr id="35" name="Picture 12" descr="Goi y cach tap hinh va sap xep (bo cuc) mot so bia lich treo tuong"/>
          <p:cNvPicPr>
            <a:picLocks noChangeAspect="1" noChangeArrowheads="1"/>
          </p:cNvPicPr>
          <p:nvPr/>
        </p:nvPicPr>
        <p:blipFill>
          <a:blip r:embed="rId3"/>
          <a:srcRect l="1889" t="61595" r="56776" b="6985"/>
          <a:stretch>
            <a:fillRect/>
          </a:stretch>
        </p:blipFill>
        <p:spPr bwMode="auto">
          <a:xfrm>
            <a:off x="6553200" y="1981200"/>
            <a:ext cx="1828800" cy="1828800"/>
          </a:xfrm>
          <a:prstGeom prst="rect">
            <a:avLst/>
          </a:prstGeom>
          <a:noFill/>
        </p:spPr>
      </p:pic>
      <p:grpSp>
        <p:nvGrpSpPr>
          <p:cNvPr id="36" name="Group 16"/>
          <p:cNvGrpSpPr>
            <a:grpSpLocks/>
          </p:cNvGrpSpPr>
          <p:nvPr/>
        </p:nvGrpSpPr>
        <p:grpSpPr bwMode="auto">
          <a:xfrm>
            <a:off x="6400800" y="4267200"/>
            <a:ext cx="2209800" cy="2590800"/>
            <a:chOff x="1536" y="864"/>
            <a:chExt cx="1872" cy="2016"/>
          </a:xfrm>
        </p:grpSpPr>
        <p:sp>
          <p:nvSpPr>
            <p:cNvPr id="37" name="Rectangle 17" descr="seasons_spring_wallpaper_1"/>
            <p:cNvSpPr>
              <a:spLocks noChangeArrowheads="1"/>
            </p:cNvSpPr>
            <p:nvPr/>
          </p:nvSpPr>
          <p:spPr bwMode="auto">
            <a:xfrm rot="-2710961">
              <a:off x="1831" y="855"/>
              <a:ext cx="1270" cy="1288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793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" name="WordArt 18" descr="bbf3c2894019c42ff25ec34422f3936b-11001"/>
            <p:cNvSpPr>
              <a:spLocks noChangeArrowheads="1" noChangeShapeType="1" noTextEdit="1"/>
            </p:cNvSpPr>
            <p:nvPr/>
          </p:nvSpPr>
          <p:spPr bwMode="auto">
            <a:xfrm rot="-24237482">
              <a:off x="1610" y="1036"/>
              <a:ext cx="1011" cy="188"/>
            </a:xfrm>
            <a:prstGeom prst="rect">
              <a:avLst/>
            </a:prstGeom>
          </p:spPr>
          <p:txBody>
            <a:bodyPr wrap="none" fromWordArt="1">
              <a:prstTxWarp prst="textInflateBottom">
                <a:avLst>
                  <a:gd name="adj" fmla="val 68083"/>
                </a:avLst>
              </a:prstTxWarp>
            </a:bodyPr>
            <a:lstStyle/>
            <a:p>
              <a:r>
                <a:rPr lang="en-US" sz="3600" kern="10" spc="720" dirty="0" err="1">
                  <a:ln w="9525" cap="rnd">
                    <a:noFill/>
                    <a:round/>
                    <a:headEnd/>
                    <a:tailEnd/>
                  </a:ln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Chúc</a:t>
              </a:r>
              <a:r>
                <a:rPr lang="en-US" sz="3600" kern="10" spc="720" dirty="0">
                  <a:ln w="9525" cap="rnd">
                    <a:noFill/>
                    <a:round/>
                    <a:headEnd/>
                    <a:tailEnd/>
                  </a:ln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3600" kern="10" spc="720" dirty="0" err="1">
                  <a:ln w="9525" cap="rnd">
                    <a:noFill/>
                    <a:round/>
                    <a:headEnd/>
                    <a:tailEnd/>
                  </a:ln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mừng</a:t>
              </a:r>
              <a:endParaRPr lang="en-US" sz="3600" kern="10" spc="720" dirty="0">
                <a:ln w="9525" cap="rnd">
                  <a:noFill/>
                  <a:round/>
                  <a:headEnd/>
                  <a:tailEnd/>
                </a:ln>
                <a:blipFill dpi="0" rotWithShape="0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9" name="WordArt 19" descr="7-a"/>
            <p:cNvSpPr>
              <a:spLocks noChangeArrowheads="1" noChangeShapeType="1" noTextEdit="1"/>
            </p:cNvSpPr>
            <p:nvPr/>
          </p:nvSpPr>
          <p:spPr bwMode="auto">
            <a:xfrm rot="2669034">
              <a:off x="2363" y="1067"/>
              <a:ext cx="1011" cy="128"/>
            </a:xfrm>
            <a:prstGeom prst="rect">
              <a:avLst/>
            </a:prstGeom>
          </p:spPr>
          <p:txBody>
            <a:bodyPr wrap="none" fromWordArt="1">
              <a:prstTxWarp prst="textInflateBottom">
                <a:avLst>
                  <a:gd name="adj" fmla="val 68083"/>
                </a:avLst>
              </a:prstTxWarp>
            </a:bodyPr>
            <a:lstStyle/>
            <a:p>
              <a:r>
                <a:rPr lang="vi-VN" sz="3600" kern="10" spc="720" dirty="0">
                  <a:ln w="9525" cap="rnd">
                    <a:noFill/>
                    <a:round/>
                    <a:headEnd/>
                    <a:tailEnd/>
                  </a:ln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Năm mới</a:t>
              </a:r>
              <a:endParaRPr lang="en-US" sz="3600" kern="10" spc="720" dirty="0">
                <a:ln w="9525" cap="rnd">
                  <a:noFill/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pic>
          <p:nvPicPr>
            <p:cNvPr id="40" name="Picture 20" descr="DSC021~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34" y="1165"/>
              <a:ext cx="444" cy="475"/>
            </a:xfrm>
            <a:prstGeom prst="rect">
              <a:avLst/>
            </a:prstGeom>
            <a:noFill/>
            <a:ln w="76200" cmpd="tri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41" name="Picture 21" descr="Picture4"/>
            <p:cNvPicPr>
              <a:picLocks noChangeAspect="1" noChangeArrowheads="1"/>
            </p:cNvPicPr>
            <p:nvPr/>
          </p:nvPicPr>
          <p:blipFill>
            <a:blip r:embed="rId8" cstate="print"/>
            <a:srcRect l="30898" t="69299" r="37209"/>
            <a:stretch>
              <a:fillRect/>
            </a:stretch>
          </p:blipFill>
          <p:spPr bwMode="auto">
            <a:xfrm>
              <a:off x="2361" y="1767"/>
              <a:ext cx="266" cy="382"/>
            </a:xfrm>
            <a:prstGeom prst="rect">
              <a:avLst/>
            </a:prstGeom>
            <a:noFill/>
          </p:spPr>
        </p:pic>
        <p:sp>
          <p:nvSpPr>
            <p:cNvPr id="43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742" y="1465"/>
              <a:ext cx="273" cy="3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 dirty="0" smtClean="0">
                  <a:ln w="9525" cap="rnd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TÂN</a:t>
              </a:r>
              <a:endParaRPr lang="en-US" sz="3600" i="1" kern="10" dirty="0"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r>
                <a:rPr lang="en-US" sz="3600" i="1" kern="10" dirty="0">
                  <a:ln w="9525" cap="rnd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SỬU</a:t>
              </a:r>
            </a:p>
          </p:txBody>
        </p:sp>
        <p:sp>
          <p:nvSpPr>
            <p:cNvPr id="44" name="AutoShape 24" descr="nhac"/>
            <p:cNvSpPr>
              <a:spLocks noChangeArrowheads="1"/>
            </p:cNvSpPr>
            <p:nvPr/>
          </p:nvSpPr>
          <p:spPr bwMode="auto">
            <a:xfrm>
              <a:off x="1536" y="1449"/>
              <a:ext cx="95" cy="541"/>
            </a:xfrm>
            <a:prstGeom prst="star4">
              <a:avLst>
                <a:gd name="adj" fmla="val 12500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 w="3175" cap="rnd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utoShape 25" descr="nhac"/>
            <p:cNvSpPr>
              <a:spLocks noChangeArrowheads="1"/>
            </p:cNvSpPr>
            <p:nvPr/>
          </p:nvSpPr>
          <p:spPr bwMode="auto">
            <a:xfrm>
              <a:off x="3313" y="1481"/>
              <a:ext cx="95" cy="540"/>
            </a:xfrm>
            <a:prstGeom prst="star4">
              <a:avLst>
                <a:gd name="adj" fmla="val 12500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 w="3175" cap="rnd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utoShape 26" descr="nhac"/>
            <p:cNvSpPr>
              <a:spLocks noChangeArrowheads="1"/>
            </p:cNvSpPr>
            <p:nvPr/>
          </p:nvSpPr>
          <p:spPr bwMode="auto">
            <a:xfrm>
              <a:off x="2424" y="2339"/>
              <a:ext cx="96" cy="541"/>
            </a:xfrm>
            <a:prstGeom prst="star4">
              <a:avLst>
                <a:gd name="adj" fmla="val 12500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 w="3175" cap="rnd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15"/>
          <p:cNvGrpSpPr>
            <a:grpSpLocks/>
          </p:cNvGrpSpPr>
          <p:nvPr/>
        </p:nvGrpSpPr>
        <p:grpSpPr bwMode="auto">
          <a:xfrm>
            <a:off x="304800" y="1981200"/>
            <a:ext cx="2362200" cy="4343400"/>
            <a:chOff x="2928" y="240"/>
            <a:chExt cx="2256" cy="2832"/>
          </a:xfrm>
        </p:grpSpPr>
        <p:pic>
          <p:nvPicPr>
            <p:cNvPr id="24" name="Picture 16"/>
            <p:cNvPicPr>
              <a:picLocks noChangeAspect="1" noChangeArrowheads="1"/>
            </p:cNvPicPr>
            <p:nvPr/>
          </p:nvPicPr>
          <p:blipFill>
            <a:blip r:embed="rId10">
              <a:lum bright="20000"/>
            </a:blip>
            <a:srcRect t="-294"/>
            <a:stretch>
              <a:fillRect/>
            </a:stretch>
          </p:blipFill>
          <p:spPr bwMode="auto">
            <a:xfrm>
              <a:off x="2928" y="240"/>
              <a:ext cx="2256" cy="283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25" name="Rectangle 17"/>
            <p:cNvSpPr>
              <a:spLocks noChangeArrowheads="1"/>
            </p:cNvSpPr>
            <p:nvPr/>
          </p:nvSpPr>
          <p:spPr bwMode="auto">
            <a:xfrm>
              <a:off x="4723" y="1416"/>
              <a:ext cx="365" cy="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2000" dirty="0">
                  <a:solidFill>
                    <a:srgbClr val="FFFFCC"/>
                  </a:solidFill>
                  <a:effectLst/>
                  <a:latin typeface="Times New Roman" pitchFamily="18" charset="0"/>
                </a:rPr>
                <a:t>2</a:t>
              </a:r>
            </a:p>
            <a:p>
              <a:pPr algn="l" eaLnBrk="1" hangingPunct="1">
                <a:spcBef>
                  <a:spcPct val="0"/>
                </a:spcBef>
              </a:pPr>
              <a:r>
                <a:rPr lang="en-US" sz="2000" dirty="0">
                  <a:solidFill>
                    <a:srgbClr val="FFFFCC"/>
                  </a:solidFill>
                  <a:effectLst/>
                  <a:latin typeface="Times New Roman" pitchFamily="18" charset="0"/>
                </a:rPr>
                <a:t>0</a:t>
              </a:r>
            </a:p>
            <a:p>
              <a:pPr algn="l" eaLnBrk="1" hangingPunct="1">
                <a:spcBef>
                  <a:spcPct val="0"/>
                </a:spcBef>
              </a:pPr>
              <a:r>
                <a:rPr lang="en-US" sz="2000" dirty="0" smtClean="0">
                  <a:solidFill>
                    <a:srgbClr val="FFFFCC"/>
                  </a:solidFill>
                  <a:latin typeface="Times New Roman" pitchFamily="18" charset="0"/>
                </a:rPr>
                <a:t>2</a:t>
              </a:r>
              <a:endParaRPr lang="en-US" sz="2000" dirty="0">
                <a:solidFill>
                  <a:srgbClr val="FFFFCC"/>
                </a:solidFill>
                <a:effectLst/>
                <a:latin typeface="Times New Roman" pitchFamily="18" charset="0"/>
              </a:endParaRPr>
            </a:p>
            <a:p>
              <a:pPr algn="l" eaLnBrk="1" hangingPunct="1">
                <a:spcBef>
                  <a:spcPct val="0"/>
                </a:spcBef>
              </a:pPr>
              <a:r>
                <a:rPr lang="en-US" sz="2000" dirty="0" smtClean="0">
                  <a:solidFill>
                    <a:srgbClr val="FFFFCC"/>
                  </a:solidFill>
                  <a:latin typeface="Times New Roman" pitchFamily="18" charset="0"/>
                </a:rPr>
                <a:t>1</a:t>
              </a:r>
              <a:r>
                <a:rPr lang="en-US" sz="2000" dirty="0" smtClean="0">
                  <a:solidFill>
                    <a:srgbClr val="FFFFCC"/>
                  </a:solidFill>
                  <a:effectLst/>
                  <a:latin typeface="Times New Roman" pitchFamily="18" charset="0"/>
                </a:rPr>
                <a:t> </a:t>
              </a:r>
              <a:endParaRPr lang="en-US" sz="2000" dirty="0">
                <a:solidFill>
                  <a:srgbClr val="FFFFCC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3351" y="480"/>
              <a:ext cx="1497" cy="63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66FF66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VNI-Ariston"/>
                </a:rPr>
                <a:t>Chuùc Möøng Naêm Môùi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67400"/>
          </a:xfrm>
        </p:spPr>
        <p:txBody>
          <a:bodyPr/>
          <a:lstStyle/>
          <a:p>
            <a:pPr>
              <a:buNone/>
            </a:pPr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400" b="1" i="1" dirty="0" smtClean="0">
                <a:latin typeface="Times New Roman" pitchFamily="18" charset="0"/>
                <a:cs typeface="Times New Roman" pitchFamily="18" charset="0"/>
              </a:rPr>
              <a:t>H): Chủ đề của bìa lịch thường là những gì?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+ Chủ đề hoa và các hình ảnh về mùa xuân, tranh phong cảnh, các con giáp biểu tượng cho năm...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ẢNH\Decorative-pack-of-variety-of-cherry-blossoms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28800"/>
            <a:ext cx="2286000" cy="2286000"/>
          </a:xfrm>
          <a:prstGeom prst="rect">
            <a:avLst/>
          </a:prstGeom>
          <a:noFill/>
        </p:spPr>
      </p:pic>
      <p:pic>
        <p:nvPicPr>
          <p:cNvPr id="1027" name="Picture 3" descr="C:\Users\Administrator\Desktop\ẢNH\maxresdefault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267200"/>
            <a:ext cx="3581400" cy="2014538"/>
          </a:xfrm>
          <a:prstGeom prst="rect">
            <a:avLst/>
          </a:prstGeom>
          <a:noFill/>
        </p:spPr>
      </p:pic>
      <p:pic>
        <p:nvPicPr>
          <p:cNvPr id="1029" name="Picture 5" descr="C:\Users\Administrator\Desktop\ẢNH\Screen Shot 2020-01-08 at 11.43.11 AM-11473315.png"/>
          <p:cNvPicPr>
            <a:picLocks noChangeAspect="1" noChangeArrowheads="1"/>
          </p:cNvPicPr>
          <p:nvPr/>
        </p:nvPicPr>
        <p:blipFill>
          <a:blip r:embed="rId5"/>
          <a:srcRect l="9938" r="13043"/>
          <a:stretch>
            <a:fillRect/>
          </a:stretch>
        </p:blipFill>
        <p:spPr bwMode="auto">
          <a:xfrm>
            <a:off x="3124200" y="1828800"/>
            <a:ext cx="2362200" cy="2198053"/>
          </a:xfrm>
          <a:prstGeom prst="rect">
            <a:avLst/>
          </a:prstGeom>
          <a:noFill/>
        </p:spPr>
      </p:pic>
      <p:pic>
        <p:nvPicPr>
          <p:cNvPr id="1030" name="Picture 6" descr="C:\Users\Administrator\Desktop\ẢNH\maxresdefault (4).jpg"/>
          <p:cNvPicPr>
            <a:picLocks noChangeAspect="1" noChangeArrowheads="1"/>
          </p:cNvPicPr>
          <p:nvPr/>
        </p:nvPicPr>
        <p:blipFill>
          <a:blip r:embed="rId6"/>
          <a:srcRect l="10000" r="8333"/>
          <a:stretch>
            <a:fillRect/>
          </a:stretch>
        </p:blipFill>
        <p:spPr bwMode="auto">
          <a:xfrm>
            <a:off x="5562600" y="1981200"/>
            <a:ext cx="2971800" cy="2046904"/>
          </a:xfrm>
          <a:prstGeom prst="rect">
            <a:avLst/>
          </a:prstGeom>
          <a:noFill/>
        </p:spPr>
      </p:pic>
      <p:sp>
        <p:nvSpPr>
          <p:cNvPr id="1032" name="AutoShape 8" descr="C:\Users\Administrator\Desktop\%E1%BA%A2NH\effef400bdb0bcf242f4c73e518317dd.jpg_720x720q80.jpg_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9" descr="hoaivixuan"/>
          <p:cNvPicPr>
            <a:picLocks noChangeAspect="1" noChangeArrowheads="1"/>
          </p:cNvPicPr>
          <p:nvPr/>
        </p:nvPicPr>
        <p:blipFill>
          <a:blip r:embed="rId7"/>
          <a:srcRect l="4922" t="3555" r="6462" b="60889"/>
          <a:stretch>
            <a:fillRect/>
          </a:stretch>
        </p:blipFill>
        <p:spPr bwMode="auto">
          <a:xfrm>
            <a:off x="5689599" y="4267200"/>
            <a:ext cx="2844801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t-BR" sz="2400" b="1" i="1" dirty="0" smtClean="0">
                <a:latin typeface="Times New Roman" pitchFamily="18" charset="0"/>
                <a:cs typeface="Times New Roman" pitchFamily="18" charset="0"/>
              </a:rPr>
              <a:t>     (H): các hình ảnh trên bìa lịch như thế nào?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     + Sinh động, hấp dẫn.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ẢNH\tranh-lịch-treo-tương-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05000"/>
            <a:ext cx="6553200" cy="3776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962400" cy="5791200"/>
          </a:xfrm>
        </p:spPr>
        <p:txBody>
          <a:bodyPr/>
          <a:lstStyle/>
          <a:p>
            <a:pPr algn="just">
              <a:buNone/>
            </a:pPr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(H): Cách sắp xếp vị trí của tranh ảnh các dòng chữ trên bìa lịch ntn?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+ Tùy vào khuôn khổ bìa lịch mà lựa chọn cách sắp xếp cho phù hợp.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3074" name="Picture 2" descr="C:\Users\Administrator\Desktop\ẢNH\130083486_3188855627885659_732803226622299171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33400"/>
            <a:ext cx="42291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13" name="Picture 29" descr="Pictur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3776" y="818506"/>
            <a:ext cx="3200400" cy="4611388"/>
          </a:xfrm>
          <a:prstGeom prst="rect">
            <a:avLst/>
          </a:prstGeom>
          <a:noFill/>
        </p:spPr>
      </p:pic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7772003" y="2210330"/>
            <a:ext cx="1066800" cy="913871"/>
            <a:chOff x="4690" y="1305"/>
            <a:chExt cx="768" cy="471"/>
          </a:xfrm>
        </p:grpSpPr>
        <p:sp>
          <p:nvSpPr>
            <p:cNvPr id="42014" name="AutoShape 30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690" y="1305"/>
              <a:ext cx="720" cy="432"/>
            </a:xfrm>
            <a:prstGeom prst="wedgeRoundRectCallout">
              <a:avLst>
                <a:gd name="adj1" fmla="val -243472"/>
                <a:gd name="adj2" fmla="val -172685"/>
                <a:gd name="adj3" fmla="val 16667"/>
              </a:avLst>
            </a:prstGeom>
            <a:solidFill>
              <a:srgbClr val="FF00FF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Chữ</a:t>
              </a:r>
            </a:p>
          </p:txBody>
        </p:sp>
        <p:sp>
          <p:nvSpPr>
            <p:cNvPr id="42015" name="AutoShape 31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690" y="1344"/>
              <a:ext cx="768" cy="432"/>
            </a:xfrm>
            <a:prstGeom prst="wedgeRoundRectCallout">
              <a:avLst>
                <a:gd name="adj1" fmla="val -307032"/>
                <a:gd name="adj2" fmla="val 13426"/>
                <a:gd name="adj3" fmla="val 16667"/>
              </a:avLst>
            </a:prstGeom>
            <a:solidFill>
              <a:srgbClr val="FF00FF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Chữ</a:t>
              </a:r>
              <a:r>
                <a:rPr lang="en-US" sz="20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,</a:t>
              </a:r>
            </a:p>
            <a:p>
              <a:r>
                <a:rPr lang="en-US" sz="2000" b="1" dirty="0" err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Số</a:t>
              </a:r>
              <a:endPara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2016" name="AutoShape 3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696200" y="609600"/>
            <a:ext cx="990600" cy="685800"/>
          </a:xfrm>
          <a:prstGeom prst="wedgeEllipseCallout">
            <a:avLst>
              <a:gd name="adj1" fmla="val -206088"/>
              <a:gd name="adj2" fmla="val 199769"/>
            </a:avLst>
          </a:prstGeom>
          <a:solidFill>
            <a:schemeClr val="accent1"/>
          </a:solidFill>
          <a:ln w="317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ảnh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017" name="AutoShape 33"/>
          <p:cNvSpPr>
            <a:spLocks noChangeArrowheads="1"/>
          </p:cNvSpPr>
          <p:nvPr/>
        </p:nvSpPr>
        <p:spPr bwMode="auto">
          <a:xfrm>
            <a:off x="7543799" y="3657600"/>
            <a:ext cx="1295003" cy="1524000"/>
          </a:xfrm>
          <a:prstGeom prst="wedgeEllipseCallout">
            <a:avLst>
              <a:gd name="adj1" fmla="val -138153"/>
              <a:gd name="adj2" fmla="val 18287"/>
            </a:avLst>
          </a:prstGeom>
          <a:solidFill>
            <a:srgbClr val="FFFF00"/>
          </a:solidFill>
          <a:ln w="317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Lịch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tháng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018" name="Text Box 34"/>
          <p:cNvSpPr txBox="1">
            <a:spLocks noChangeArrowheads="1"/>
          </p:cNvSpPr>
          <p:nvPr/>
        </p:nvSpPr>
        <p:spPr bwMode="auto">
          <a:xfrm>
            <a:off x="228600" y="1524000"/>
            <a:ext cx="2286000" cy="7016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000" b="0">
                <a:solidFill>
                  <a:schemeClr val="bg1"/>
                </a:solidFill>
                <a:effectLst/>
                <a:latin typeface="Arial" charset="0"/>
              </a:rPr>
              <a:t>- </a:t>
            </a:r>
            <a:r>
              <a:rPr lang="en-US" sz="2000" b="0">
                <a:solidFill>
                  <a:schemeClr val="bg1"/>
                </a:solidFill>
                <a:effectLst/>
              </a:rPr>
              <a:t>H×nh d¸ng cña b×a lÞch treo t­êng</a:t>
            </a: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228600" y="6248400"/>
            <a:ext cx="8458200" cy="779463"/>
          </a:xfrm>
          <a:prstGeom prst="rect">
            <a:avLst/>
          </a:prstGeom>
          <a:noFill/>
          <a:ln w="3175" cap="rnd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2064" name="AutoShape 80"/>
          <p:cNvSpPr>
            <a:spLocks/>
          </p:cNvSpPr>
          <p:nvPr/>
        </p:nvSpPr>
        <p:spPr bwMode="auto">
          <a:xfrm>
            <a:off x="1905000" y="3124200"/>
            <a:ext cx="381000" cy="2133600"/>
          </a:xfrm>
          <a:prstGeom prst="leftBrace">
            <a:avLst>
              <a:gd name="adj1" fmla="val 46667"/>
              <a:gd name="adj2" fmla="val 50000"/>
            </a:avLst>
          </a:prstGeom>
          <a:noFill/>
          <a:ln w="3175" cap="rnd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228600" y="2047875"/>
            <a:ext cx="31242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(H): Bố cục của bìa lịch gồm có mấy phần?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Gồm có 3 phần chính: Hình ảnh, chữ, lịch ghi ngày tháng.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4800" y="1304925"/>
            <a:ext cx="358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0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42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20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2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6" grpId="0" uiExpand="1" build="p" animBg="1"/>
      <p:bldP spid="42017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412</Words>
  <Application>Microsoft Office PowerPoint</Application>
  <PresentationFormat>On-screen Show (4:3)</PresentationFormat>
  <Paragraphs>87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.VnTime</vt:lpstr>
      <vt:lpstr>.VnTimeH</vt:lpstr>
      <vt:lpstr>Arabia</vt:lpstr>
      <vt:lpstr>Arial</vt:lpstr>
      <vt:lpstr>Calibri</vt:lpstr>
      <vt:lpstr>Times New Roman</vt:lpstr>
      <vt:lpstr>VNI-Ariston</vt:lpstr>
      <vt:lpstr>VNI-Jamai</vt:lpstr>
      <vt:lpstr>Office Theme</vt:lpstr>
      <vt:lpstr>Tiết 16. Bài 16 VẼ TRANG TRÍ</vt:lpstr>
      <vt:lpstr>I. Quan sát nhận xét. Một số mẫu bìa lịch khác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Cách trang trí 1. Chọn hình trang trí: Theo chủ đề hoa</vt:lpstr>
      <vt:lpstr>Hoặc hình ảnh về ngày tết và mùa xuân</vt:lpstr>
      <vt:lpstr>Chủ đề phong cảnh</vt:lpstr>
      <vt:lpstr>Con vật tượng trưng cho năm</vt:lpstr>
      <vt:lpstr>PowerPoint Presentation</vt:lpstr>
      <vt:lpstr>Con vật tượng trưng cho năm</vt:lpstr>
      <vt:lpstr>2. Xác định khuôn khổ bìa lịch</vt:lpstr>
      <vt:lpstr> 3, Vẽ phác bố cục, tìm vị trí của chữ và hình ảnh. </vt:lpstr>
      <vt:lpstr>4. Vẽ màu tươi sáng, phù hợp với không khí xuân</vt:lpstr>
      <vt:lpstr>Các bước vẽ tranh</vt:lpstr>
      <vt:lpstr>PowerPoint Presentation</vt:lpstr>
      <vt:lpstr>Tham khảo các mẫu vẽ trang trí</vt:lpstr>
      <vt:lpstr>PowerPoint Presentation</vt:lpstr>
      <vt:lpstr>PowerPoint Presentation</vt:lpstr>
      <vt:lpstr>Đánh giá kết quả học tập.</vt:lpstr>
      <vt:lpstr>Dặn dò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148</cp:revision>
  <dcterms:created xsi:type="dcterms:W3CDTF">2020-12-04T13:31:24Z</dcterms:created>
  <dcterms:modified xsi:type="dcterms:W3CDTF">2021-10-24T13:40:34Z</dcterms:modified>
</cp:coreProperties>
</file>