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5" r:id="rId9"/>
    <p:sldId id="266" r:id="rId10"/>
    <p:sldId id="267" r:id="rId11"/>
    <p:sldId id="268" r:id="rId12"/>
    <p:sldId id="279" r:id="rId13"/>
    <p:sldId id="273" r:id="rId14"/>
    <p:sldId id="271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6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1D92F4-709D-47CF-8384-68980CDD3E2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1B23833-06CC-4096-B9D9-B661052C7F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404664"/>
            <a:ext cx="32120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THUẬT LỚP 8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0326" y="1268760"/>
            <a:ext cx="777686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15 + 16  :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mẫu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VẼ TĨNH VẬ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Ọ VÀ QUẢ</a:t>
            </a:r>
          </a:p>
          <a:p>
            <a:pPr algn="ctr" eaLnBrk="1" hangingPunct="1"/>
            <a:r>
              <a:rPr lang="vi-V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(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3391" t="1515" r="1695" b="3030"/>
          <a:stretch>
            <a:fillRect/>
          </a:stretch>
        </p:blipFill>
        <p:spPr>
          <a:xfrm>
            <a:off x="2383232" y="3175486"/>
            <a:ext cx="3816425" cy="368251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8"/>
    </mc:Choice>
    <mc:Fallback xmlns="">
      <p:transition spd="slow" advTm="163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</a:p>
        </p:txBody>
      </p:sp>
      <p:pic>
        <p:nvPicPr>
          <p:cNvPr id="25603" name="Picture 3" descr="DSCN0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744663"/>
            <a:ext cx="2749550" cy="427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Rectangle 4"/>
          <p:cNvSpPr/>
          <p:nvPr/>
        </p:nvSpPr>
        <p:spPr>
          <a:xfrm>
            <a:off x="1090613" y="2201863"/>
            <a:ext cx="2309812" cy="359092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5" name="Rectangle 5"/>
          <p:cNvSpPr/>
          <p:nvPr/>
        </p:nvSpPr>
        <p:spPr>
          <a:xfrm>
            <a:off x="2481263" y="4251325"/>
            <a:ext cx="915987" cy="1066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6" name="Rectangle 6"/>
          <p:cNvSpPr/>
          <p:nvPr/>
        </p:nvSpPr>
        <p:spPr>
          <a:xfrm>
            <a:off x="1090613" y="4962525"/>
            <a:ext cx="763587" cy="82867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7" name="Rectangle 7"/>
          <p:cNvSpPr/>
          <p:nvPr/>
        </p:nvSpPr>
        <p:spPr>
          <a:xfrm>
            <a:off x="1916113" y="2201863"/>
            <a:ext cx="1006475" cy="2681287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8" name="Rectangle 8"/>
          <p:cNvSpPr/>
          <p:nvPr/>
        </p:nvSpPr>
        <p:spPr>
          <a:xfrm>
            <a:off x="4953000" y="1752600"/>
            <a:ext cx="2819400" cy="434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38987" name="Rectangle 11"/>
          <p:cNvSpPr/>
          <p:nvPr/>
        </p:nvSpPr>
        <p:spPr>
          <a:xfrm>
            <a:off x="467544" y="549275"/>
            <a:ext cx="806489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- BƯỚC 3: </a:t>
            </a:r>
            <a:r>
              <a:rPr lang="en-US" altLang="en-US" sz="2400" b="1" dirty="0" err="1">
                <a:latin typeface="Arial" panose="020B0604020202020204" pitchFamily="34" charset="0"/>
              </a:rPr>
              <a:t>Ước</a:t>
            </a:r>
            <a:r>
              <a:rPr lang="en-US" altLang="en-US" sz="2400" b="1" dirty="0">
                <a:latin typeface="Arial" panose="020B0604020202020204" pitchFamily="34" charset="0"/>
              </a:rPr>
              <a:t> lượng tỷ lệ các bộ phận vẽ phác hình  bằng </a:t>
            </a:r>
            <a:r>
              <a:rPr lang="en-US" altLang="en-US" sz="2400" b="1" dirty="0" err="1">
                <a:latin typeface="Arial" panose="020B0604020202020204" pitchFamily="34" charset="0"/>
              </a:rPr>
              <a:t>nét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thẳng</a:t>
            </a:r>
            <a:r>
              <a:rPr lang="en-US" altLang="en-US" sz="2400" b="1" dirty="0">
                <a:latin typeface="Arial" panose="020B0604020202020204" pitchFamily="34" charset="0"/>
              </a:rPr>
              <a:t>.	</a:t>
            </a:r>
          </a:p>
        </p:txBody>
      </p:sp>
      <p:pic>
        <p:nvPicPr>
          <p:cNvPr id="25610" name="Picture 14" descr="anh co hinh 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2362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8988" name="Picture 12" descr="anh co hinh 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057400"/>
            <a:ext cx="23622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8991" name="Line 15"/>
          <p:cNvSpPr/>
          <p:nvPr/>
        </p:nvSpPr>
        <p:spPr>
          <a:xfrm>
            <a:off x="1981200" y="2362200"/>
            <a:ext cx="9144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dash"/>
            <a:headEnd type="triangle" w="med" len="med"/>
            <a:tailEnd type="triangle" w="med" len="med"/>
          </a:ln>
        </p:spPr>
      </p:sp>
      <p:sp>
        <p:nvSpPr>
          <p:cNvPr id="638992" name="Line 16"/>
          <p:cNvSpPr/>
          <p:nvPr/>
        </p:nvSpPr>
        <p:spPr>
          <a:xfrm>
            <a:off x="2514600" y="4724400"/>
            <a:ext cx="9144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dash"/>
            <a:headEnd type="triangle" w="med" len="med"/>
            <a:tailEnd type="triangle" w="med" len="med"/>
          </a:ln>
        </p:spPr>
      </p:sp>
      <p:sp>
        <p:nvSpPr>
          <p:cNvPr id="638993" name="Line 17"/>
          <p:cNvSpPr/>
          <p:nvPr/>
        </p:nvSpPr>
        <p:spPr>
          <a:xfrm>
            <a:off x="1066800" y="5410200"/>
            <a:ext cx="7620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dash"/>
            <a:headEnd type="triangle" w="med" len="med"/>
            <a:tailEnd type="triangle" w="med" len="med"/>
          </a:ln>
        </p:spPr>
      </p:sp>
      <p:sp>
        <p:nvSpPr>
          <p:cNvPr id="638994" name="Line 18"/>
          <p:cNvSpPr/>
          <p:nvPr/>
        </p:nvSpPr>
        <p:spPr>
          <a:xfrm>
            <a:off x="1905000" y="4114800"/>
            <a:ext cx="10668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dash"/>
            <a:headEnd type="triangle" w="med" len="med"/>
            <a:tailEnd type="triangle" w="med" len="med"/>
          </a:ln>
        </p:spPr>
      </p:sp>
      <p:sp>
        <p:nvSpPr>
          <p:cNvPr id="638995" name="Line 19"/>
          <p:cNvSpPr/>
          <p:nvPr/>
        </p:nvSpPr>
        <p:spPr>
          <a:xfrm>
            <a:off x="1676400" y="2286000"/>
            <a:ext cx="0" cy="2362200"/>
          </a:xfrm>
          <a:prstGeom prst="line">
            <a:avLst/>
          </a:prstGeom>
          <a:ln w="38100" cap="flat" cmpd="sng">
            <a:solidFill>
              <a:srgbClr val="00CC00"/>
            </a:solidFill>
            <a:prstDash val="dash"/>
            <a:headEnd type="triangle" w="med" len="med"/>
            <a:tailEnd type="triangle" w="med" len="med"/>
          </a:ln>
        </p:spPr>
      </p:sp>
      <p:sp>
        <p:nvSpPr>
          <p:cNvPr id="638996" name="Line 20"/>
          <p:cNvSpPr/>
          <p:nvPr/>
        </p:nvSpPr>
        <p:spPr>
          <a:xfrm flipV="1">
            <a:off x="3124200" y="4267200"/>
            <a:ext cx="0" cy="1066800"/>
          </a:xfrm>
          <a:prstGeom prst="line">
            <a:avLst/>
          </a:prstGeom>
          <a:ln w="38100" cap="flat" cmpd="sng">
            <a:solidFill>
              <a:srgbClr val="00CC00"/>
            </a:solidFill>
            <a:prstDash val="dash"/>
            <a:headEnd type="triangle" w="med" len="med"/>
            <a:tailEnd type="triangle" w="med" len="med"/>
          </a:ln>
        </p:spPr>
      </p:sp>
      <p:sp>
        <p:nvSpPr>
          <p:cNvPr id="638997" name="Line 21"/>
          <p:cNvSpPr/>
          <p:nvPr/>
        </p:nvSpPr>
        <p:spPr>
          <a:xfrm>
            <a:off x="2133600" y="2971800"/>
            <a:ext cx="6096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dash"/>
            <a:headEnd type="triangle" w="med" len="med"/>
            <a:tailEnd type="triangle" w="med" len="med"/>
          </a:ln>
        </p:spPr>
      </p:sp>
      <p:pic>
        <p:nvPicPr>
          <p:cNvPr id="638989" name="Picture 13" descr="anh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057400"/>
            <a:ext cx="2362200" cy="381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4"/>
    </mc:Choice>
    <mc:Fallback xmlns="">
      <p:transition spd="slow" advTm="14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</a:p>
        </p:txBody>
      </p:sp>
      <p:pic>
        <p:nvPicPr>
          <p:cNvPr id="26627" name="Picture 3" descr="DSCN0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744663"/>
            <a:ext cx="2749550" cy="427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Rectangle 8"/>
          <p:cNvSpPr/>
          <p:nvPr/>
        </p:nvSpPr>
        <p:spPr>
          <a:xfrm>
            <a:off x="4953000" y="1752600"/>
            <a:ext cx="2819400" cy="434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40009" name="Rectangle 9"/>
          <p:cNvSpPr/>
          <p:nvPr/>
        </p:nvSpPr>
        <p:spPr>
          <a:xfrm>
            <a:off x="96106" y="476672"/>
            <a:ext cx="44758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- BƯỚC 4:  Vẽ chi tiết.</a:t>
            </a:r>
          </a:p>
        </p:txBody>
      </p:sp>
      <p:pic>
        <p:nvPicPr>
          <p:cNvPr id="26630" name="Picture 10" descr="anh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2362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00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057400"/>
            <a:ext cx="2379663" cy="381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HK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HK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H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s 48137"/>
          <p:cNvSpPr/>
          <p:nvPr/>
        </p:nvSpPr>
        <p:spPr>
          <a:xfrm>
            <a:off x="2636023" y="1771927"/>
            <a:ext cx="3098086" cy="3810000"/>
          </a:xfrm>
          <a:prstGeom prst="rect">
            <a:avLst/>
          </a:prstGeom>
          <a:solidFill>
            <a:srgbClr val="4DA96C"/>
          </a:solidFill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39027" tIns="19513" rIns="39027" bIns="19513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800"/>
          </a:p>
        </p:txBody>
      </p:sp>
      <p:sp>
        <p:nvSpPr>
          <p:cNvPr id="6" name="Rectangles 48161"/>
          <p:cNvSpPr/>
          <p:nvPr/>
        </p:nvSpPr>
        <p:spPr>
          <a:xfrm>
            <a:off x="2637765" y="4073361"/>
            <a:ext cx="3096344" cy="1485900"/>
          </a:xfrm>
          <a:prstGeom prst="rect">
            <a:avLst/>
          </a:prstGeom>
          <a:solidFill>
            <a:srgbClr val="ABECF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9027" tIns="19513" rIns="39027" bIns="19513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08" y="4492869"/>
            <a:ext cx="5619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83" y="2132855"/>
            <a:ext cx="1125923" cy="276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68" y="4073361"/>
            <a:ext cx="81262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5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"/>
    </mc:Choice>
    <mc:Fallback xmlns="">
      <p:transition spd="slow" advTm="72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9361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1 BÀI VẼ LỌ HOA( TĨNH VẬT)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CÁC BƯỚC SAU: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36724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VẼ PHÁC KHUNG HÌNH CHUNG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VẼ PHÁC KHUNG HÌNH RIÊNG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TÌM TỈ LỆ CÁC BỘ PHẬN CỦA VẬT MẪU,              RỒI VẼ BẰNG CÁC NÉT THẲNG VÀ MỜ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VẼ NÉT CHI TIẾT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5: VẼ MÀU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1"/>
    </mc:Choice>
    <mc:Fallback xmlns="">
      <p:transition spd="slow" advTm="244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2743200" cy="2514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Ảnh 34" descr="IMG_1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44" y="3200400"/>
            <a:ext cx="1905000" cy="2590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Ảnh 35" descr="IMG_19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182815"/>
            <a:ext cx="1811337" cy="2590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" name="Ảnh 36" descr="IMG_19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925" y="3200400"/>
            <a:ext cx="1798637" cy="2552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Ảnh 37" descr="IMG_19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9" y="3224626"/>
            <a:ext cx="1584175" cy="2590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" name="Picture 8" descr="mỹ thuật 7 - bài 24 + 25: lọ hoa và quả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3224626"/>
            <a:ext cx="1512167" cy="25284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1"/>
    </mc:Choice>
    <mc:Fallback xmlns="">
      <p:transition spd="slow" advTm="6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endParaRPr lang="en-US" dirty="0"/>
          </a:p>
        </p:txBody>
      </p:sp>
      <p:pic>
        <p:nvPicPr>
          <p:cNvPr id="4" name="Picture 3" descr="Bài 7: Vẽ theo mẫu – Lọ hoa và quả - HocDot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039" y="600621"/>
            <a:ext cx="3619500" cy="345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Hướng dẫn vẽ lọ và quả từng bước đơn giãn / nc planvẽ nghệ thuật | Vẽ tranh  đẹp nhấ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39" y="4293096"/>
            <a:ext cx="4033301" cy="24482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mỹ thuật 7 - bài 24 + 25: lọ hoa và quả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70" y="1124744"/>
            <a:ext cx="3002158" cy="29334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Vẽ Theo Mẫu: Tĩnh Vật Lọ Và Quả - Mỹ Thuật 8 | Tiên Tỷ Tỷ | Tập Hợp đề tài  liên quan đến mythuat chi tiết - Sơn Dương Pap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191909"/>
            <a:ext cx="3836180" cy="25494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6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EM HÃY VẼ MỘT BỨC TRANH TĨNH VẬT LỌ HOA VÀ QUẢ TRÊN TẬP VỞ A3 CỦA MÌNH.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1"/>
    </mc:Choice>
    <mc:Fallback xmlns="">
      <p:transition spd="slow" advTm="11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IV: DẶN DÒ HƯỚNG DẪN VỀ NHÀ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VẼ LỌ HOA, VẼ MÀU.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LÊN TRANG LMS XEM NỘI DUNG BÀI GIẢNG MỚI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BÀI: VẼ TRANH ĐỀ TÀI GIA ĐÌNH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89"/>
    </mc:Choice>
    <mc:Fallback xmlns="">
      <p:transition spd="slow" advTm="332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26338" y="2060848"/>
            <a:ext cx="3924415" cy="4104456"/>
            <a:chOff x="2976" y="2784"/>
            <a:chExt cx="3596" cy="4896"/>
          </a:xfrm>
        </p:grpSpPr>
        <p:pic>
          <p:nvPicPr>
            <p:cNvPr id="5" name="Picture 4" descr="Hình ảnh051"/>
            <p:cNvPicPr>
              <a:picLocks noChangeAspect="1"/>
            </p:cNvPicPr>
            <p:nvPr/>
          </p:nvPicPr>
          <p:blipFill>
            <a:blip r:embed="rId2"/>
            <a:srcRect b="12656"/>
            <a:stretch>
              <a:fillRect/>
            </a:stretch>
          </p:blipFill>
          <p:spPr>
            <a:xfrm>
              <a:off x="2976" y="2784"/>
              <a:ext cx="3596" cy="4896"/>
            </a:xfrm>
            <a:prstGeom prst="rect">
              <a:avLst/>
            </a:prstGeom>
            <a:noFill/>
            <a:ln w="57150">
              <a:noFill/>
            </a:ln>
          </p:spPr>
        </p:pic>
        <p:pic>
          <p:nvPicPr>
            <p:cNvPr id="6" name="Picture 5" descr="Hình ảnh051"/>
            <p:cNvPicPr>
              <a:picLocks noChangeAspect="1"/>
            </p:cNvPicPr>
            <p:nvPr/>
          </p:nvPicPr>
          <p:blipFill>
            <a:blip r:embed="rId2"/>
            <a:srcRect b="12656"/>
            <a:stretch>
              <a:fillRect/>
            </a:stretch>
          </p:blipFill>
          <p:spPr>
            <a:xfrm>
              <a:off x="3072" y="3264"/>
              <a:ext cx="3312" cy="4368"/>
            </a:xfrm>
            <a:prstGeom prst="rect">
              <a:avLst/>
            </a:prstGeom>
            <a:noFill/>
            <a:ln w="57150">
              <a:noFill/>
            </a:ln>
          </p:spPr>
        </p:pic>
      </p:grpSp>
      <p:pic>
        <p:nvPicPr>
          <p:cNvPr id="7" name="Picture 6" descr="DSCN0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0848"/>
            <a:ext cx="3888432" cy="41044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8"/>
    </mc:Choice>
    <mc:Fallback xmlns="">
      <p:transition spd="slow" advTm="152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92" y="1100629"/>
            <a:ext cx="7528808" cy="3264476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lọ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HÃ¬nh áº£nh cÃ³ liÃªn quan"/>
          <p:cNvPicPr>
            <a:picLocks noChangeAspect="1"/>
          </p:cNvPicPr>
          <p:nvPr/>
        </p:nvPicPr>
        <p:blipFill>
          <a:blip r:embed="rId2"/>
          <a:srcRect l="28296" r="27689"/>
          <a:stretch>
            <a:fillRect/>
          </a:stretch>
        </p:blipFill>
        <p:spPr>
          <a:xfrm>
            <a:off x="107504" y="3501007"/>
            <a:ext cx="2160240" cy="3191859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" name="Picture 4" descr="Káº¿t quáº£ hÃ¬nh áº£nh cho máº«u lá» hoa"/>
          <p:cNvPicPr>
            <a:picLocks noChangeAspect="1"/>
          </p:cNvPicPr>
          <p:nvPr/>
        </p:nvPicPr>
        <p:blipFill>
          <a:blip r:embed="rId3"/>
          <a:srcRect l="27164" r="25179"/>
          <a:stretch>
            <a:fillRect/>
          </a:stretch>
        </p:blipFill>
        <p:spPr>
          <a:xfrm>
            <a:off x="2136219" y="1628800"/>
            <a:ext cx="3456384" cy="2698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Káº¿t quáº£ hÃ¬nh áº£nh cho máº«u lá» hoa thá»§y tinh Äáº¹p"/>
          <p:cNvPicPr>
            <a:picLocks noChangeAspect="1"/>
          </p:cNvPicPr>
          <p:nvPr/>
        </p:nvPicPr>
        <p:blipFill>
          <a:blip r:embed="rId4"/>
          <a:srcRect l="23312" t="5927" r="20413"/>
          <a:stretch>
            <a:fillRect/>
          </a:stretch>
        </p:blipFill>
        <p:spPr>
          <a:xfrm>
            <a:off x="6300192" y="1934539"/>
            <a:ext cx="2304256" cy="38530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Káº¿t quáº£ hÃ¬nh áº£nh cho máº«u lá» hoa"/>
          <p:cNvPicPr>
            <a:picLocks noChangeAspect="1"/>
          </p:cNvPicPr>
          <p:nvPr/>
        </p:nvPicPr>
        <p:blipFill>
          <a:blip r:embed="rId5"/>
          <a:srcRect l="9459" r="9724"/>
          <a:stretch>
            <a:fillRect/>
          </a:stretch>
        </p:blipFill>
        <p:spPr>
          <a:xfrm>
            <a:off x="3419872" y="4327617"/>
            <a:ext cx="2088232" cy="2386939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0"/>
    </mc:Choice>
    <mc:Fallback xmlns="">
      <p:transition spd="slow" advTm="176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  <p:pic>
        <p:nvPicPr>
          <p:cNvPr id="4" name="Picture 3" descr="Káº¿t quáº£ hÃ¬nh áº£nh cho hÃ¬nh áº£nh cÃ¡c loáº¡i quáº£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21990"/>
            <a:ext cx="1944216" cy="16785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Káº¿t quáº£ hÃ¬nh áº£nh cho hÃ¬nh áº£nh cÃ¡c loáº¡i quáº£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521991"/>
            <a:ext cx="1656184" cy="143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Káº¿t quáº£ hÃ¬nh áº£nh cho hÃ¬nh áº£nh cÃ¡c loáº¡i quáº£"/>
          <p:cNvPicPr>
            <a:picLocks noChangeAspect="1"/>
          </p:cNvPicPr>
          <p:nvPr/>
        </p:nvPicPr>
        <p:blipFill>
          <a:blip r:embed="rId4"/>
          <a:srcRect t="10229" b="10049"/>
          <a:stretch>
            <a:fillRect/>
          </a:stretch>
        </p:blipFill>
        <p:spPr>
          <a:xfrm>
            <a:off x="5724128" y="1700808"/>
            <a:ext cx="2160240" cy="1499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HÃ¬nh áº£nh cÃ³ liÃ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98" y="3422357"/>
            <a:ext cx="2181294" cy="23290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HÃ¬nh áº£nh cÃ³ liÃªn quan"/>
          <p:cNvPicPr>
            <a:picLocks noChangeAspect="1"/>
          </p:cNvPicPr>
          <p:nvPr/>
        </p:nvPicPr>
        <p:blipFill>
          <a:blip r:embed="rId6"/>
          <a:srcRect l="7661"/>
          <a:stretch>
            <a:fillRect/>
          </a:stretch>
        </p:blipFill>
        <p:spPr>
          <a:xfrm>
            <a:off x="3342849" y="3176130"/>
            <a:ext cx="1765047" cy="2604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Káº¿t quáº£ hÃ¬nh áº£nh cho hÃ¬nh áº£nh cÃ¡c loáº¡i quáº£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367" y="3789040"/>
            <a:ext cx="2256025" cy="194421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512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0"/>
    </mc:Choice>
    <mc:Fallback xmlns="">
      <p:transition spd="slow" advTm="163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1f4ef5c77c6bf4db6f4e35cc657adcc_384554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7661274" cy="9144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QUAN SÁT, NHẬN XÉT: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4"/>
          <a:srcRect l="3391" t="1515" r="1695" b="3030"/>
          <a:stretch>
            <a:fillRect/>
          </a:stretch>
        </p:blipFill>
        <p:spPr>
          <a:xfrm>
            <a:off x="4932040" y="3132511"/>
            <a:ext cx="2743200" cy="3352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3" name="Picture 7" descr="DSCN0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068960"/>
            <a:ext cx="274955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8441" name="Rectangle 9"/>
          <p:cNvSpPr/>
          <p:nvPr/>
        </p:nvSpPr>
        <p:spPr>
          <a:xfrm>
            <a:off x="0" y="990600"/>
            <a:ext cx="84582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447675" lvl="0" indent="-447675" defTabSz="9144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cho biết mẫu gồm có những vật mẫu 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442" name="Rectangle 10"/>
          <p:cNvSpPr/>
          <p:nvPr/>
        </p:nvSpPr>
        <p:spPr>
          <a:xfrm>
            <a:off x="152400" y="2057400"/>
            <a:ext cx="84582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447675" lvl="0" indent="-447675" defTabSz="9144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68"/>
    </mc:Choice>
    <mc:Fallback xmlns="">
      <p:transition spd="slow" advTm="3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5" grpId="0" build="p"/>
      <p:bldP spid="658441" grpId="0"/>
      <p:bldP spid="658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1f4ef5c77c6bf4db6f4e35cc657adcc_384554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0483" name="Rectangle 3"/>
          <p:cNvSpPr>
            <a:spLocks noGrp="1"/>
          </p:cNvSpPr>
          <p:nvPr>
            <p:ph idx="1"/>
          </p:nvPr>
        </p:nvSpPr>
        <p:spPr>
          <a:xfrm>
            <a:off x="296863" y="1676400"/>
            <a:ext cx="5105400" cy="1828800"/>
          </a:xfrm>
          <a:noFill/>
          <a:ln>
            <a:noFill/>
          </a:ln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Khung hình chung của mẫu được quy v</a:t>
            </a:r>
            <a:r>
              <a:rPr lang="en-US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khung hình gì?</a:t>
            </a:r>
            <a:endParaRPr lang="en-US" altLang="en-US" sz="3600" b="1" dirty="0">
              <a:solidFill>
                <a:srgbClr val="FFFF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6" descr="DSCN0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63" y="1524000"/>
            <a:ext cx="3462337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0487" name="Rectangle 7"/>
          <p:cNvSpPr/>
          <p:nvPr/>
        </p:nvSpPr>
        <p:spPr>
          <a:xfrm>
            <a:off x="5638800" y="2057400"/>
            <a:ext cx="2895600" cy="4343400"/>
          </a:xfrm>
          <a:prstGeom prst="rect">
            <a:avLst/>
          </a:prstGeom>
          <a:noFill/>
          <a:ln w="5715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9" name="Rectangle 10"/>
          <p:cNvSpPr/>
          <p:nvPr/>
        </p:nvSpPr>
        <p:spPr>
          <a:xfrm>
            <a:off x="381000" y="762000"/>
            <a:ext cx="7661275" cy="99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447675" lvl="0" indent="-447675" defTabSz="9144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   </a:t>
            </a:r>
            <a:r>
              <a:rPr lang="en-US" altLang="en-US" sz="3200" b="1" u="sng" dirty="0">
                <a:solidFill>
                  <a:schemeClr val="bg1"/>
                </a:solidFill>
                <a:latin typeface="Arial" panose="020B0604020202020204" pitchFamily="34" charset="0"/>
              </a:rPr>
              <a:t>I. QUAN SÁT, NHẬN XÉT:</a:t>
            </a:r>
          </a:p>
          <a:p>
            <a:pPr marL="447675" lvl="0" indent="-447675" defTabSz="9144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60491" name="Line 11"/>
          <p:cNvSpPr/>
          <p:nvPr/>
        </p:nvSpPr>
        <p:spPr>
          <a:xfrm flipV="1">
            <a:off x="6172200" y="2057400"/>
            <a:ext cx="0" cy="4343400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660492" name="Line 12"/>
          <p:cNvSpPr/>
          <p:nvPr/>
        </p:nvSpPr>
        <p:spPr>
          <a:xfrm>
            <a:off x="5638800" y="5715000"/>
            <a:ext cx="2971800" cy="76200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660493" name="Line 13"/>
          <p:cNvSpPr/>
          <p:nvPr/>
        </p:nvSpPr>
        <p:spPr>
          <a:xfrm>
            <a:off x="5638800" y="6400800"/>
            <a:ext cx="2895600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0496" name="Line 16"/>
          <p:cNvSpPr/>
          <p:nvPr/>
        </p:nvSpPr>
        <p:spPr>
          <a:xfrm>
            <a:off x="8534400" y="3581400"/>
            <a:ext cx="0" cy="2819400"/>
          </a:xfrm>
          <a:prstGeom prst="line">
            <a:avLst/>
          </a:prstGeom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0497" name="Line 17"/>
          <p:cNvSpPr/>
          <p:nvPr/>
        </p:nvSpPr>
        <p:spPr>
          <a:xfrm>
            <a:off x="8534400" y="762000"/>
            <a:ext cx="0" cy="281940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0498" name="Line 18"/>
          <p:cNvSpPr/>
          <p:nvPr/>
        </p:nvSpPr>
        <p:spPr>
          <a:xfrm>
            <a:off x="8229600" y="20574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0499" name="Line 19"/>
          <p:cNvSpPr/>
          <p:nvPr/>
        </p:nvSpPr>
        <p:spPr>
          <a:xfrm>
            <a:off x="8305800" y="3505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0500" name="Line 20"/>
          <p:cNvSpPr/>
          <p:nvPr/>
        </p:nvSpPr>
        <p:spPr>
          <a:xfrm>
            <a:off x="8305800" y="5029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0502" name="Line 22"/>
          <p:cNvSpPr/>
          <p:nvPr/>
        </p:nvSpPr>
        <p:spPr>
          <a:xfrm flipH="1">
            <a:off x="7086600" y="6096000"/>
            <a:ext cx="0" cy="457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9" name="WordArt 23"/>
          <p:cNvSpPr>
            <a:spLocks noTextEdit="1"/>
          </p:cNvSpPr>
          <p:nvPr/>
        </p:nvSpPr>
        <p:spPr>
          <a:xfrm>
            <a:off x="6172200" y="6248400"/>
            <a:ext cx="228600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20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</a:p>
        </p:txBody>
      </p:sp>
      <p:sp>
        <p:nvSpPr>
          <p:cNvPr id="18450" name="WordArt 24"/>
          <p:cNvSpPr>
            <a:spLocks noTextEdit="1"/>
          </p:cNvSpPr>
          <p:nvPr/>
        </p:nvSpPr>
        <p:spPr>
          <a:xfrm>
            <a:off x="7620000" y="6272213"/>
            <a:ext cx="228600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20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</a:p>
        </p:txBody>
      </p:sp>
      <p:sp>
        <p:nvSpPr>
          <p:cNvPr id="18451" name="WordArt 25"/>
          <p:cNvSpPr>
            <a:spLocks noTextEdit="1"/>
          </p:cNvSpPr>
          <p:nvPr/>
        </p:nvSpPr>
        <p:spPr>
          <a:xfrm>
            <a:off x="8610600" y="5638800"/>
            <a:ext cx="228600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20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</a:p>
        </p:txBody>
      </p:sp>
      <p:sp>
        <p:nvSpPr>
          <p:cNvPr id="18452" name="WordArt 26"/>
          <p:cNvSpPr>
            <a:spLocks noTextEdit="1"/>
          </p:cNvSpPr>
          <p:nvPr/>
        </p:nvSpPr>
        <p:spPr>
          <a:xfrm>
            <a:off x="8610600" y="4191000"/>
            <a:ext cx="228600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20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</a:p>
        </p:txBody>
      </p:sp>
      <p:sp>
        <p:nvSpPr>
          <p:cNvPr id="18453" name="WordArt 27"/>
          <p:cNvSpPr>
            <a:spLocks noTextEdit="1"/>
          </p:cNvSpPr>
          <p:nvPr/>
        </p:nvSpPr>
        <p:spPr>
          <a:xfrm>
            <a:off x="8610600" y="2590800"/>
            <a:ext cx="228600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20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CC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</a:p>
        </p:txBody>
      </p:sp>
      <p:sp>
        <p:nvSpPr>
          <p:cNvPr id="660508" name="Rectangle 28"/>
          <p:cNvSpPr/>
          <p:nvPr/>
        </p:nvSpPr>
        <p:spPr>
          <a:xfrm>
            <a:off x="190500" y="3595688"/>
            <a:ext cx="60960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447675" lvl="0" indent="-447675" defTabSz="9144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marL="447675" lvl="0" indent="-447675" defTabSz="9144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 lệ khung hình chung: ngang 2/ 3 cao</a:t>
            </a:r>
            <a:endParaRPr lang="en-US" altLang="en-US" sz="3600" b="1" dirty="0">
              <a:solidFill>
                <a:srgbClr val="FFFF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0"/>
    </mc:Choice>
    <mc:Fallback xmlns="">
      <p:transition spd="slow" advTm="2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6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6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6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6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6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/>
      <p:bldP spid="660487" grpId="0" animBg="1"/>
      <p:bldP spid="660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HK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CÁCH VẼ</a:t>
            </a:r>
          </a:p>
        </p:txBody>
      </p:sp>
    </p:spTree>
    <p:extLst>
      <p:ext uri="{BB962C8B-B14F-4D97-AF65-F5344CB8AC3E}">
        <p14:creationId xmlns:p14="http://schemas.microsoft.com/office/powerpoint/2010/main" val="21836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8"/>
    </mc:Choice>
    <mc:Fallback xmlns="">
      <p:transition spd="slow" advTm="86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400800" cy="6096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</a:p>
        </p:txBody>
      </p:sp>
      <p:pic>
        <p:nvPicPr>
          <p:cNvPr id="23555" name="Picture 11" descr="DSCN0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744663"/>
            <a:ext cx="2749550" cy="427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0557" name="Rectangle 13"/>
          <p:cNvSpPr/>
          <p:nvPr/>
        </p:nvSpPr>
        <p:spPr>
          <a:xfrm>
            <a:off x="1090613" y="2201863"/>
            <a:ext cx="2309812" cy="359092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7" name="Rectangle 22"/>
          <p:cNvSpPr/>
          <p:nvPr/>
        </p:nvSpPr>
        <p:spPr>
          <a:xfrm>
            <a:off x="4953000" y="1752600"/>
            <a:ext cx="2819400" cy="434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20570" name="Rectangle 26"/>
          <p:cNvSpPr/>
          <p:nvPr/>
        </p:nvSpPr>
        <p:spPr>
          <a:xfrm>
            <a:off x="304800" y="685800"/>
            <a:ext cx="7467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en-US" sz="2400" b="1" dirty="0">
                <a:latin typeface="Arial" panose="020B0604020202020204" pitchFamily="34" charset="0"/>
              </a:rPr>
              <a:t>-  BƯỚC </a:t>
            </a:r>
            <a:r>
              <a:rPr lang="en-HK" altLang="en-US" sz="2400" b="1" dirty="0">
                <a:latin typeface="Arial" panose="020B0604020202020204" pitchFamily="34" charset="0"/>
              </a:rPr>
              <a:t>1: </a:t>
            </a:r>
            <a:r>
              <a:rPr lang="en-US" altLang="en-US" sz="2400" b="1" dirty="0" err="1">
                <a:latin typeface="Arial" panose="020B0604020202020204" pitchFamily="34" charset="0"/>
              </a:rPr>
              <a:t>Vẽ</a:t>
            </a:r>
            <a:r>
              <a:rPr lang="en-US" altLang="en-US" sz="2400" b="1" dirty="0">
                <a:latin typeface="Arial" panose="020B0604020202020204" pitchFamily="34" charset="0"/>
              </a:rPr>
              <a:t> phác khung hình chung của mẫu.</a:t>
            </a:r>
          </a:p>
        </p:txBody>
      </p:sp>
      <p:sp>
        <p:nvSpPr>
          <p:cNvPr id="620571" name="Line 27"/>
          <p:cNvSpPr/>
          <p:nvPr/>
        </p:nvSpPr>
        <p:spPr>
          <a:xfrm>
            <a:off x="5170488" y="2057400"/>
            <a:ext cx="2470150" cy="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572" name="Line 28"/>
          <p:cNvSpPr/>
          <p:nvPr/>
        </p:nvSpPr>
        <p:spPr>
          <a:xfrm>
            <a:off x="5126038" y="5767388"/>
            <a:ext cx="2514600" cy="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573" name="Line 29"/>
          <p:cNvSpPr/>
          <p:nvPr/>
        </p:nvSpPr>
        <p:spPr>
          <a:xfrm flipH="1">
            <a:off x="7508875" y="1981200"/>
            <a:ext cx="0" cy="378460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574" name="Line 30"/>
          <p:cNvSpPr/>
          <p:nvPr/>
        </p:nvSpPr>
        <p:spPr>
          <a:xfrm flipH="1">
            <a:off x="5214938" y="1981200"/>
            <a:ext cx="0" cy="388620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 advTm="16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20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20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7" grpId="0" animBg="1"/>
      <p:bldP spid="620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</a:p>
        </p:txBody>
      </p:sp>
      <p:pic>
        <p:nvPicPr>
          <p:cNvPr id="24579" name="Picture 4" descr="DSCN0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744663"/>
            <a:ext cx="2749550" cy="427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5"/>
          <p:cNvSpPr/>
          <p:nvPr/>
        </p:nvSpPr>
        <p:spPr>
          <a:xfrm>
            <a:off x="1090613" y="2201863"/>
            <a:ext cx="2309812" cy="359092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37958" name="Rectangle 6"/>
          <p:cNvSpPr/>
          <p:nvPr/>
        </p:nvSpPr>
        <p:spPr>
          <a:xfrm>
            <a:off x="2481263" y="4251325"/>
            <a:ext cx="915987" cy="1066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37959" name="Rectangle 7"/>
          <p:cNvSpPr/>
          <p:nvPr/>
        </p:nvSpPr>
        <p:spPr>
          <a:xfrm>
            <a:off x="1090613" y="4962525"/>
            <a:ext cx="763587" cy="82867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37960" name="Rectangle 8"/>
          <p:cNvSpPr/>
          <p:nvPr/>
        </p:nvSpPr>
        <p:spPr>
          <a:xfrm>
            <a:off x="1916113" y="2201863"/>
            <a:ext cx="1006475" cy="2681287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4584" name="Rectangle 9"/>
          <p:cNvSpPr/>
          <p:nvPr/>
        </p:nvSpPr>
        <p:spPr>
          <a:xfrm>
            <a:off x="4953000" y="1752600"/>
            <a:ext cx="2819400" cy="434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37962" name="Picture 10" descr="anh co hinh 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23622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7963" name="Rectangle 11"/>
          <p:cNvSpPr/>
          <p:nvPr/>
        </p:nvSpPr>
        <p:spPr>
          <a:xfrm>
            <a:off x="-190620" y="665163"/>
            <a:ext cx="879506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- BƯỚC 2: </a:t>
            </a:r>
            <a:r>
              <a:rPr lang="en-US" altLang="en-US" sz="2400" b="1" dirty="0" err="1">
                <a:latin typeface="Arial" panose="020B0604020202020204" pitchFamily="34" charset="0"/>
              </a:rPr>
              <a:t>Vẽ</a:t>
            </a:r>
            <a:r>
              <a:rPr lang="en-US" altLang="en-US" sz="2400" b="1" dirty="0">
                <a:latin typeface="Arial" panose="020B0604020202020204" pitchFamily="34" charset="0"/>
              </a:rPr>
              <a:t> phác khung hình riêng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lọ</a:t>
            </a:r>
            <a:r>
              <a:rPr lang="en-US" altLang="en-US" sz="2400" b="1" dirty="0">
                <a:latin typeface="Arial" panose="020B0604020202020204" pitchFamily="34" charset="0"/>
              </a:rPr>
              <a:t> và quả.</a:t>
            </a:r>
          </a:p>
        </p:txBody>
      </p:sp>
      <p:sp>
        <p:nvSpPr>
          <p:cNvPr id="24587" name="Line 12"/>
          <p:cNvSpPr/>
          <p:nvPr/>
        </p:nvSpPr>
        <p:spPr>
          <a:xfrm>
            <a:off x="5170488" y="2057400"/>
            <a:ext cx="2470150" cy="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8" name="Line 13"/>
          <p:cNvSpPr/>
          <p:nvPr/>
        </p:nvSpPr>
        <p:spPr>
          <a:xfrm>
            <a:off x="5126038" y="5867400"/>
            <a:ext cx="2514600" cy="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9" name="Line 14"/>
          <p:cNvSpPr/>
          <p:nvPr/>
        </p:nvSpPr>
        <p:spPr>
          <a:xfrm flipH="1">
            <a:off x="7508875" y="1828800"/>
            <a:ext cx="34925" cy="408940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0" name="Line 15"/>
          <p:cNvSpPr/>
          <p:nvPr/>
        </p:nvSpPr>
        <p:spPr>
          <a:xfrm flipH="1">
            <a:off x="5214938" y="1981200"/>
            <a:ext cx="0" cy="3886200"/>
          </a:xfrm>
          <a:prstGeom prst="line">
            <a:avLst/>
          </a:prstGeom>
          <a:ln w="952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2"/>
    </mc:Choice>
    <mc:Fallback xmlns="">
      <p:transition spd="slow" advTm="12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37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37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379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379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379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379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8" grpId="0" animBg="1"/>
      <p:bldP spid="637959" grpId="0" animBg="1"/>
      <p:bldP spid="637960" grpId="0" animBg="1"/>
      <p:bldP spid="6379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|1.8|5.2|0.8|1.4|0|1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1.3|1|1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6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3|0.9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</TotalTime>
  <Words>364</Words>
  <Application>Microsoft Office PowerPoint</Application>
  <PresentationFormat>On-screen Show (4:3)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giới thiệu mẫu vẽ</vt:lpstr>
      <vt:lpstr>i. Quan sát và nhận xét</vt:lpstr>
      <vt:lpstr>Quan sát một số loại quả sau đây</vt:lpstr>
      <vt:lpstr>PowerPoint Presentation</vt:lpstr>
      <vt:lpstr>PowerPoint Presentation</vt:lpstr>
      <vt:lpstr> II. CÁCH VẼ</vt:lpstr>
      <vt:lpstr>       </vt:lpstr>
      <vt:lpstr>       </vt:lpstr>
      <vt:lpstr>       </vt:lpstr>
      <vt:lpstr>       </vt:lpstr>
      <vt:lpstr>Bước 5: vẽ màu</vt:lpstr>
      <vt:lpstr>ĐỂ THỰC HIỆN 1 BÀI VẼ LỌ HOA( TĨNH VẬT) TA THỰC HIỆN CÁC BƯỚC SAU:</vt:lpstr>
      <vt:lpstr>PowerPoint Presentation</vt:lpstr>
      <vt:lpstr>Bài vẽ tham khảo</vt:lpstr>
      <vt:lpstr>III. THỰC HÀNH</vt:lpstr>
      <vt:lpstr>IV: DẶN DÒ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gosil.gold</cp:lastModifiedBy>
  <cp:revision>9</cp:revision>
  <dcterms:created xsi:type="dcterms:W3CDTF">2021-10-23T06:11:31Z</dcterms:created>
  <dcterms:modified xsi:type="dcterms:W3CDTF">2021-12-19T06:56:46Z</dcterms:modified>
</cp:coreProperties>
</file>