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70" r:id="rId10"/>
    <p:sldMasterId id="2147483798" r:id="rId11"/>
    <p:sldMasterId id="2147483810" r:id="rId12"/>
    <p:sldMasterId id="2147483822" r:id="rId13"/>
  </p:sld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8" r:id="rId25"/>
    <p:sldId id="267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69" r:id="rId37"/>
    <p:sldId id="270" r:id="rId38"/>
    <p:sldId id="271" r:id="rId39"/>
    <p:sldId id="307" r:id="rId40"/>
    <p:sldId id="284" r:id="rId41"/>
    <p:sldId id="285" r:id="rId42"/>
    <p:sldId id="286" r:id="rId43"/>
    <p:sldId id="308" r:id="rId44"/>
    <p:sldId id="290" r:id="rId45"/>
    <p:sldId id="291" r:id="rId46"/>
    <p:sldId id="292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294" r:id="rId6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7" d="100"/>
          <a:sy n="97" d="100"/>
        </p:scale>
        <p:origin x="-294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EE820-3B96-40AD-8F90-C4FF15E3EC1E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AD9E8-0F53-4AB6-A5FF-4D52AAC7C5A5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84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EE820-3B96-40AD-8F90-C4FF15E3EC1E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AD9E8-0F53-4AB6-A5FF-4D52AAC7C5A5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597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46334C-3FF1-4923-B535-C3AA5D085770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1634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ADD7C6-509D-4C27-A007-4A84411B3DF9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823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8073A5-8873-4859-B92A-888A3D05D329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059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DAA948-BF48-447A-AB31-2F37C1FE7760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785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607BE1-14B3-4BD8-AFF2-96642A7B16C2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328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274643-4231-4712-8AFD-DE7897CDCB15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921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148E09-ED44-4CA1-8D08-ABBB47E8959C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513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B903A6-D359-46BF-A8DB-9606BEEE41E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660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F86FC0-A739-49C8-B9E0-B00F055AA5F6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929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3010B0-6EB4-4EC6-9427-99F7DF94A1C5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8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EE820-3B96-40AD-8F90-C4FF15E3EC1E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AD9E8-0F53-4AB6-A5FF-4D52AAC7C5A5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9791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0D5AAC-8D98-45A6-AACD-11E61B9EBFCF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899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B143B2-2B4C-46F6-BD8E-BD87DB79B32C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398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B9F28-A5D0-463C-A0FE-D8AC54C79CA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742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7A29A3-BA9C-4D65-ADDF-8005FCAAF772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44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25B1A0-BBA5-471D-A621-0DC3CBB62AB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585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57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12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678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8841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7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011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173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4723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17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158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500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180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447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944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22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505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3959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993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550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304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987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602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749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480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3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48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84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268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2898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230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208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415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204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395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63F6-7579-4F40-9CC7-23CDBDD710D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71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5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69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3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1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EE820-3B96-40AD-8F90-C4FF15E3EC1E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AD9E8-0F53-4AB6-A5FF-4D52AAC7C5A5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50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71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72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89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35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89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64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46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48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96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2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EE820-3B96-40AD-8F90-C4FF15E3EC1E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AD9E8-0F53-4AB6-A5FF-4D52AAC7C5A5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821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99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86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9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23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37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805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36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81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49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0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EE820-3B96-40AD-8F90-C4FF15E3EC1E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AD9E8-0F53-4AB6-A5FF-4D52AAC7C5A5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83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78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388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609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596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64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94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06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467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756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1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EE820-3B96-40AD-8F90-C4FF15E3EC1E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AD9E8-0F53-4AB6-A5FF-4D52AAC7C5A5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8324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354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996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076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168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781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617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6733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11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100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9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EE820-3B96-40AD-8F90-C4FF15E3EC1E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AD9E8-0F53-4AB6-A5FF-4D52AAC7C5A5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8121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222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265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97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502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913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3465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278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319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682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3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EE820-3B96-40AD-8F90-C4FF15E3EC1E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AD9E8-0F53-4AB6-A5FF-4D52AAC7C5A5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51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025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679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06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7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48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884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158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69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161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74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EE820-3B96-40AD-8F90-C4FF15E3EC1E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AD9E8-0F53-4AB6-A5FF-4D52AAC7C5A5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4347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6295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761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104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951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253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104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985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957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727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CAD52E-22AE-422B-B8C7-F545A17D1C4C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59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EE820-3B96-40AD-8F90-C4FF15E3EC1E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AD9E8-0F53-4AB6-A5FF-4D52AAC7C5A5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568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479E6A-BA74-4CEE-BB1D-2777D059DF35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479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AAF357-5B6D-42CB-A883-550BDCC3AFEC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21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96C820-BBBF-458C-A4CB-2E90E1E0321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909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30840F-1725-490E-B74F-5A5460569D0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097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DCB348-A9C4-419E-B8F9-04233BFF218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29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A14887-5A97-4310-BB09-77406BF0071A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183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EA6081-6F85-420B-ACC8-63968365882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752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B26D0A-B5AC-4C1A-90D8-0306B56481F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057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6DC061-D349-4DCA-AA53-E3F1020EA2B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858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C36AE8-AFA1-4DD1-8478-DCC62A14072F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EE820-3B96-40AD-8F90-C4FF15E3EC1E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AD9E8-0F53-4AB6-A5FF-4D52AAC7C5A5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45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99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6C76A5-63F8-48FD-AA53-EA3203A4AE2C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4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64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263F6-7579-4F40-9CC7-23CDBDD710D4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AEA00-C163-411B-A951-FF1266AF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9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0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3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6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9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6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83576-5184-4C8B-AB02-9C78ABE2B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2FBB0-BB42-459B-B11D-F44976D7DF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32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C83B0E-D548-42DE-914F-45A98376CBE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1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50.jpg"/><Relationship Id="rId7" Type="http://schemas.microsoft.com/office/2007/relationships/hdphoto" Target="../media/hdphoto2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4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446" y="5136616"/>
            <a:ext cx="11212946" cy="126552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28: THỰC HÀNH XEM BĂNG HÌNH VỀ TẬP TÍNH CỦA SÂU BỌ.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29: ĐẶC ĐIỂM CHUNG VÀ VAI TRÒ CỦA NGÀNH CHÂN KHỚP</a:t>
            </a:r>
            <a:br>
              <a:rPr lang="en-US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0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067800" cy="1143000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THỰC HÀNH: XEM BĂNG HÌNH VỀ TẬP TÍNH CỦA SÂU BỌ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1143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52600" y="1219201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8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39000" y="2125682"/>
            <a:ext cx="3200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não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não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não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não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14" y="2203556"/>
            <a:ext cx="5447887" cy="3816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0668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067800" cy="1143000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THỰC HÀNH: XEM BĂNG HÌNH VỀ TẬP TÍNH CỦA SÂU BỌ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1143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52600" y="1219201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8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28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896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067800" cy="1143000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THỰC HÀNH: XEM BĂNG HÌNH VỀ TẬP TÍNH CỦA SÂU BỌ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1143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524001" y="1143000"/>
            <a:ext cx="2369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2800" b="1" i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6" y="1828800"/>
            <a:ext cx="4332515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15" y="1828802"/>
            <a:ext cx="4354284" cy="2895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708779" y="4876801"/>
            <a:ext cx="209182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rệp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800" y="4876801"/>
            <a:ext cx="2667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263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27709"/>
            <a:ext cx="9067800" cy="1170709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THỰC HÀNH: XEM BĂNG HÌNH VỀ TẬP TÍNH CỦA SÂU BỌ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1143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524001" y="1143000"/>
            <a:ext cx="2369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2800" b="1" i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740" y="1752600"/>
            <a:ext cx="4087829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752601"/>
            <a:ext cx="43434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667000" y="4572001"/>
            <a:ext cx="1905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0" y="4572001"/>
            <a:ext cx="2209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643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27709"/>
            <a:ext cx="9067800" cy="1170709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THỰC HÀNH: XEM BĂNG HÌNH VỀ TẬP TÍNH CỦA SÂU BỌ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1143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524001" y="1143000"/>
            <a:ext cx="4017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vi-VN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en-US" altLang="vi-V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altLang="vi-VN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140527" y="2417619"/>
            <a:ext cx="66294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kumimoji="0" lang="en-US" altLang="vi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kumimoji="0" lang="en-US" altLang="vi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alt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kumimoji="0" lang="en-US" altLang="vi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7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9"/>
          <p:cNvGrpSpPr>
            <a:grpSpLocks/>
          </p:cNvGrpSpPr>
          <p:nvPr/>
        </p:nvGrpSpPr>
        <p:grpSpPr bwMode="auto">
          <a:xfrm>
            <a:off x="1524000" y="381000"/>
            <a:ext cx="9144000" cy="6477000"/>
            <a:chOff x="0" y="714"/>
            <a:chExt cx="5760" cy="3606"/>
          </a:xfrm>
        </p:grpSpPr>
        <p:pic>
          <p:nvPicPr>
            <p:cNvPr id="21508" name="Picture 3" descr="damsel%20flies%20mating%20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14"/>
              <a:ext cx="187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9" name="Picture 3" descr="E:\3 HINH ANH KHAC\Contrung2\ca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20"/>
              <a:ext cx="1824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0" name="Picture 2" descr="E:\3 HINH ANH KHAC\Contrung2\cap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768"/>
              <a:ext cx="2064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1" name="Picture 2" descr="E:\3 HINH ANH KHAC\Contrung2\cap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44"/>
              <a:ext cx="2808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2" name="Picture 3" descr="E:\3 HINH ANH KHAC\Contrung2\cap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544"/>
              <a:ext cx="2976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4648200" y="0"/>
            <a:ext cx="2819400" cy="406400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FF"/>
              </a:gs>
              <a:gs pos="100000">
                <a:srgbClr val="00FFCC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000" b="1">
                <a:solidFill>
                  <a:srgbClr val="FF3300"/>
                </a:solidFill>
              </a:rPr>
              <a:t>Hoạt động ghép đôi</a:t>
            </a:r>
          </a:p>
        </p:txBody>
      </p:sp>
    </p:spTree>
    <p:extLst>
      <p:ext uri="{BB962C8B-B14F-4D97-AF65-F5344CB8AC3E}">
        <p14:creationId xmlns:p14="http://schemas.microsoft.com/office/powerpoint/2010/main" val="198530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1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048000"/>
            <a:ext cx="9144000" cy="3810000"/>
          </a:xfrm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3962400" y="0"/>
            <a:ext cx="2819400" cy="406400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FF"/>
              </a:gs>
              <a:gs pos="100000">
                <a:srgbClr val="00FFCC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000" b="1">
                <a:solidFill>
                  <a:srgbClr val="FF3300"/>
                </a:solidFill>
              </a:rPr>
              <a:t>Hoạt động ghép đôi</a:t>
            </a:r>
          </a:p>
        </p:txBody>
      </p:sp>
      <p:pic>
        <p:nvPicPr>
          <p:cNvPr id="22532" name="Picture 3" descr="E:\3 HINH ANH KHAC\Contrung2\hanhphu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4419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E:\3 HINH ANH KHAC\Contrung2\qua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7200"/>
            <a:ext cx="472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7391400" y="5715001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000" b="1">
                <a:solidFill>
                  <a:srgbClr val="0000CC"/>
                </a:solidFill>
              </a:rPr>
              <a:t>Ve sầu</a:t>
            </a:r>
          </a:p>
        </p:txBody>
      </p:sp>
    </p:spTree>
    <p:extLst>
      <p:ext uri="{BB962C8B-B14F-4D97-AF65-F5344CB8AC3E}">
        <p14:creationId xmlns:p14="http://schemas.microsoft.com/office/powerpoint/2010/main" val="1588678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Bien thai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758646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s257121_chutr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839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505200" y="6248401"/>
            <a:ext cx="5105400" cy="466725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50000">
                <a:schemeClr val="bg1"/>
              </a:gs>
              <a:gs pos="100000">
                <a:srgbClr val="99FF66"/>
              </a:gs>
            </a:gsLst>
            <a:lin ang="5400000" scaled="1"/>
          </a:gra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0066"/>
                </a:solidFill>
                <a:latin typeface="Arial" charset="0"/>
              </a:rPr>
              <a:t>Chu trình phát triển của con tằm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837204" y="762001"/>
            <a:ext cx="1840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>
                <a:solidFill>
                  <a:srgbClr val="FF3300"/>
                </a:solidFill>
                <a:latin typeface=".VnTime" panose="020B0604020202020204" pitchFamily="34" charset="0"/>
              </a:rPr>
              <a:t>Bướm </a:t>
            </a:r>
            <a:r>
              <a:rPr lang="en-US" altLang="vi-VN" sz="2400" b="1">
                <a:solidFill>
                  <a:srgbClr val="FF3300"/>
                </a:solidFill>
              </a:rPr>
              <a:t>ngài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8821627" y="914401"/>
            <a:ext cx="10733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>
                <a:solidFill>
                  <a:srgbClr val="FF3300"/>
                </a:solidFill>
                <a:latin typeface=".VnTime" panose="020B0604020202020204" pitchFamily="34" charset="0"/>
              </a:rPr>
              <a:t>Trứng</a:t>
            </a:r>
            <a:endParaRPr lang="en-US" altLang="vi-VN" sz="2400" b="1">
              <a:solidFill>
                <a:srgbClr val="FF3300"/>
              </a:solidFill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8763000" y="4953000"/>
            <a:ext cx="1384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>
                <a:solidFill>
                  <a:srgbClr val="FF3300"/>
                </a:solidFill>
              </a:rPr>
              <a:t>Sâu non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2362201" y="5029200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>
                <a:solidFill>
                  <a:srgbClr val="FF3300"/>
                </a:solidFill>
              </a:rPr>
              <a:t>Kén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1524001" y="2819400"/>
            <a:ext cx="1147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>
                <a:solidFill>
                  <a:srgbClr val="FF3300"/>
                </a:solidFill>
              </a:rPr>
              <a:t>Nhộng</a:t>
            </a:r>
          </a:p>
        </p:txBody>
      </p:sp>
    </p:spTree>
    <p:extLst>
      <p:ext uri="{BB962C8B-B14F-4D97-AF65-F5344CB8AC3E}">
        <p14:creationId xmlns:p14="http://schemas.microsoft.com/office/powerpoint/2010/main" val="3394186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080906-sau-ti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28800"/>
            <a:ext cx="4191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080906-tam-nhieuma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67200"/>
            <a:ext cx="4191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images257117_tam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953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images257120_ta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2800"/>
            <a:ext cx="4953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wor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362200" y="2362201"/>
            <a:ext cx="304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FF3300"/>
                </a:solidFill>
                <a:latin typeface=".VnTime" panose="020B0604020202020204" pitchFamily="34" charset="0"/>
              </a:rPr>
              <a:t>Con non ăn </a:t>
            </a:r>
            <a:r>
              <a:rPr lang="en-US" altLang="vi-VN" sz="2800" b="1">
                <a:solidFill>
                  <a:srgbClr val="FF3300"/>
                </a:solidFill>
              </a:rPr>
              <a:t>lá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562600" y="5029201"/>
            <a:ext cx="304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FF3300"/>
                </a:solidFill>
              </a:rPr>
              <a:t>Kén</a:t>
            </a:r>
          </a:p>
        </p:txBody>
      </p:sp>
    </p:spTree>
    <p:extLst>
      <p:ext uri="{BB962C8B-B14F-4D97-AF65-F5344CB8AC3E}">
        <p14:creationId xmlns:p14="http://schemas.microsoft.com/office/powerpoint/2010/main" val="2923876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78743"/>
            <a:ext cx="12192000" cy="408468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sng" strike="noStrike" kern="100" cap="all" spc="0" normalizeH="0" baseline="0" noProof="0" dirty="0">
                <a:ln w="3175" cmpd="sng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Calibri"/>
                <a:cs typeface="+mj-cs"/>
              </a:rPr>
              <a:t>BÀI 28:</a:t>
            </a:r>
            <a:r>
              <a:rPr kumimoji="0" lang="en-US" sz="5400" b="0" i="0" u="none" strike="noStrike" kern="100" cap="all" spc="0" normalizeH="0" baseline="0" noProof="0" dirty="0">
                <a:ln w="3175" cmpd="sng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Calibri"/>
                <a:cs typeface="+mj-cs"/>
              </a:rPr>
              <a:t/>
            </a:r>
            <a:br>
              <a:rPr kumimoji="0" lang="en-US" sz="5400" b="0" i="0" u="none" strike="noStrike" kern="100" cap="all" spc="0" normalizeH="0" baseline="0" noProof="0" dirty="0">
                <a:ln w="3175" cmpd="sng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Calibri"/>
                <a:cs typeface="+mj-cs"/>
              </a:rPr>
            </a:br>
            <a:r>
              <a:rPr kumimoji="0" lang="nl-NL" sz="5400" b="1" i="0" u="none" strike="noStrike" kern="100" cap="all" spc="0" normalizeH="0" baseline="0" noProof="0" dirty="0">
                <a:ln w="3175" cmpd="sng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Calibri"/>
                <a:cs typeface="+mj-cs"/>
              </a:rPr>
              <a:t> THỰC HÀNH: XEM BĂNG HÌNH VỀ TẬP TÍNH CỦA SÂU BỌ</a:t>
            </a:r>
          </a:p>
        </p:txBody>
      </p:sp>
    </p:spTree>
    <p:extLst>
      <p:ext uri="{BB962C8B-B14F-4D97-AF65-F5344CB8AC3E}">
        <p14:creationId xmlns:p14="http://schemas.microsoft.com/office/powerpoint/2010/main" val="2244211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3" name="Picture 3" descr="So do phat trien qua bien thai o chau chau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172200"/>
          </a:xfrm>
          <a:noFill/>
        </p:spPr>
      </p:pic>
      <p:graphicFrame>
        <p:nvGraphicFramePr>
          <p:cNvPr id="28691" name="Group 19"/>
          <p:cNvGraphicFramePr>
            <a:graphicFrameLocks noGrp="1"/>
          </p:cNvGraphicFramePr>
          <p:nvPr/>
        </p:nvGraphicFramePr>
        <p:xfrm>
          <a:off x="1524000" y="6248400"/>
          <a:ext cx="9144000" cy="45720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              Phát triển qua biến thái không hoàn toàn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99FF"/>
                        </a:gs>
                        <a:gs pos="50000">
                          <a:srgbClr val="FFFFFF"/>
                        </a:gs>
                        <a:gs pos="100000">
                          <a:srgbClr val="0099F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290277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5" name="Picture 3" descr="10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3925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1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143000"/>
            <a:ext cx="4343400" cy="3282950"/>
          </a:xfrm>
        </p:spPr>
      </p:pic>
      <p:pic>
        <p:nvPicPr>
          <p:cNvPr id="28675" name="Picture 2" descr="E:\3 HINH ANH KHAC\Contrung2\cap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3962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657600" y="228601"/>
            <a:ext cx="3810000" cy="466725"/>
          </a:xfrm>
          <a:prstGeom prst="rect">
            <a:avLst/>
          </a:prstGeom>
          <a:gradFill rotWithShape="1">
            <a:gsLst>
              <a:gs pos="0">
                <a:srgbClr val="59D8F1"/>
              </a:gs>
              <a:gs pos="50000">
                <a:schemeClr val="bg1"/>
              </a:gs>
              <a:gs pos="100000">
                <a:srgbClr val="59D8F1"/>
              </a:gs>
            </a:gsLst>
            <a:lin ang="5400000" scaled="1"/>
          </a:gra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0000"/>
                </a:solidFill>
                <a:latin typeface="Arial" charset="0"/>
              </a:rPr>
              <a:t>Hoạt động sinh sản</a:t>
            </a:r>
          </a:p>
        </p:txBody>
      </p:sp>
    </p:spTree>
    <p:extLst>
      <p:ext uri="{BB962C8B-B14F-4D97-AF65-F5344CB8AC3E}">
        <p14:creationId xmlns:p14="http://schemas.microsoft.com/office/powerpoint/2010/main" val="404987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4" t="32082" r="15248" b="22302"/>
          <a:stretch>
            <a:fillRect/>
          </a:stretch>
        </p:blipFill>
        <p:spPr bwMode="auto">
          <a:xfrm>
            <a:off x="6248400" y="914400"/>
            <a:ext cx="4191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tap tinh xa hoi cua 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4419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2667000" y="76200"/>
            <a:ext cx="6934200" cy="5334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Tập tính thích nghi và tự vệ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pic>
          <p:nvPicPr>
            <p:cNvPr id="29702" name="Picture 7" descr="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2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3" name="Picture 8" descr="service_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0"/>
              <a:ext cx="2928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9" descr="Termit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16"/>
              <a:ext cx="2688" cy="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Picture 10" descr="o-moi-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968"/>
              <a:ext cx="3072" cy="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6" name="Text Box 11"/>
            <p:cNvSpPr txBox="1">
              <a:spLocks noChangeArrowheads="1"/>
            </p:cNvSpPr>
            <p:nvPr/>
          </p:nvSpPr>
          <p:spPr bwMode="auto">
            <a:xfrm>
              <a:off x="2400" y="1824"/>
              <a:ext cx="816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0000FF"/>
                  </a:solidFill>
                </a:rPr>
                <a:t>Tổ mối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37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067800" cy="1143000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28 – </a:t>
            </a:r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29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THỰC HÀNH: XEM BĂNG HÌNH VỀ TẬP TÍNH CỦA SÂU BỌ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1143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49372" y="1143000"/>
            <a:ext cx="4903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endParaRPr lang="en-US" sz="2800" b="1" i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752601"/>
            <a:ext cx="3810000" cy="2904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752601"/>
            <a:ext cx="4953000" cy="2904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33800" y="4191001"/>
            <a:ext cx="16764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chấu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0" y="4186536"/>
            <a:ext cx="13716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Rầy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1" y="4953001"/>
            <a:ext cx="7699429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574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067800" cy="1143000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28 – </a:t>
            </a:r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29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THỰC HÀNH: XEM BĂNG HÌNH VỀ TẬP TÍNH CỦA SÂU BỌ</a:t>
            </a: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524000" y="1143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749372" y="1143000"/>
            <a:ext cx="4903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endParaRPr lang="en-US" sz="2800" b="1" i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53856"/>
            <a:ext cx="3505200" cy="4189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095500"/>
            <a:ext cx="4762500" cy="3543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114800" y="5420380"/>
            <a:ext cx="11430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1600" y="5115580"/>
            <a:ext cx="13716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513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2895600" y="304800"/>
            <a:ext cx="57912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FF3300"/>
                </a:solidFill>
                <a:latin typeface="VNI-Times" pitchFamily="2" charset="0"/>
              </a:rPr>
              <a:t> </a:t>
            </a:r>
            <a:r>
              <a:rPr lang="en-US" altLang="vi-VN" sz="2000" b="1">
                <a:solidFill>
                  <a:srgbClr val="FF3300"/>
                </a:solidFill>
                <a:latin typeface="VNI-Times" pitchFamily="2" charset="0"/>
              </a:rPr>
              <a:t>TAÄP TÍNH: THÍCH NGHI VAØ TOÀN TAÏI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524000" y="1143000"/>
            <a:ext cx="9144000" cy="5086350"/>
            <a:chOff x="0" y="720"/>
            <a:chExt cx="5760" cy="3204"/>
          </a:xfrm>
        </p:grpSpPr>
        <p:pic>
          <p:nvPicPr>
            <p:cNvPr id="17420" name="Picture 5" descr="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8"/>
              <a:ext cx="2688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6" descr="anhinh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720"/>
              <a:ext cx="3072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2" name="Text Box 7"/>
            <p:cNvSpPr txBox="1">
              <a:spLocks noChangeArrowheads="1"/>
            </p:cNvSpPr>
            <p:nvPr/>
          </p:nvSpPr>
          <p:spPr bwMode="auto">
            <a:xfrm>
              <a:off x="480" y="3168"/>
              <a:ext cx="4800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400" b="1">
                  <a:solidFill>
                    <a:srgbClr val="333399"/>
                  </a:solidFill>
                </a:rPr>
                <a:t>Nhiều loài sâu bọ có khả năng ngụy trang tránh kẻ thù, chúng thay đổi dáng vẻ bề ngoài như cảnh vật môi trường xung quanh nó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524000" y="0"/>
            <a:ext cx="9906000" cy="6858000"/>
            <a:chOff x="0" y="0"/>
            <a:chExt cx="6240" cy="4320"/>
          </a:xfrm>
        </p:grpSpPr>
        <p:pic>
          <p:nvPicPr>
            <p:cNvPr id="17414" name="Picture 10" descr="Untitled-4 cop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240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5" name="Text Box 11"/>
            <p:cNvSpPr txBox="1">
              <a:spLocks noChangeArrowheads="1"/>
            </p:cNvSpPr>
            <p:nvPr/>
          </p:nvSpPr>
          <p:spPr bwMode="auto">
            <a:xfrm>
              <a:off x="240" y="1995"/>
              <a:ext cx="1344" cy="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1600" b="1">
                  <a:solidFill>
                    <a:srgbClr val="0000FF"/>
                  </a:solidFill>
                </a:rPr>
                <a:t>Bọ que giống như cành cây</a:t>
              </a:r>
            </a:p>
          </p:txBody>
        </p:sp>
        <p:pic>
          <p:nvPicPr>
            <p:cNvPr id="17416" name="Picture 12" descr="Untitled-5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0"/>
              <a:ext cx="4080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13" descr="1242787193750_chauchau120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352"/>
              <a:ext cx="2928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5" t="25153" r="27307" b="26770"/>
            <a:stretch>
              <a:fillRect/>
            </a:stretch>
          </p:blipFill>
          <p:spPr bwMode="auto">
            <a:xfrm>
              <a:off x="144" y="2352"/>
              <a:ext cx="2688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9" name="Text Box 15"/>
            <p:cNvSpPr txBox="1">
              <a:spLocks noChangeArrowheads="1"/>
            </p:cNvSpPr>
            <p:nvPr/>
          </p:nvSpPr>
          <p:spPr bwMode="auto">
            <a:xfrm>
              <a:off x="192" y="3936"/>
              <a:ext cx="57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1">
                  <a:solidFill>
                    <a:srgbClr val="0000FF"/>
                  </a:solidFill>
                </a:rPr>
                <a:t>Bọ xít</a:t>
              </a:r>
            </a:p>
          </p:txBody>
        </p:sp>
      </p:grpSp>
      <p:pic>
        <p:nvPicPr>
          <p:cNvPr id="237584" name="Picture 16" descr="Untitled-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838200"/>
            <a:ext cx="6324600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77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37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2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̀i 28_ Thực hành_ xem băng hình về tập tính của sâu bọ - Sinh học 7 - Hoc24.vn">
            <a:hlinkClick r:id="" action="ppaction://media"/>
            <a:extLst>
              <a:ext uri="{FF2B5EF4-FFF2-40B4-BE49-F238E27FC236}">
                <a16:creationId xmlns:a16="http://schemas.microsoft.com/office/drawing/2014/main" xmlns="" id="{2614581E-FA70-4886-8377-11E0590C31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662" y="168812"/>
            <a:ext cx="11422451" cy="5966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263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067800" cy="1143000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28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THỰC HÀNH: XEM BĂNG HÌNH VỀ TẬP TÍNH CỦA SÂU BỌ</a:t>
            </a:r>
            <a:endParaRPr lang="en-US" sz="2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0" y="1143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44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067800" cy="1143000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28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THỰC HÀNH: XEM BĂNG HÌNH VỀ TẬP TÍNH CỦA SÂU BỌ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1143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74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3233" y="3373583"/>
            <a:ext cx="1154083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5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00889" y="76201"/>
            <a:ext cx="11665527" cy="2895600"/>
          </a:xfrm>
          <a:prstGeom prst="horizontalScroll">
            <a:avLst>
              <a:gd name="adj" fmla="val 12500"/>
            </a:avLst>
          </a:prstGeom>
          <a:solidFill>
            <a:srgbClr val="ECF3A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THỰC HÀNH: XEM BĂNG HÌNH </a:t>
            </a:r>
          </a:p>
          <a:p>
            <a:pPr algn="ctr"/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VỀ TẬP TÍNH CỦA SÂU BỌ</a:t>
            </a:r>
          </a:p>
        </p:txBody>
      </p:sp>
    </p:spTree>
    <p:extLst>
      <p:ext uri="{BB962C8B-B14F-4D97-AF65-F5344CB8AC3E}">
        <p14:creationId xmlns:p14="http://schemas.microsoft.com/office/powerpoint/2010/main" val="40291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067800" cy="1143000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28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THỰC HÀNH: XEM BĂNG HÌNH VỀ TẬP TÍNH CỦA SÂU BỌ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1143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87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527" y="3771642"/>
            <a:ext cx="11212946" cy="126552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29: ĐẶC ĐIỂM CHUNG VÀ VAI TRÒ CỦA NGÀNH CHÂN KHỚP</a:t>
            </a:r>
            <a:br>
              <a:rPr lang="en-US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78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341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ĐẶC ĐIỂM CHUNG</a:t>
            </a:r>
          </a:p>
        </p:txBody>
      </p:sp>
      <p:sp>
        <p:nvSpPr>
          <p:cNvPr id="3" name="Rectangle 2"/>
          <p:cNvSpPr/>
          <p:nvPr/>
        </p:nvSpPr>
        <p:spPr>
          <a:xfrm>
            <a:off x="7506308" y="1752200"/>
            <a:ext cx="4376057" cy="45243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Có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bộ xương ngoài bằng kitin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nâng đỡ, che chở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Các chân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phân đốt khớp 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Qua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lột xác để tăng trưởng cơ 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540"/>
            <a:ext cx="3926886" cy="2704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46" y="1115476"/>
            <a:ext cx="2776818" cy="2776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00" y="4014358"/>
            <a:ext cx="5680651" cy="2903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1" b="100000" l="10000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519">
            <a:off x="3688253" y="3451962"/>
            <a:ext cx="3368324" cy="3186953"/>
          </a:xfrm>
          <a:prstGeom prst="rect">
            <a:avLst/>
          </a:prstGeom>
        </p:spPr>
      </p:pic>
      <p:pic>
        <p:nvPicPr>
          <p:cNvPr id="8" name="Picture 15" descr="viet3">
            <a:extLst>
              <a:ext uri="{FF2B5EF4-FFF2-40B4-BE49-F238E27FC236}">
                <a16:creationId xmlns:a16="http://schemas.microsoft.com/office/drawing/2014/main" xmlns="" id="{63288A86-8A49-4A49-B388-41D79D5D6E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925" y="1053978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94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68828" y="0"/>
            <a:ext cx="10515600" cy="99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II. SỰ ĐA DẠNG Ở CHÂN KHỚP</a:t>
            </a:r>
          </a:p>
        </p:txBody>
      </p:sp>
      <p:sp>
        <p:nvSpPr>
          <p:cNvPr id="2" name="Rectangle 1"/>
          <p:cNvSpPr/>
          <p:nvPr/>
        </p:nvSpPr>
        <p:spPr>
          <a:xfrm>
            <a:off x="546478" y="808746"/>
            <a:ext cx="73709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44937" y="1802158"/>
            <a:ext cx="534706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chân khớp có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 lượng loài lớn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có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thái đa dạng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mang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 điểm riêng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thích nghi với môi trường và lối sống riêng của mình.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môi trường sống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chân khớp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 bố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dưới nước, hay trên cạn, ao hồ, sông hay biển khơi, trong lòng đất hay trên không trung...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637"/>
            <a:ext cx="6413863" cy="512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3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68828" y="0"/>
            <a:ext cx="10515600" cy="99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II. SỰ ĐA DẠNG Ở CHÂN KHỚP</a:t>
            </a:r>
          </a:p>
        </p:txBody>
      </p:sp>
      <p:sp>
        <p:nvSpPr>
          <p:cNvPr id="9" name="Rectangle 8"/>
          <p:cNvSpPr/>
          <p:nvPr/>
        </p:nvSpPr>
        <p:spPr>
          <a:xfrm>
            <a:off x="546478" y="808746"/>
            <a:ext cx="73709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78" y="1747566"/>
            <a:ext cx="11112122" cy="49774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645339" y="5904411"/>
            <a:ext cx="914400" cy="33963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88236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68828" y="0"/>
            <a:ext cx="10515600" cy="99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II. SỰ ĐA DẠNG Ở CHÂN KHỚP</a:t>
            </a:r>
          </a:p>
        </p:txBody>
      </p:sp>
      <p:sp>
        <p:nvSpPr>
          <p:cNvPr id="4" name="Rectangle 3"/>
          <p:cNvSpPr/>
          <p:nvPr/>
        </p:nvSpPr>
        <p:spPr>
          <a:xfrm>
            <a:off x="546478" y="808746"/>
            <a:ext cx="73709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" y="2917369"/>
            <a:ext cx="3999109" cy="1961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58" y="2545076"/>
            <a:ext cx="3796940" cy="2706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07" y="2244632"/>
            <a:ext cx="3927293" cy="3307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83177" y="5572200"/>
            <a:ext cx="118088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 bố rộng khắp các môi trường trên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trái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như: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nước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trên cạn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 tự do và kí sinh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107344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68828" y="0"/>
            <a:ext cx="10515600" cy="99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II. SỰ ĐA DẠNG Ở CHÂN KHỚP</a:t>
            </a:r>
          </a:p>
        </p:txBody>
      </p:sp>
      <p:sp>
        <p:nvSpPr>
          <p:cNvPr id="4" name="Rectangle 3"/>
          <p:cNvSpPr/>
          <p:nvPr/>
        </p:nvSpPr>
        <p:spPr>
          <a:xfrm>
            <a:off x="546478" y="808746"/>
            <a:ext cx="3900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9006" y="6334780"/>
            <a:ext cx="11982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 tập tính: rất đa dạng tùy vào lối sống và sự thích nghi của 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46478" y="1442896"/>
            <a:ext cx="10962167" cy="4761961"/>
            <a:chOff x="546478" y="1442896"/>
            <a:chExt cx="10962167" cy="47619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78" y="1442896"/>
              <a:ext cx="10962167" cy="476196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862457" y="2795451"/>
              <a:ext cx="35269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rPr>
                <a:t>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883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609321-4C2B-4243-A494-1E2D09C969B4}"/>
              </a:ext>
            </a:extLst>
          </p:cNvPr>
          <p:cNvSpPr txBox="1"/>
          <p:nvPr/>
        </p:nvSpPr>
        <p:spPr>
          <a:xfrm>
            <a:off x="212034" y="530354"/>
            <a:ext cx="1176793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SỰ ĐA DẠNG Ở CHÂN KHỚP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loài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khớp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loài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đa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mang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riêng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nghi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môi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lối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riêng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môi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chân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khớp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phân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hay trên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ao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sông hay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khơi, trong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lòng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trên không trung...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rất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đa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tùy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lối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nghi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15" descr="viet3">
            <a:extLst>
              <a:ext uri="{FF2B5EF4-FFF2-40B4-BE49-F238E27FC236}">
                <a16:creationId xmlns:a16="http://schemas.microsoft.com/office/drawing/2014/main" xmlns="" id="{03B748E5-7CDD-47C7-B48D-DA9B91E34E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836" y="489410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54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1621" y="5927812"/>
            <a:ext cx="3940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thuốc chữa bệnh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78" y="1398809"/>
            <a:ext cx="3922667" cy="425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331376" y="5927812"/>
            <a:ext cx="4401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thực phẩm: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8565" y="693074"/>
            <a:ext cx="1750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Lợi ích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341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VAI TRÒ THỰC TIỄN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004" y="1398809"/>
            <a:ext cx="4040777" cy="425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23" y="1409051"/>
            <a:ext cx="3496403" cy="4246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330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7373" y="6157351"/>
            <a:ext cx="42594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Thụ phấn cho cây trồng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237548" y="6157351"/>
            <a:ext cx="5599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thức ăn cho động vật khác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93" y="1698171"/>
            <a:ext cx="5866461" cy="4258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48" y="1698171"/>
            <a:ext cx="5715000" cy="4258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692087" y="961716"/>
            <a:ext cx="1750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Lợi ích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341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VAI TRÒ THỰC TIỄN</a:t>
            </a:r>
          </a:p>
        </p:txBody>
      </p:sp>
    </p:spTree>
    <p:extLst>
      <p:ext uri="{BB962C8B-B14F-4D97-AF65-F5344CB8AC3E}">
        <p14:creationId xmlns:p14="http://schemas.microsoft.com/office/powerpoint/2010/main" val="258561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327" y="0"/>
            <a:ext cx="6580909" cy="621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77637" y="6211669"/>
            <a:ext cx="10515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28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9835" y="879774"/>
            <a:ext cx="1750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Lợi ích</a:t>
            </a:r>
          </a:p>
        </p:txBody>
      </p:sp>
      <p:sp>
        <p:nvSpPr>
          <p:cNvPr id="4" name="Rectangle 3"/>
          <p:cNvSpPr/>
          <p:nvPr/>
        </p:nvSpPr>
        <p:spPr>
          <a:xfrm>
            <a:off x="371503" y="6300087"/>
            <a:ext cx="5615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Diệt sâu bọ có hại: ong mắt đỏ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3323" y="6287980"/>
            <a:ext cx="5536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sạch môi trường: bọ hung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" y="1812576"/>
            <a:ext cx="5630092" cy="4475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4" t="5651" r="7923" b="5918"/>
          <a:stretch/>
        </p:blipFill>
        <p:spPr>
          <a:xfrm>
            <a:off x="6096000" y="1812577"/>
            <a:ext cx="5869577" cy="4475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341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VAI TRÒ THỰC TIỄN</a:t>
            </a:r>
          </a:p>
        </p:txBody>
      </p:sp>
    </p:spTree>
    <p:extLst>
      <p:ext uri="{BB962C8B-B14F-4D97-AF65-F5344CB8AC3E}">
        <p14:creationId xmlns:p14="http://schemas.microsoft.com/office/powerpoint/2010/main" val="395831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621560"/>
            <a:ext cx="4114800" cy="30251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5961" y="731802"/>
            <a:ext cx="1750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Lợi ích</a:t>
            </a:r>
          </a:p>
        </p:txBody>
      </p:sp>
      <p:sp>
        <p:nvSpPr>
          <p:cNvPr id="4" name="Rectangle 3"/>
          <p:cNvSpPr/>
          <p:nvPr/>
        </p:nvSpPr>
        <p:spPr>
          <a:xfrm>
            <a:off x="548174" y="6290810"/>
            <a:ext cx="5495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 liệu làm mắm: tôm, tép</a:t>
            </a:r>
          </a:p>
        </p:txBody>
      </p:sp>
      <p:sp>
        <p:nvSpPr>
          <p:cNvPr id="6" name="Rectangle 5"/>
          <p:cNvSpPr/>
          <p:nvPr/>
        </p:nvSpPr>
        <p:spPr>
          <a:xfrm>
            <a:off x="7208520" y="6300084"/>
            <a:ext cx="4693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 khẩu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hùm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341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VAI TRÒ THỰC TIỄN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6824"/>
            <a:ext cx="2837330" cy="2912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882" y="1394366"/>
            <a:ext cx="4202198" cy="4504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837" y="3646748"/>
            <a:ext cx="2653338" cy="26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1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0281" y="1268931"/>
            <a:ext cx="1750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Tác hại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03893"/>
            <a:ext cx="12191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Gây hại cho cây trồng, cho sản xuất nông nghiệp: rầy, rệp,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 đục thân, châu chấu...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2" y="1973502"/>
            <a:ext cx="5298996" cy="374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03" y="1973502"/>
            <a:ext cx="6342426" cy="374904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99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III. VAI TRÒ THỰC TIỄN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2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341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VAI TRÒ THỰC TIỄN</a:t>
            </a:r>
          </a:p>
        </p:txBody>
      </p:sp>
      <p:sp>
        <p:nvSpPr>
          <p:cNvPr id="3" name="Rectangle 2"/>
          <p:cNvSpPr/>
          <p:nvPr/>
        </p:nvSpPr>
        <p:spPr>
          <a:xfrm>
            <a:off x="940281" y="1268931"/>
            <a:ext cx="1750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Tác hại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8903" y="1277388"/>
            <a:ext cx="8648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 vật trung gian truyền bệnh: muỗi, ruồi, bọ xít...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5888799" y="5898021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giai đoạn phát triển bọ xít vải, nhãn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 cơ lở loét, viêm nhiễm, viêm da do tiếp xúc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76127"/>
            <a:ext cx="5764306" cy="370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9" y="2076127"/>
            <a:ext cx="5715000" cy="374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90684" y="5898021"/>
            <a:ext cx="50964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Bọ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6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0281" y="1268931"/>
            <a:ext cx="1750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Tác hại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2838903" y="1277388"/>
            <a:ext cx="8648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 vật trung gian truyền bệnh: muỗi, ruồi, bọ xít...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2" y="1973541"/>
            <a:ext cx="11685495" cy="4669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341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VAI TRÒ THỰC TIỄN</a:t>
            </a:r>
          </a:p>
        </p:txBody>
      </p:sp>
    </p:spTree>
    <p:extLst>
      <p:ext uri="{BB962C8B-B14F-4D97-AF65-F5344CB8AC3E}">
        <p14:creationId xmlns:p14="http://schemas.microsoft.com/office/powerpoint/2010/main" val="15002635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4704" y="940491"/>
            <a:ext cx="1750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 Tác hại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79924"/>
            <a:ext cx="6599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hại cho giao thông đường thủy: con sun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341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VAI TRÒ THỰC TIỄN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49798" y="6279923"/>
            <a:ext cx="4588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Làm hại đồ gỗ trong nhà: mối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2" y="1410790"/>
            <a:ext cx="5934308" cy="4637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101" y="1410790"/>
            <a:ext cx="5811728" cy="4637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367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EA74A5A-C91B-42FD-8ADF-98C6D952F948}"/>
              </a:ext>
            </a:extLst>
          </p:cNvPr>
          <p:cNvSpPr txBox="1"/>
          <p:nvPr/>
        </p:nvSpPr>
        <p:spPr>
          <a:xfrm>
            <a:off x="226079" y="36645"/>
            <a:ext cx="10601739" cy="682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III. VAI TRÒ THỰC TIỄN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tôm, cua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Thụ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phấn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cho cây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ong,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sâu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bọ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chăng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lưới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bọ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Nguyên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mắm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tôm,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tép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khẩu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tôm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hùm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tôm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sú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cây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đỏ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gỗ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trong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cho giao thông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con sun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nguy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ruồi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muỗi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15" descr="viet3">
            <a:extLst>
              <a:ext uri="{FF2B5EF4-FFF2-40B4-BE49-F238E27FC236}">
                <a16:creationId xmlns:a16="http://schemas.microsoft.com/office/drawing/2014/main" xmlns="" id="{670E2A87-77AD-4DB6-BDFF-A6FE849D32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23" y="53008"/>
            <a:ext cx="838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5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"/>
          <a:stretch/>
        </p:blipFill>
        <p:spPr>
          <a:xfrm>
            <a:off x="-1" y="39756"/>
            <a:ext cx="12192001" cy="67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82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067800" cy="1143000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THỰC HÀNH: XEM BĂNG HÌNH VỀ TẬP TÍNH CỦA SÂU BỌ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1143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52600" y="12192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8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1946970"/>
            <a:ext cx="2514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râu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râu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05000"/>
            <a:ext cx="5650823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4134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067800" cy="1143000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THỰC HÀNH: XEM BĂNG HÌNH VỀ TẬP TÍNH CỦA SÂU BỌ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1143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52600" y="12192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8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9800" y="1818144"/>
            <a:ext cx="3886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Khứu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hố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râu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Khứu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nhạy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km.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58" y="1742420"/>
            <a:ext cx="2855042" cy="4939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715000" y="6105526"/>
            <a:ext cx="3200400" cy="5238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Khứu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muỗi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58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067800" cy="1143000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THỰC HÀNH: XEM BĂNG HÌNH VỀ TẬP TÍNH CỦA SÂU BỌ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1143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52600" y="12192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8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7600" y="2133601"/>
            <a:ext cx="2895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nhú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lồi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ở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loãng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828800"/>
            <a:ext cx="5429250" cy="36195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7" name="Rectangle 6"/>
          <p:cNvSpPr/>
          <p:nvPr/>
        </p:nvSpPr>
        <p:spPr>
          <a:xfrm>
            <a:off x="3352800" y="5562600"/>
            <a:ext cx="1676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969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067800" cy="1143000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THỰC HÀNH: XEM BĂNG HÌNH VỀ TẬP TÍNH CỦA SÂU BỌ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1143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52600" y="12192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8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2800" y="1768258"/>
            <a:ext cx="3352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05000"/>
            <a:ext cx="5257800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276600" y="5562601"/>
            <a:ext cx="2286000" cy="5238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70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067800" cy="1143000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THỰC HÀNH: XEM BĂNG HÌNH VỀ TẬP TÍNH CỦA SÂU BỌ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11430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52600" y="12192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8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05600" y="1752601"/>
            <a:ext cx="3886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Thính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râu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nhạy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thậm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981201"/>
            <a:ext cx="4762500" cy="2676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819400" y="4876800"/>
            <a:ext cx="25146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Anôphen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90560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1316</Words>
  <Application>Microsoft Office PowerPoint</Application>
  <PresentationFormat>Custom</PresentationFormat>
  <Paragraphs>144</Paragraphs>
  <Slides>47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Retrospect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Default Design</vt:lpstr>
      <vt:lpstr>1_Default Design</vt:lpstr>
      <vt:lpstr>7_Office Theme</vt:lpstr>
      <vt:lpstr>8_Office Theme</vt:lpstr>
      <vt:lpstr>9_Office Theme</vt:lpstr>
      <vt:lpstr>   BÀI 28: THỰC HÀNH XEM BĂNG HÌNH VỀ TẬP TÍNH CỦA SÂU BỌ. BÀI 29: ĐẶC ĐIỂM CHUNG VÀ VAI TRÒ CỦA NGÀNH CHÂN KHỚP </vt:lpstr>
      <vt:lpstr>PowerPoint Presentation</vt:lpstr>
      <vt:lpstr>PowerPoint Presentation</vt:lpstr>
      <vt:lpstr>PowerPoint Presentation</vt:lpstr>
      <vt:lpstr>Bài 28 : THỰC HÀNH: XEM BĂNG HÌNH VỀ TẬP TÍNH CỦA SÂU BỌ</vt:lpstr>
      <vt:lpstr>Bài 28 : THỰC HÀNH: XEM BĂNG HÌNH VỀ TẬP TÍNH CỦA SÂU BỌ</vt:lpstr>
      <vt:lpstr>Bài 28 : THỰC HÀNH: XEM BĂNG HÌNH VỀ TẬP TÍNH CỦA SÂU BỌ</vt:lpstr>
      <vt:lpstr>Bài 28 : THỰC HÀNH: XEM BĂNG HÌNH VỀ TẬP TÍNH CỦA SÂU BỌ</vt:lpstr>
      <vt:lpstr>Bài 28 : THỰC HÀNH: XEM BĂNG HÌNH VỀ TẬP TÍNH CỦA SÂU BỌ</vt:lpstr>
      <vt:lpstr>Bài 28 : THỰC HÀNH: XEM BĂNG HÌNH VỀ TẬP TÍNH CỦA SÂU BỌ</vt:lpstr>
      <vt:lpstr>Bài 28 : THỰC HÀNH: XEM BĂNG HÌNH VỀ TẬP TÍNH CỦA SÂU BỌ</vt:lpstr>
      <vt:lpstr>Bài 28 : THỰC HÀNH: XEM BĂNG HÌNH VỀ TẬP TÍNH CỦA SÂU BỌ</vt:lpstr>
      <vt:lpstr>Bài 28 : THỰC HÀNH: XEM BĂNG HÌNH VỀ TẬP TÍNH CỦA SÂU BỌ</vt:lpstr>
      <vt:lpstr>Bài 28 : THỰC HÀNH: XEM BĂNG HÌNH VỀ TẬP TÍNH CỦA SÂU BỌ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28 – Tiết 29: THỰC HÀNH: XEM BĂNG HÌNH VỀ TẬP TÍNH CỦA SÂU BỌ</vt:lpstr>
      <vt:lpstr>Bài 28 – Tiết 29: THỰC HÀNH: XEM BĂNG HÌNH VỀ TẬP TÍNH CỦA SÂU BỌ</vt:lpstr>
      <vt:lpstr>PowerPoint Presentation</vt:lpstr>
      <vt:lpstr>PowerPoint Presentation</vt:lpstr>
      <vt:lpstr>Bài 28: THỰC HÀNH: XEM BĂNG HÌNH VỀ TẬP TÍNH CỦA SÂU BỌ</vt:lpstr>
      <vt:lpstr>Bài 28: THỰC HÀNH: XEM BĂNG HÌNH VỀ TẬP TÍNH CỦA SÂU BỌ</vt:lpstr>
      <vt:lpstr>Bài 28: THỰC HÀNH: XEM BĂNG HÌNH VỀ TẬP TÍNH CỦA SÂU BỌ</vt:lpstr>
      <vt:lpstr>    BÀI 29: ĐẶC ĐIỂM CHUNG VÀ VAI TRÒ CỦA NGÀNH CHÂN KHỚP </vt:lpstr>
      <vt:lpstr>I. ĐẶC ĐIỂM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VAI TRÒ THỰC TIỄN</vt:lpstr>
      <vt:lpstr>III. VAI TRÒ THỰC TIỄN</vt:lpstr>
      <vt:lpstr>III. VAI TRÒ THỰC TIỄN</vt:lpstr>
      <vt:lpstr>III. VAI TRÒ THỰC TIỄN</vt:lpstr>
      <vt:lpstr>PowerPoint Presentation</vt:lpstr>
      <vt:lpstr>III. VAI TRÒ THỰC TIỄN</vt:lpstr>
      <vt:lpstr>III. VAI TRÒ THỰC TIỄN</vt:lpstr>
      <vt:lpstr>III. VAI TRÒ THỰC TIỄN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AutoBVT</cp:lastModifiedBy>
  <cp:revision>9</cp:revision>
  <dcterms:created xsi:type="dcterms:W3CDTF">2021-04-13T17:15:32Z</dcterms:created>
  <dcterms:modified xsi:type="dcterms:W3CDTF">2021-12-11T15:51:04Z</dcterms:modified>
</cp:coreProperties>
</file>