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71" r:id="rId5"/>
    <p:sldId id="300" r:id="rId6"/>
    <p:sldId id="299" r:id="rId7"/>
    <p:sldId id="295" r:id="rId8"/>
    <p:sldId id="294" r:id="rId9"/>
    <p:sldId id="297" r:id="rId10"/>
    <p:sldId id="298" r:id="rId11"/>
  </p:sldIdLst>
  <p:sldSz cx="9144000" cy="5143500" type="screen16x9"/>
  <p:notesSz cx="6858000" cy="9144000"/>
  <p:custDataLst>
    <p:tags r:id="rId12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E79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>
      <p:cViewPr varScale="1">
        <p:scale>
          <a:sx n="92" d="100"/>
          <a:sy n="92" d="100"/>
        </p:scale>
        <p:origin x="618" y="102"/>
      </p:cViewPr>
      <p:guideLst>
        <p:guide orient="horz" pos="17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2578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98" y="3161022"/>
            <a:ext cx="853097" cy="8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06984"/>
            <a:ext cx="1355576" cy="13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12" y="1779662"/>
            <a:ext cx="5364088" cy="114902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9764" y="3069594"/>
            <a:ext cx="5364088" cy="4382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OF YOUR PRESENTATION HERE</a:t>
            </a:r>
            <a:endParaRPr lang="en-US" altLang="ko-KR" sz="1400" dirty="0"/>
          </a:p>
        </p:txBody>
      </p:sp>
      <p:pic>
        <p:nvPicPr>
          <p:cNvPr id="102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24" y="915566"/>
            <a:ext cx="2232248" cy="21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8" y="195486"/>
            <a:ext cx="1250988" cy="12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52" y="1645346"/>
            <a:ext cx="936104" cy="9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8086"/>
            <a:ext cx="1250988" cy="123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38" y="4291593"/>
            <a:ext cx="853097" cy="8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25" y="512578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67" y="-99490"/>
            <a:ext cx="596129" cy="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094"/>
            <a:ext cx="596129" cy="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66144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00" y="4155926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8" y="4291593"/>
            <a:ext cx="534896" cy="5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9214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4195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271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73015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39552" y="1179215"/>
            <a:ext cx="2088232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376439" y="1179215"/>
            <a:ext cx="2088232" cy="2304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13326" y="1179215"/>
            <a:ext cx="2088232" cy="23042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247" y="1275606"/>
            <a:ext cx="2164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85815" y="1275606"/>
            <a:ext cx="2164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20383" y="1275606"/>
            <a:ext cx="2164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550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291" name="Picture 3" descr="D:\Fullppt\005-PNG이미지\탭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5444" y="1913769"/>
            <a:ext cx="2572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Fullppt\005-PNG이미지\핸드폰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60433"/>
            <a:ext cx="2304256" cy="279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5" y="2282382"/>
            <a:ext cx="1319594" cy="2043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3654" y="2571751"/>
            <a:ext cx="2348146" cy="1751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917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91630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37461" y="1629778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714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824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418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0101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78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2578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98" y="3161022"/>
            <a:ext cx="853097" cy="8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06984"/>
            <a:ext cx="1355576" cy="13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12" y="1779662"/>
            <a:ext cx="5364088" cy="114902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9764" y="3069594"/>
            <a:ext cx="5364088" cy="4382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OF YOUR PRESENTATION HERE</a:t>
            </a:r>
            <a:endParaRPr lang="en-US" altLang="ko-KR" sz="1400" dirty="0"/>
          </a:p>
        </p:txBody>
      </p:sp>
      <p:pic>
        <p:nvPicPr>
          <p:cNvPr id="102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24" y="915566"/>
            <a:ext cx="2232248" cy="21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8" y="195486"/>
            <a:ext cx="1250988" cy="12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52" y="1645346"/>
            <a:ext cx="936104" cy="9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8086"/>
            <a:ext cx="1250988" cy="123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38" y="4291593"/>
            <a:ext cx="853097" cy="8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25" y="512578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67" y="-99490"/>
            <a:ext cx="596129" cy="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094"/>
            <a:ext cx="596129" cy="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66144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00" y="4155926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8" y="4291593"/>
            <a:ext cx="534896" cy="5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71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521683"/>
            <a:ext cx="9144000" cy="2100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621024"/>
            <a:ext cx="4572000" cy="1522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0"/>
            <a:ext cx="4572000" cy="1522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064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02801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02801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87145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1153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1153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5296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374571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1995686"/>
            <a:ext cx="5940152" cy="1152128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2139702"/>
            <a:ext cx="57241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19872" y="2700526"/>
            <a:ext cx="57241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4735"/>
            <a:ext cx="2232248" cy="21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1982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79588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636217" y="843558"/>
            <a:ext cx="1871566" cy="2060548"/>
            <a:chOff x="539552" y="915566"/>
            <a:chExt cx="2787220" cy="3068660"/>
          </a:xfrm>
        </p:grpSpPr>
        <p:pic>
          <p:nvPicPr>
            <p:cNvPr id="4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098" y="3161022"/>
              <a:ext cx="853097" cy="82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06984"/>
              <a:ext cx="1355576" cy="130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524" y="915566"/>
              <a:ext cx="2232248" cy="215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29933" y="950884"/>
            <a:ext cx="7518531" cy="385311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3" y="336506"/>
            <a:ext cx="2339219" cy="4683516"/>
            <a:chOff x="0" y="113767"/>
            <a:chExt cx="2339219" cy="4683516"/>
          </a:xfrm>
        </p:grpSpPr>
        <p:pic>
          <p:nvPicPr>
            <p:cNvPr id="4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4" y="113767"/>
              <a:ext cx="940763" cy="93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044781"/>
              <a:ext cx="732759" cy="70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85" y="158580"/>
              <a:ext cx="1180496" cy="113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72" y="1510888"/>
              <a:ext cx="499452" cy="48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992839"/>
              <a:ext cx="369083" cy="35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147" y="656354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36" y="1941171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0" y="1086108"/>
              <a:ext cx="324036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87" y="4155926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37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29933" y="950884"/>
            <a:ext cx="7518531" cy="385311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3" y="336506"/>
            <a:ext cx="2339219" cy="4683516"/>
            <a:chOff x="0" y="113767"/>
            <a:chExt cx="2339219" cy="4683516"/>
          </a:xfrm>
        </p:grpSpPr>
        <p:pic>
          <p:nvPicPr>
            <p:cNvPr id="4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4" y="113767"/>
              <a:ext cx="940763" cy="93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044781"/>
              <a:ext cx="732759" cy="70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85" y="158580"/>
              <a:ext cx="1180496" cy="113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72" y="1510888"/>
              <a:ext cx="499452" cy="48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992839"/>
              <a:ext cx="369083" cy="35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147" y="656354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36" y="1941171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0" y="1086108"/>
              <a:ext cx="324036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87" y="4155926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321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29933" y="950884"/>
            <a:ext cx="7518531" cy="385311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3" y="336506"/>
            <a:ext cx="2339219" cy="4683516"/>
            <a:chOff x="0" y="113767"/>
            <a:chExt cx="2339219" cy="4683516"/>
          </a:xfrm>
        </p:grpSpPr>
        <p:pic>
          <p:nvPicPr>
            <p:cNvPr id="4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4" y="113767"/>
              <a:ext cx="940763" cy="93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044781"/>
              <a:ext cx="732759" cy="70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85" y="158580"/>
              <a:ext cx="1180496" cy="113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72" y="1510888"/>
              <a:ext cx="499452" cy="48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992839"/>
              <a:ext cx="369083" cy="35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147" y="656354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36" y="1941171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0" y="1086108"/>
              <a:ext cx="324036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87" y="4155926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00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29933" y="950884"/>
            <a:ext cx="7518531" cy="385311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3" y="336506"/>
            <a:ext cx="2339219" cy="4683516"/>
            <a:chOff x="0" y="113767"/>
            <a:chExt cx="2339219" cy="4683516"/>
          </a:xfrm>
        </p:grpSpPr>
        <p:pic>
          <p:nvPicPr>
            <p:cNvPr id="4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4" y="113767"/>
              <a:ext cx="940763" cy="93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044781"/>
              <a:ext cx="732759" cy="70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85" y="158580"/>
              <a:ext cx="1180496" cy="113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72" y="1510888"/>
              <a:ext cx="499452" cy="48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992839"/>
              <a:ext cx="369083" cy="35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147" y="656354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36" y="1941171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0" y="1086108"/>
              <a:ext cx="324036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87" y="4155926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325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464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5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3" r:id="rId2"/>
    <p:sldLayoutId id="2147483680" r:id="rId3"/>
    <p:sldLayoutId id="2147483679" r:id="rId4"/>
    <p:sldLayoutId id="2147483652" r:id="rId5"/>
    <p:sldLayoutId id="2147483660" r:id="rId6"/>
    <p:sldLayoutId id="2147483685" r:id="rId7"/>
    <p:sldLayoutId id="2147483684" r:id="rId8"/>
    <p:sldLayoutId id="2147483682" r:id="rId9"/>
    <p:sldLayoutId id="2147483681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5" r:id="rId17"/>
    <p:sldLayoutId id="2147483674" r:id="rId18"/>
    <p:sldLayoutId id="2147483677" r:id="rId19"/>
    <p:sldLayoutId id="2147483656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08304" y="23780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TIENG ANH 7</a:t>
            </a:r>
            <a:endParaRPr lang="ko-KR" altLang="en-US" sz="1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79304" y="1449034"/>
            <a:ext cx="6264696" cy="1638453"/>
          </a:xfrm>
        </p:spPr>
        <p:txBody>
          <a:bodyPr/>
          <a:lstStyle/>
          <a:p>
            <a:pPr algn="ctr"/>
            <a:r>
              <a:rPr lang="en-US" altLang="ko-KR" dirty="0"/>
              <a:t>UNIT </a:t>
            </a:r>
            <a:r>
              <a:rPr lang="en-US" altLang="ko-KR" dirty="0" smtClean="0"/>
              <a:t>2</a:t>
            </a:r>
          </a:p>
          <a:p>
            <a:r>
              <a:rPr lang="en-US" altLang="ko-KR" dirty="0" smtClean="0"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</a:rPr>
              <a:t>PERSONAL </a:t>
            </a:r>
            <a:r>
              <a:rPr lang="en-US" altLang="ko-KR" dirty="0"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</a:rPr>
              <a:t>INFORMATION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24" y="308664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Section A 1-2-3</a:t>
            </a:r>
            <a:endParaRPr lang="ko-KR" altLang="en-US" sz="2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589946" y="375373"/>
            <a:ext cx="74168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984807"/>
                </a:solidFill>
                <a:cs typeface="Arial" pitchFamily="34" charset="0"/>
              </a:rPr>
              <a:t>Objectives – </a:t>
            </a:r>
            <a:r>
              <a:rPr lang="en-US" sz="3600" dirty="0" err="1" smtClean="0">
                <a:solidFill>
                  <a:srgbClr val="984807"/>
                </a:solidFill>
                <a:cs typeface="Arial" pitchFamily="34" charset="0"/>
              </a:rPr>
              <a:t>Mục</a:t>
            </a:r>
            <a:r>
              <a:rPr lang="en-US" sz="3600" dirty="0" smtClean="0">
                <a:solidFill>
                  <a:srgbClr val="984807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984807"/>
                </a:solidFill>
                <a:cs typeface="Arial" pitchFamily="34" charset="0"/>
              </a:rPr>
              <a:t>tiêu</a:t>
            </a:r>
            <a:r>
              <a:rPr lang="en-US" sz="3600" dirty="0" smtClean="0">
                <a:solidFill>
                  <a:srgbClr val="984807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984807"/>
                </a:solidFill>
                <a:cs typeface="Arial" pitchFamily="34" charset="0"/>
              </a:rPr>
              <a:t>cần</a:t>
            </a:r>
            <a:r>
              <a:rPr lang="en-US" sz="3600" dirty="0" smtClean="0">
                <a:solidFill>
                  <a:srgbClr val="984807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984807"/>
                </a:solidFill>
                <a:cs typeface="Arial" pitchFamily="34" charset="0"/>
              </a:rPr>
              <a:t>đạt</a:t>
            </a:r>
            <a:endParaRPr lang="en-US" sz="3600" dirty="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974307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listen and read telephone number.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identify the telephone number of themselves and their friends.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listening, reading and writing skill.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589946" y="375373"/>
            <a:ext cx="74168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solidFill>
                  <a:srgbClr val="984807"/>
                </a:solidFill>
                <a:cs typeface="Arial" pitchFamily="34" charset="0"/>
              </a:rPr>
              <a:t>Chuẩn</a:t>
            </a:r>
            <a:r>
              <a:rPr lang="en-US" sz="3600" dirty="0" smtClean="0">
                <a:solidFill>
                  <a:srgbClr val="984807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984807"/>
                </a:solidFill>
                <a:cs typeface="Arial" pitchFamily="34" charset="0"/>
              </a:rPr>
              <a:t>bị</a:t>
            </a:r>
            <a:r>
              <a:rPr lang="en-US" sz="3600" dirty="0" smtClean="0">
                <a:solidFill>
                  <a:srgbClr val="984807"/>
                </a:solidFill>
                <a:cs typeface="Arial" pitchFamily="34" charset="0"/>
              </a:rPr>
              <a:t>:</a:t>
            </a:r>
            <a:endParaRPr lang="en-US" sz="3600" dirty="0">
              <a:solidFill>
                <a:srgbClr val="984807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1703586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vựng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đếm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số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vựng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vở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15566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personal (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adj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information (n)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telephone directory (n)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telephone number (n)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soon ≠ late (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adv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call (v)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New words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4211960" cy="136815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A1. Read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(page 19)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520" y="1851670"/>
            <a:ext cx="3491880" cy="1440160"/>
          </a:xfrm>
        </p:spPr>
        <p:txBody>
          <a:bodyPr/>
          <a:lstStyle/>
          <a:p>
            <a:r>
              <a:rPr lang="en-US" sz="2800" dirty="0" smtClean="0"/>
              <a:t>Telephone directory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6800" b="5201"/>
          <a:stretch/>
        </p:blipFill>
        <p:spPr>
          <a:xfrm>
            <a:off x="4067944" y="2278"/>
            <a:ext cx="4968552" cy="53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5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87624" y="1275606"/>
            <a:ext cx="75608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+mj-lt"/>
              </a:rPr>
              <a:t>Practice with a partner.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+mj-lt"/>
              </a:rPr>
              <a:t>Say the telephone number for these people</a:t>
            </a:r>
            <a:endParaRPr lang="en-US" altLang="en-US" sz="2800" b="1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549948"/>
              </p:ext>
            </p:extLst>
          </p:nvPr>
        </p:nvGraphicFramePr>
        <p:xfrm>
          <a:off x="1403648" y="2859782"/>
          <a:ext cx="7128792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75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2800" dirty="0" smtClean="0"/>
                        <a:t> Dao Van An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2800" dirty="0" smtClean="0"/>
                        <a:t> Pham Viet </a:t>
                      </a:r>
                      <a:r>
                        <a:rPr lang="en-US" sz="2800" dirty="0" err="1" smtClean="0"/>
                        <a:t>Anh</a:t>
                      </a:r>
                      <a:endParaRPr lang="en-US" sz="2800" dirty="0" smtClean="0"/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2800" dirty="0" smtClean="0"/>
                        <a:t> Pham </a:t>
                      </a:r>
                      <a:r>
                        <a:rPr lang="en-US" sz="2800" dirty="0" err="1" smtClean="0"/>
                        <a:t>Thanh</a:t>
                      </a:r>
                      <a:r>
                        <a:rPr lang="en-US" sz="2800" dirty="0" smtClean="0"/>
                        <a:t>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ct val="0"/>
                        </a:spcBef>
                        <a:buFont typeface="+mj-lt"/>
                        <a:buAutoNum type="alphaLcParenR" startAt="4"/>
                      </a:pPr>
                      <a:r>
                        <a:rPr lang="en-US" alt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Dinh</a:t>
                      </a:r>
                      <a:r>
                        <a:rPr lang="en-US" alt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</a:t>
                      </a:r>
                      <a:r>
                        <a:rPr lang="en-US" alt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Bang</a:t>
                      </a:r>
                    </a:p>
                    <a:p>
                      <a:pPr marL="342900" indent="-342900" eaLnBrk="1" hangingPunct="1">
                        <a:spcBef>
                          <a:spcPct val="0"/>
                        </a:spcBef>
                        <a:buFont typeface="+mj-lt"/>
                        <a:buAutoNum type="alphaLcParenR" startAt="4"/>
                      </a:pPr>
                      <a:r>
                        <a:rPr lang="en-US" alt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 </a:t>
                      </a:r>
                      <a:r>
                        <a:rPr lang="en-US" alt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alt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Bat</a:t>
                      </a:r>
                    </a:p>
                    <a:p>
                      <a:pPr marL="342900" indent="-342900" eaLnBrk="1" hangingPunct="1">
                        <a:spcBef>
                          <a:spcPct val="0"/>
                        </a:spcBef>
                        <a:buFont typeface="+mj-lt"/>
                        <a:buAutoNum type="alphaLcParenR" startAt="4"/>
                      </a:pPr>
                      <a:r>
                        <a:rPr lang="en-US" alt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 Ngoc </a:t>
                      </a:r>
                      <a:r>
                        <a:rPr lang="en-US" alt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Bich</a:t>
                      </a:r>
                      <a:endParaRPr lang="en-US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85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8964488" cy="1368152"/>
          </a:xfrm>
        </p:spPr>
        <p:txBody>
          <a:bodyPr/>
          <a:lstStyle/>
          <a:p>
            <a:pPr lvl="0" algn="l" latinLnBrk="0">
              <a:spcBef>
                <a:spcPts val="0"/>
              </a:spcBef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Calibri" panose="020F0502020204030204"/>
              </a:rPr>
              <a:t>A2. Listen </a:t>
            </a:r>
            <a:r>
              <a:rPr lang="en-US" b="1" kern="0" dirty="0">
                <a:solidFill>
                  <a:srgbClr val="FF0000"/>
                </a:solidFill>
                <a:latin typeface="Calibri" panose="020F0502020204030204"/>
              </a:rPr>
              <a:t>and write the telephone numbers</a:t>
            </a:r>
            <a:r>
              <a:rPr lang="en-US" b="1" kern="0" dirty="0" smtClean="0">
                <a:solidFill>
                  <a:srgbClr val="FF0000"/>
                </a:solidFill>
                <a:latin typeface="Calibri" panose="020F0502020204030204"/>
              </a:rPr>
              <a:t>. (</a:t>
            </a:r>
            <a:r>
              <a:rPr lang="en-US" b="1" kern="0" dirty="0">
                <a:solidFill>
                  <a:srgbClr val="FF0000"/>
                </a:solidFill>
                <a:latin typeface="Calibri" panose="020F0502020204030204"/>
              </a:rPr>
              <a:t>page 20)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55647"/>
            <a:ext cx="4370201" cy="339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53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8100392" cy="771550"/>
          </a:xfrm>
        </p:spPr>
        <p:txBody>
          <a:bodyPr/>
          <a:lstStyle/>
          <a:p>
            <a:pPr lvl="0" algn="l" latinLnBrk="0">
              <a:spcBef>
                <a:spcPts val="0"/>
              </a:spcBef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Calibri" panose="020F0502020204030204"/>
              </a:rPr>
              <a:t>A3. Listen (</a:t>
            </a:r>
            <a:r>
              <a:rPr lang="en-US" b="1" kern="0" dirty="0">
                <a:solidFill>
                  <a:srgbClr val="FF0000"/>
                </a:solidFill>
                <a:latin typeface="Calibri" panose="020F0502020204030204"/>
              </a:rPr>
              <a:t>page 20)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2" y="627534"/>
            <a:ext cx="5760640" cy="4445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00"/>
                </a:solidFill>
              </a:rPr>
              <a:t>Lan</a:t>
            </a:r>
            <a:r>
              <a:rPr lang="en-US" sz="3200" b="1" dirty="0" smtClean="0">
                <a:solidFill>
                  <a:srgbClr val="000000"/>
                </a:solidFill>
              </a:rPr>
              <a:t>:</a:t>
            </a:r>
            <a:r>
              <a:rPr lang="en-US" sz="3200" dirty="0" smtClean="0">
                <a:solidFill>
                  <a:srgbClr val="000000"/>
                </a:solidFill>
              </a:rPr>
              <a:t> Excuse me, </a:t>
            </a:r>
            <a:r>
              <a:rPr lang="en-US" sz="3200" dirty="0" err="1" smtClean="0">
                <a:solidFill>
                  <a:srgbClr val="000000"/>
                </a:solidFill>
              </a:rPr>
              <a:t>Hoa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00"/>
                </a:solidFill>
              </a:rPr>
              <a:t>Hoa</a:t>
            </a:r>
            <a:r>
              <a:rPr lang="en-US" sz="3200" b="1" dirty="0" smtClean="0">
                <a:solidFill>
                  <a:srgbClr val="000000"/>
                </a:solidFill>
              </a:rPr>
              <a:t>:</a:t>
            </a:r>
            <a:r>
              <a:rPr lang="en-US" sz="3200" dirty="0" smtClean="0">
                <a:solidFill>
                  <a:srgbClr val="000000"/>
                </a:solidFill>
              </a:rPr>
              <a:t> Yes. </a:t>
            </a:r>
            <a:r>
              <a:rPr lang="en-US" sz="3200" dirty="0" err="1" smtClean="0">
                <a:solidFill>
                  <a:srgbClr val="000000"/>
                </a:solidFill>
              </a:rPr>
              <a:t>Lan</a:t>
            </a:r>
            <a:r>
              <a:rPr lang="en-US" sz="3200" dirty="0" smtClean="0">
                <a:solidFill>
                  <a:srgbClr val="00000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00"/>
                </a:solidFill>
              </a:rPr>
              <a:t>Lan</a:t>
            </a:r>
            <a:r>
              <a:rPr lang="en-US" sz="3200" b="1" dirty="0" smtClean="0">
                <a:solidFill>
                  <a:srgbClr val="000000"/>
                </a:solidFill>
              </a:rPr>
              <a:t>:</a:t>
            </a:r>
            <a:r>
              <a:rPr lang="en-US" sz="3200" dirty="0" smtClean="0">
                <a:solidFill>
                  <a:srgbClr val="000000"/>
                </a:solidFill>
              </a:rPr>
              <a:t> What’s your telephone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number?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00"/>
                </a:solidFill>
              </a:rPr>
              <a:t>Hoa</a:t>
            </a:r>
            <a:r>
              <a:rPr lang="en-US" sz="3200" b="1" dirty="0" smtClean="0">
                <a:solidFill>
                  <a:srgbClr val="000000"/>
                </a:solidFill>
              </a:rPr>
              <a:t>:</a:t>
            </a:r>
            <a:r>
              <a:rPr lang="en-US" sz="3200" dirty="0" smtClean="0">
                <a:solidFill>
                  <a:srgbClr val="000000"/>
                </a:solidFill>
              </a:rPr>
              <a:t> 8 262 019.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00"/>
                </a:solidFill>
              </a:rPr>
              <a:t>Lan</a:t>
            </a:r>
            <a:r>
              <a:rPr lang="en-US" sz="3200" b="1" dirty="0" smtClean="0">
                <a:solidFill>
                  <a:srgbClr val="000000"/>
                </a:solidFill>
              </a:rPr>
              <a:t>:</a:t>
            </a:r>
            <a:r>
              <a:rPr lang="en-US" sz="3200" dirty="0" smtClean="0">
                <a:solidFill>
                  <a:srgbClr val="000000"/>
                </a:solidFill>
              </a:rPr>
              <a:t> Thanks. I'll call you soon.</a:t>
            </a:r>
            <a:endParaRPr lang="en-US" sz="32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63638"/>
            <a:ext cx="3332990" cy="249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35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7826853"/>
</p:tagLst>
</file>

<file path=ppt/theme/theme1.xml><?xml version="1.0" encoding="utf-8"?>
<a:theme xmlns:a="http://schemas.openxmlformats.org/drawingml/2006/main" name="Cover and End Slide Master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197</Words>
  <Application>Microsoft Office PowerPoint</Application>
  <PresentationFormat>On-screen Show (16:9)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 Unicode MS</vt:lpstr>
      <vt:lpstr>Malgun Gothic</vt:lpstr>
      <vt:lpstr>Arial</vt:lpstr>
      <vt:lpstr>Calibri</vt:lpstr>
      <vt:lpstr>Symbol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HP</cp:lastModifiedBy>
  <cp:revision>85</cp:revision>
  <dcterms:created xsi:type="dcterms:W3CDTF">2016-12-05T23:26:54Z</dcterms:created>
  <dcterms:modified xsi:type="dcterms:W3CDTF">2021-09-02T12:58:20Z</dcterms:modified>
</cp:coreProperties>
</file>