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C4D36-01FA-4383-8738-FA0A77B3438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97D2C-D200-4905-A127-3F8E1F682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34EB76-C5D6-4838-A06E-57F7F147BA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85712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9112" y="3448318"/>
            <a:ext cx="9144000" cy="2783808"/>
          </a:xfrm>
        </p:spPr>
        <p:txBody>
          <a:bodyPr>
            <a:noAutofit/>
          </a:bodyPr>
          <a:lstStyle/>
          <a:p>
            <a:br>
              <a:rPr lang="en-US" sz="6600" dirty="0"/>
            </a:br>
            <a:r>
              <a:rPr lang="en-US" sz="5400" b="1">
                <a:latin typeface="Algerian" panose="04020705040A02060702" pitchFamily="82" charset="0"/>
              </a:rPr>
              <a:t>Unit </a:t>
            </a:r>
            <a:r>
              <a:rPr lang="en-US" sz="5400" b="1" dirty="0">
                <a:latin typeface="Algerian" panose="04020705040A02060702" pitchFamily="82" charset="0"/>
              </a:rPr>
              <a:t>2</a:t>
            </a:r>
            <a:br>
              <a:rPr lang="en-US" sz="5400" b="1">
                <a:latin typeface="Algerian" panose="04020705040A02060702" pitchFamily="82" charset="0"/>
              </a:rPr>
            </a:br>
            <a:r>
              <a:rPr lang="en-US" sz="5400" b="1">
                <a:latin typeface="Algerian" panose="04020705040A02060702" pitchFamily="82" charset="0"/>
              </a:rPr>
              <a:t>Personal </a:t>
            </a:r>
            <a:br>
              <a:rPr lang="en-US" sz="5400" b="1">
                <a:latin typeface="Algerian" panose="04020705040A02060702" pitchFamily="82" charset="0"/>
              </a:rPr>
            </a:br>
            <a:r>
              <a:rPr lang="en-US" sz="5400" b="1">
                <a:latin typeface="Algerian" panose="04020705040A02060702" pitchFamily="82" charset="0"/>
              </a:rPr>
              <a:t>information</a:t>
            </a:r>
            <a:br>
              <a:rPr lang="en-US" sz="5400" b="1">
                <a:latin typeface="Algerian" panose="04020705040A02060702" pitchFamily="82" charset="0"/>
              </a:rPr>
            </a:br>
            <a:r>
              <a:rPr lang="en-US" sz="5400" b="1">
                <a:latin typeface="Algerian" panose="04020705040A02060702" pitchFamily="82" charset="0"/>
              </a:rPr>
              <a:t>b1 – b2 – b3</a:t>
            </a:r>
            <a:endParaRPr lang="en-US" sz="5400" b="1" i="1" dirty="0">
              <a:latin typeface="Algerian" panose="04020705040A02060702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595" y="110397"/>
            <a:ext cx="11499215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u="sng" dirty="0">
                <a:solidFill>
                  <a:srgbClr val="0070C0"/>
                </a:solidFill>
              </a:rPr>
              <a:t>In order to have good preparation for the next lesson, </a:t>
            </a:r>
          </a:p>
          <a:p>
            <a:pPr marL="0" indent="0">
              <a:buNone/>
            </a:pPr>
            <a:r>
              <a:rPr lang="en-US" sz="3200" b="1" i="1" u="sng" dirty="0">
                <a:solidFill>
                  <a:srgbClr val="0070C0"/>
                </a:solidFill>
              </a:rPr>
              <a:t>Students need to:</a:t>
            </a:r>
          </a:p>
          <a:p>
            <a:pPr marL="514350" indent="-514350">
              <a:buAutoNum type="arabicPeriod"/>
            </a:pPr>
            <a:r>
              <a:rPr lang="en-US" sz="3200" b="1">
                <a:solidFill>
                  <a:srgbClr val="FF0000"/>
                </a:solidFill>
              </a:rPr>
              <a:t>Get information </a:t>
            </a:r>
            <a:r>
              <a:rPr lang="en-US" sz="3200"/>
              <a:t>about </a:t>
            </a:r>
            <a:r>
              <a:rPr lang="en-US" sz="3200" b="1">
                <a:solidFill>
                  <a:srgbClr val="FF0000"/>
                </a:solidFill>
              </a:rPr>
              <a:t>“Ordinal numbers” </a:t>
            </a:r>
            <a:r>
              <a:rPr lang="en-US" sz="3200"/>
              <a:t>in advance</a:t>
            </a:r>
            <a:endParaRPr lang="en-US" sz="3200" dirty="0"/>
          </a:p>
          <a:p>
            <a:pPr marL="514350" indent="-514350">
              <a:buAutoNum type="arabicPeriod" startAt="2"/>
            </a:pPr>
            <a:r>
              <a:rPr lang="en-US" sz="3200" b="1">
                <a:solidFill>
                  <a:srgbClr val="FF0000"/>
                </a:solidFill>
              </a:rPr>
              <a:t>Translate the months </a:t>
            </a:r>
            <a:r>
              <a:rPr lang="en-US" sz="3200"/>
              <a:t>listed in exercise 3 </a:t>
            </a:r>
            <a:r>
              <a:rPr lang="en-US" sz="3200" b="1">
                <a:solidFill>
                  <a:srgbClr val="FF0000"/>
                </a:solidFill>
              </a:rPr>
              <a:t>into Vietnamese</a:t>
            </a:r>
            <a:endParaRPr lang="en-US" sz="3200" b="1" dirty="0">
              <a:solidFill>
                <a:srgbClr val="FF0000"/>
              </a:solidFill>
            </a:endParaRPr>
          </a:p>
          <a:p>
            <a:pPr marL="514350" indent="-514350">
              <a:buAutoNum type="arabicPeriod" startAt="2"/>
            </a:pPr>
            <a:r>
              <a:rPr lang="en-US" sz="3200" b="1">
                <a:solidFill>
                  <a:srgbClr val="FF0000"/>
                </a:solidFill>
              </a:rPr>
              <a:t>Find out </a:t>
            </a:r>
            <a:r>
              <a:rPr lang="en-US" sz="3200"/>
              <a:t>how to </a:t>
            </a:r>
            <a:r>
              <a:rPr lang="en-US" sz="3200" b="1">
                <a:solidFill>
                  <a:srgbClr val="FF0000"/>
                </a:solidFill>
              </a:rPr>
              <a:t>read “date and month” </a:t>
            </a:r>
            <a:r>
              <a:rPr lang="en-US" sz="3200"/>
              <a:t>in English</a:t>
            </a:r>
            <a:endParaRPr lang="en-US" sz="3200" dirty="0"/>
          </a:p>
          <a:p>
            <a:pPr marL="514350" indent="-514350">
              <a:buAutoNum type="arabicPeriod"/>
            </a:pPr>
            <a:endParaRPr lang="en-US" sz="3200" b="1" i="1" u="sng" dirty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591EFC-DD03-410A-A9BA-3C7854E04D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422" y="3868080"/>
            <a:ext cx="4151156" cy="27679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Office Theme</vt:lpstr>
      <vt:lpstr> Unit 2 Personal  information b1 – b2 – b3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requirements before starting the new lesson unit 5: study habits Read ( cont)</dc:title>
  <dc:creator>CHEESE</dc:creator>
  <cp:lastModifiedBy>Khoa</cp:lastModifiedBy>
  <cp:revision>14</cp:revision>
  <dcterms:created xsi:type="dcterms:W3CDTF">2021-08-31T10:14:00Z</dcterms:created>
  <dcterms:modified xsi:type="dcterms:W3CDTF">2021-09-04T03:33:35Z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120870A71B004DA5B698BC3B802D7B5D</vt:lpwstr>
  </property>
  <property fmtid="{D5CDD505-2E9C-101B-9397-08002B2CF9AE}" pid="3" name="KSOProductBuildVer">
    <vt:lpwstr>1033-11.2.0.10265</vt:lpwstr>
  </property>
</Properties>
</file>