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54" r:id="rId2"/>
    <p:sldId id="328" r:id="rId3"/>
    <p:sldId id="329" r:id="rId4"/>
    <p:sldId id="330" r:id="rId5"/>
    <p:sldId id="331" r:id="rId6"/>
    <p:sldId id="332" r:id="rId7"/>
    <p:sldId id="364" r:id="rId8"/>
    <p:sldId id="365" r:id="rId9"/>
    <p:sldId id="367" r:id="rId10"/>
    <p:sldId id="333" r:id="rId11"/>
    <p:sldId id="334" r:id="rId12"/>
    <p:sldId id="361" r:id="rId13"/>
    <p:sldId id="355" r:id="rId14"/>
    <p:sldId id="363" r:id="rId15"/>
    <p:sldId id="362" r:id="rId16"/>
    <p:sldId id="356" r:id="rId17"/>
    <p:sldId id="357" r:id="rId18"/>
    <p:sldId id="360" r:id="rId19"/>
    <p:sldId id="316" r:id="rId20"/>
    <p:sldId id="317" r:id="rId21"/>
    <p:sldId id="314" r:id="rId22"/>
    <p:sldId id="386" r:id="rId23"/>
    <p:sldId id="3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CC"/>
    <a:srgbClr val="99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294" autoAdjust="0"/>
  </p:normalViewPr>
  <p:slideViewPr>
    <p:cSldViewPr snapToGrid="0">
      <p:cViewPr varScale="1">
        <p:scale>
          <a:sx n="64" d="100"/>
          <a:sy n="64" d="100"/>
        </p:scale>
        <p:origin x="5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B96CE-3DE9-46DB-B6E5-336147DF480B}"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C6A86-E1F4-4EF2-877F-971F20A67BB0}" type="slidenum">
              <a:rPr lang="en-US" smtClean="0"/>
              <a:t>‹#›</a:t>
            </a:fld>
            <a:endParaRPr lang="en-US"/>
          </a:p>
        </p:txBody>
      </p:sp>
    </p:spTree>
    <p:extLst>
      <p:ext uri="{BB962C8B-B14F-4D97-AF65-F5344CB8AC3E}">
        <p14:creationId xmlns:p14="http://schemas.microsoft.com/office/powerpoint/2010/main" val="237493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C6A86-E1F4-4EF2-877F-971F20A67BB0}" type="slidenum">
              <a:rPr lang="en-US" smtClean="0"/>
              <a:t>21</a:t>
            </a:fld>
            <a:endParaRPr lang="en-US"/>
          </a:p>
        </p:txBody>
      </p:sp>
    </p:spTree>
    <p:extLst>
      <p:ext uri="{BB962C8B-B14F-4D97-AF65-F5344CB8AC3E}">
        <p14:creationId xmlns:p14="http://schemas.microsoft.com/office/powerpoint/2010/main" val="262525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C6A86-E1F4-4EF2-877F-971F20A67BB0}" type="slidenum">
              <a:rPr lang="en-US" smtClean="0"/>
              <a:t>22</a:t>
            </a:fld>
            <a:endParaRPr lang="en-US"/>
          </a:p>
        </p:txBody>
      </p:sp>
    </p:spTree>
    <p:extLst>
      <p:ext uri="{BB962C8B-B14F-4D97-AF65-F5344CB8AC3E}">
        <p14:creationId xmlns:p14="http://schemas.microsoft.com/office/powerpoint/2010/main" val="241061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C6A86-E1F4-4EF2-877F-971F20A67BB0}" type="slidenum">
              <a:rPr lang="en-US" smtClean="0"/>
              <a:t>23</a:t>
            </a:fld>
            <a:endParaRPr lang="en-US"/>
          </a:p>
        </p:txBody>
      </p:sp>
    </p:spTree>
    <p:extLst>
      <p:ext uri="{BB962C8B-B14F-4D97-AF65-F5344CB8AC3E}">
        <p14:creationId xmlns:p14="http://schemas.microsoft.com/office/powerpoint/2010/main" val="345944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2263F6-7579-4F40-9CC7-23CDBDD710D4}"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337449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263F6-7579-4F40-9CC7-23CDBDD710D4}"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34768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263F6-7579-4F40-9CC7-23CDBDD710D4}"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12396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40CA3D9-0FD0-4AB5-AE31-CB8767E0C262}" type="datetimeFigureOut">
              <a:rPr lang="en-US" altLang="en-US"/>
              <a:pPr>
                <a:defRPr/>
              </a:pPr>
              <a:t>9/16/2021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BC5B2BF-AF76-4581-95FE-5C022692037C}" type="slidenum">
              <a:rPr lang="en-US" altLang="en-US"/>
              <a:pPr/>
              <a:t>‹#›</a:t>
            </a:fld>
            <a:endParaRPr lang="en-US" altLang="en-US"/>
          </a:p>
        </p:txBody>
      </p:sp>
    </p:spTree>
    <p:extLst>
      <p:ext uri="{BB962C8B-B14F-4D97-AF65-F5344CB8AC3E}">
        <p14:creationId xmlns:p14="http://schemas.microsoft.com/office/powerpoint/2010/main" val="27459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263F6-7579-4F40-9CC7-23CDBDD710D4}"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06378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2263F6-7579-4F40-9CC7-23CDBDD710D4}"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83316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2263F6-7579-4F40-9CC7-23CDBDD710D4}"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311660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2263F6-7579-4F40-9CC7-23CDBDD710D4}"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71528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2263F6-7579-4F40-9CC7-23CDBDD710D4}"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04171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263F6-7579-4F40-9CC7-23CDBDD710D4}"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291288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2263F6-7579-4F40-9CC7-23CDBDD710D4}"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181971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2263F6-7579-4F40-9CC7-23CDBDD710D4}"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AEA00-C163-411B-A951-FF1266AF6F9D}" type="slidenum">
              <a:rPr lang="en-US" smtClean="0"/>
              <a:t>‹#›</a:t>
            </a:fld>
            <a:endParaRPr lang="en-US"/>
          </a:p>
        </p:txBody>
      </p:sp>
    </p:spTree>
    <p:extLst>
      <p:ext uri="{BB962C8B-B14F-4D97-AF65-F5344CB8AC3E}">
        <p14:creationId xmlns:p14="http://schemas.microsoft.com/office/powerpoint/2010/main" val="311876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263F6-7579-4F40-9CC7-23CDBDD710D4}" type="datetimeFigureOut">
              <a:rPr lang="en-US" smtClean="0"/>
              <a:t>9/16/2021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AEA00-C163-411B-A951-FF1266AF6F9D}" type="slidenum">
              <a:rPr lang="en-US" smtClean="0"/>
              <a:t>‹#›</a:t>
            </a:fld>
            <a:endParaRPr lang="en-US"/>
          </a:p>
        </p:txBody>
      </p:sp>
    </p:spTree>
    <p:extLst>
      <p:ext uri="{BB962C8B-B14F-4D97-AF65-F5344CB8AC3E}">
        <p14:creationId xmlns:p14="http://schemas.microsoft.com/office/powerpoint/2010/main" val="191196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1003300" y="1614488"/>
            <a:ext cx="9512300" cy="2351226"/>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FF0000"/>
                </a:solidFill>
                <a:latin typeface="Arial Black" panose="020B0A04020102020204" pitchFamily="34" charset="0"/>
              </a:rPr>
              <a:t>Unit 1 </a:t>
            </a:r>
            <a:r>
              <a:rPr lang="en-US" sz="3600" kern="10" dirty="0" smtClean="0">
                <a:ln w="9525">
                  <a:solidFill>
                    <a:srgbClr val="FF0000"/>
                  </a:solidFill>
                  <a:round/>
                  <a:headEnd/>
                  <a:tailEnd/>
                </a:ln>
                <a:solidFill>
                  <a:srgbClr val="FF0000"/>
                </a:solidFill>
                <a:latin typeface="Arial Black" panose="020B0A04020102020204" pitchFamily="34" charset="0"/>
              </a:rPr>
              <a:t>:</a:t>
            </a:r>
          </a:p>
          <a:p>
            <a:pPr algn="ctr"/>
            <a:r>
              <a:rPr lang="en-US" sz="3600" kern="10" dirty="0" smtClean="0">
                <a:ln w="9525">
                  <a:solidFill>
                    <a:srgbClr val="FF0000"/>
                  </a:solidFill>
                  <a:round/>
                  <a:headEnd/>
                  <a:tailEnd/>
                </a:ln>
                <a:solidFill>
                  <a:srgbClr val="FF0000"/>
                </a:solidFill>
                <a:latin typeface="Arial Black" panose="020B0A04020102020204" pitchFamily="34" charset="0"/>
              </a:rPr>
              <a:t> </a:t>
            </a:r>
            <a:r>
              <a:rPr lang="en-US" sz="3600" kern="10" dirty="0">
                <a:ln w="9525">
                  <a:solidFill>
                    <a:srgbClr val="FF0000"/>
                  </a:solidFill>
                  <a:round/>
                  <a:headEnd/>
                  <a:tailEnd/>
                </a:ln>
                <a:solidFill>
                  <a:srgbClr val="FF0000"/>
                </a:solidFill>
                <a:latin typeface="Arial Black" panose="020B0A04020102020204" pitchFamily="34" charset="0"/>
              </a:rPr>
              <a:t>A VISIT FROM A PEN PAL</a:t>
            </a:r>
          </a:p>
        </p:txBody>
      </p:sp>
      <p:sp>
        <p:nvSpPr>
          <p:cNvPr id="5" name="Rectangle 1"/>
          <p:cNvSpPr>
            <a:spLocks noChangeArrowheads="1"/>
          </p:cNvSpPr>
          <p:nvPr/>
        </p:nvSpPr>
        <p:spPr bwMode="auto">
          <a:xfrm>
            <a:off x="2514600" y="4693134"/>
            <a:ext cx="71342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4400" b="1">
                <a:solidFill>
                  <a:srgbClr val="00B050"/>
                </a:solidFill>
                <a:latin typeface=".VnCooper" pitchFamily="34" charset="0"/>
                <a:cs typeface="Times New Roman" panose="02020603050405020304" pitchFamily="18" charset="0"/>
              </a:rPr>
              <a:t>LESSON 3: READ</a:t>
            </a:r>
            <a:endParaRPr lang="en-US" sz="4400">
              <a:solidFill>
                <a:srgbClr val="00B050"/>
              </a:solidFill>
              <a:latin typeface=".VnCooper" pitchFamily="34" charset="0"/>
            </a:endParaRPr>
          </a:p>
        </p:txBody>
      </p:sp>
      <p:sp>
        <p:nvSpPr>
          <p:cNvPr id="6" name="Rectangle: Rounded Corners 4">
            <a:extLst>
              <a:ext uri="{FF2B5EF4-FFF2-40B4-BE49-F238E27FC236}">
                <a16:creationId xmlns:a16="http://schemas.microsoft.com/office/drawing/2014/main" id="{B346433C-3187-45D3-9AFC-22CAAFCDC035}"/>
              </a:ext>
            </a:extLst>
          </p:cNvPr>
          <p:cNvSpPr/>
          <p:nvPr/>
        </p:nvSpPr>
        <p:spPr>
          <a:xfrm>
            <a:off x="526026" y="301707"/>
            <a:ext cx="11139948" cy="6489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TRƯỜNG THCS GÒ VẤP</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18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1069" y="2047700"/>
            <a:ext cx="11820697" cy="1874365"/>
          </a:xfrm>
        </p:spPr>
        <p:txBody>
          <a:bodyPr>
            <a:noAutofit/>
          </a:bodyPr>
          <a:lstStyle/>
          <a:p>
            <a:r>
              <a:rPr lang="en-US" sz="5500" b="1" dirty="0" smtClean="0">
                <a:solidFill>
                  <a:srgbClr val="FF0000"/>
                </a:solidFill>
                <a:latin typeface="Calibri body (Headings)"/>
              </a:rPr>
              <a:t>National language</a:t>
            </a:r>
            <a:r>
              <a:rPr lang="en-US" sz="5500" b="1" dirty="0" smtClean="0">
                <a:latin typeface="Calibri body (Headings)"/>
              </a:rPr>
              <a:t>(n.): </a:t>
            </a:r>
            <a:r>
              <a:rPr lang="en-US" sz="5500" b="1" dirty="0" err="1" smtClean="0">
                <a:latin typeface="Calibri body (Headings)"/>
              </a:rPr>
              <a:t>quốc</a:t>
            </a:r>
            <a:r>
              <a:rPr lang="en-US" sz="5500" b="1" dirty="0" smtClean="0">
                <a:latin typeface="Calibri body (Headings)"/>
              </a:rPr>
              <a:t> </a:t>
            </a:r>
            <a:r>
              <a:rPr lang="en-US" sz="5500" b="1" dirty="0" err="1" smtClean="0">
                <a:latin typeface="Calibri body (Headings)"/>
              </a:rPr>
              <a:t>ngữ</a:t>
            </a:r>
            <a:r>
              <a:rPr lang="en-US" sz="5500" b="1" dirty="0" smtClean="0">
                <a:latin typeface="Calibri body (Headings)"/>
              </a:rPr>
              <a:t/>
            </a:r>
            <a:br>
              <a:rPr lang="en-US" sz="5500" b="1" dirty="0" smtClean="0">
                <a:latin typeface="Calibri body (Headings)"/>
              </a:rPr>
            </a:br>
            <a:r>
              <a:rPr lang="en-US" sz="5500" b="1" dirty="0" smtClean="0">
                <a:latin typeface="Calibri body (Headings)"/>
              </a:rPr>
              <a:t/>
            </a:r>
            <a:br>
              <a:rPr lang="en-US" sz="5500" b="1" dirty="0" smtClean="0">
                <a:latin typeface="Calibri body (Headings)"/>
              </a:rPr>
            </a:br>
            <a:r>
              <a:rPr lang="en-US" sz="5500" b="1" dirty="0" smtClean="0">
                <a:latin typeface="Calibri body (Headings)"/>
              </a:rPr>
              <a:t>Ex: The national language is Bahasa Malaysia.</a:t>
            </a:r>
            <a:endParaRPr lang="en-US" sz="5500" b="1" dirty="0">
              <a:latin typeface="Calibri body (Headings)"/>
            </a:endParaRPr>
          </a:p>
        </p:txBody>
      </p:sp>
    </p:spTree>
    <p:extLst>
      <p:ext uri="{BB962C8B-B14F-4D97-AF65-F5344CB8AC3E}">
        <p14:creationId xmlns:p14="http://schemas.microsoft.com/office/powerpoint/2010/main" val="4057948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0327" y="476595"/>
            <a:ext cx="10407535" cy="1874365"/>
          </a:xfrm>
        </p:spPr>
        <p:txBody>
          <a:bodyPr>
            <a:noAutofit/>
          </a:bodyPr>
          <a:lstStyle/>
          <a:p>
            <a:r>
              <a:rPr lang="en-US" sz="5500" b="1" dirty="0" smtClean="0">
                <a:solidFill>
                  <a:srgbClr val="FF0000"/>
                </a:solidFill>
                <a:latin typeface="Calibri body (Headings)"/>
              </a:rPr>
              <a:t>compulsory</a:t>
            </a:r>
            <a:r>
              <a:rPr lang="en-US" sz="5500" b="1" dirty="0" smtClean="0">
                <a:latin typeface="Calibri body (Headings)"/>
              </a:rPr>
              <a:t>(adj.): </a:t>
            </a:r>
            <a:r>
              <a:rPr lang="en-US" sz="5500" b="1" dirty="0" err="1" smtClean="0">
                <a:latin typeface="Calibri body (Headings)"/>
              </a:rPr>
              <a:t>bắt</a:t>
            </a:r>
            <a:r>
              <a:rPr lang="en-US" sz="5500" b="1" dirty="0" smtClean="0">
                <a:latin typeface="Calibri body (Headings)"/>
              </a:rPr>
              <a:t> </a:t>
            </a:r>
            <a:r>
              <a:rPr lang="en-US" sz="5500" b="1" dirty="0" err="1" smtClean="0">
                <a:latin typeface="Calibri body (Headings)"/>
              </a:rPr>
              <a:t>buộc</a:t>
            </a:r>
            <a:r>
              <a:rPr lang="en-US" sz="5500" b="1" dirty="0" smtClean="0">
                <a:latin typeface="Calibri body (Headings)"/>
              </a:rPr>
              <a:t> # </a:t>
            </a:r>
            <a:br>
              <a:rPr lang="en-US" sz="5500" b="1" dirty="0" smtClean="0">
                <a:latin typeface="Calibri body (Headings)"/>
              </a:rPr>
            </a:br>
            <a:r>
              <a:rPr lang="en-US" sz="5500" b="1" dirty="0" smtClean="0">
                <a:solidFill>
                  <a:srgbClr val="FF0000"/>
                </a:solidFill>
                <a:latin typeface="Calibri body (Headings)"/>
              </a:rPr>
              <a:t>optional</a:t>
            </a:r>
            <a:r>
              <a:rPr lang="en-US" sz="5500" b="1" dirty="0" smtClean="0">
                <a:latin typeface="Calibri body (Headings)"/>
              </a:rPr>
              <a:t>(adj.): </a:t>
            </a:r>
            <a:r>
              <a:rPr lang="en-US" sz="5500" b="1" dirty="0" err="1" smtClean="0">
                <a:latin typeface="Calibri body (Headings)"/>
              </a:rPr>
              <a:t>tự</a:t>
            </a:r>
            <a:r>
              <a:rPr lang="en-US" sz="5500" b="1" dirty="0" smtClean="0">
                <a:latin typeface="Calibri body (Headings)"/>
              </a:rPr>
              <a:t> </a:t>
            </a:r>
            <a:r>
              <a:rPr lang="en-US" sz="5500" b="1" dirty="0" err="1" smtClean="0">
                <a:latin typeface="Calibri body (Headings)"/>
              </a:rPr>
              <a:t>chọn</a:t>
            </a:r>
            <a:endParaRPr lang="en-US" sz="5500" b="1" dirty="0">
              <a:latin typeface="Calibri body (Headings)"/>
            </a:endParaRPr>
          </a:p>
        </p:txBody>
      </p:sp>
      <p:grpSp>
        <p:nvGrpSpPr>
          <p:cNvPr id="7" name="Group 6"/>
          <p:cNvGrpSpPr/>
          <p:nvPr/>
        </p:nvGrpSpPr>
        <p:grpSpPr>
          <a:xfrm>
            <a:off x="1446415" y="2236123"/>
            <a:ext cx="8986058" cy="4721628"/>
            <a:chOff x="1446415" y="2236123"/>
            <a:chExt cx="8986058" cy="472162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415" y="2236123"/>
              <a:ext cx="8986058" cy="4721628"/>
            </a:xfrm>
            <a:prstGeom prst="rect">
              <a:avLst/>
            </a:prstGeom>
          </p:spPr>
        </p:pic>
        <p:sp>
          <p:nvSpPr>
            <p:cNvPr id="6" name="Oval 5"/>
            <p:cNvSpPr/>
            <p:nvPr/>
          </p:nvSpPr>
          <p:spPr>
            <a:xfrm>
              <a:off x="6168044" y="5627717"/>
              <a:ext cx="4264429" cy="1047404"/>
            </a:xfrm>
            <a:prstGeom prst="ellipse">
              <a:avLst/>
            </a:prstGeom>
            <a:solidFill>
              <a:srgbClr val="52A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0"/>
          <p:cNvSpPr>
            <a:spLocks noChangeArrowheads="1"/>
          </p:cNvSpPr>
          <p:nvPr/>
        </p:nvSpPr>
        <p:spPr bwMode="auto">
          <a:xfrm>
            <a:off x="206666" y="-11755"/>
            <a:ext cx="2526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b="1" dirty="0" smtClean="0">
                <a:solidFill>
                  <a:srgbClr val="FF0000"/>
                </a:solidFill>
                <a:latin typeface="Times New Roman" panose="02020603050405020304" pitchFamily="18" charset="0"/>
                <a:cs typeface="Times New Roman" panose="02020603050405020304" pitchFamily="18" charset="0"/>
              </a:rPr>
              <a:t>I. NEW </a:t>
            </a:r>
            <a:r>
              <a:rPr lang="en-US" sz="2400" b="1" dirty="0">
                <a:solidFill>
                  <a:srgbClr val="FF0000"/>
                </a:solidFill>
                <a:latin typeface="Times New Roman" panose="02020603050405020304" pitchFamily="18" charset="0"/>
                <a:cs typeface="Times New Roman" panose="02020603050405020304" pitchFamily="18" charset="0"/>
              </a:rPr>
              <a:t>WORDS:</a:t>
            </a:r>
            <a:endParaRPr lang="en-US" sz="2400" dirty="0">
              <a:solidFill>
                <a:srgbClr val="FF0000"/>
              </a:solidFill>
            </a:endParaRPr>
          </a:p>
        </p:txBody>
      </p:sp>
      <p:sp>
        <p:nvSpPr>
          <p:cNvPr id="5" name="Text Box 8"/>
          <p:cNvSpPr txBox="1">
            <a:spLocks noChangeArrowheads="1"/>
          </p:cNvSpPr>
          <p:nvPr/>
        </p:nvSpPr>
        <p:spPr bwMode="auto">
          <a:xfrm>
            <a:off x="1898650" y="457201"/>
            <a:ext cx="429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1. divide </a:t>
            </a:r>
            <a:r>
              <a:rPr lang="en-US" altLang="en-US" sz="2200" b="1" dirty="0">
                <a:solidFill>
                  <a:srgbClr val="FF0000"/>
                </a:solidFill>
                <a:latin typeface="Times New Roman" panose="02020603050405020304" pitchFamily="18" charset="0"/>
                <a:cs typeface="Times New Roman" panose="02020603050405020304" pitchFamily="18" charset="0"/>
              </a:rPr>
              <a:t>(into)</a:t>
            </a:r>
            <a:r>
              <a:rPr lang="en-US" altLang="en-US" sz="2200" b="1" dirty="0">
                <a:solidFill>
                  <a:srgbClr val="0000CC"/>
                </a:solidFill>
                <a:latin typeface="Times New Roman" panose="02020603050405020304" pitchFamily="18" charset="0"/>
                <a:cs typeface="Times New Roman" panose="02020603050405020304" pitchFamily="18" charset="0"/>
              </a:rPr>
              <a:t>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dɪˈvaɪd</a:t>
            </a:r>
            <a:r>
              <a:rPr lang="en-US" sz="2200" dirty="0">
                <a:solidFill>
                  <a:srgbClr val="0000CC"/>
                </a:solidFill>
                <a:latin typeface="Times New Roman" panose="02020603050405020304" pitchFamily="18" charset="0"/>
                <a:cs typeface="Times New Roman" panose="02020603050405020304" pitchFamily="18" charset="0"/>
              </a:rPr>
              <a:t> / </a:t>
            </a:r>
            <a:r>
              <a:rPr lang="en-US" altLang="en-US" sz="2200" dirty="0">
                <a:solidFill>
                  <a:srgbClr val="0000CC"/>
                </a:solidFill>
                <a:latin typeface="Times New Roman" panose="02020603050405020304" pitchFamily="18" charset="0"/>
                <a:cs typeface="Times New Roman" panose="02020603050405020304" pitchFamily="18" charset="0"/>
              </a:rPr>
              <a:t>(v)</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6" name="Text Box 9"/>
          <p:cNvSpPr txBox="1">
            <a:spLocks noChangeArrowheads="1"/>
          </p:cNvSpPr>
          <p:nvPr/>
        </p:nvSpPr>
        <p:spPr bwMode="auto">
          <a:xfrm>
            <a:off x="7677150" y="484188"/>
            <a:ext cx="3371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800080"/>
                </a:solidFill>
                <a:latin typeface="Times New Roman" panose="02020603050405020304" pitchFamily="18" charset="0"/>
                <a:cs typeface="Times New Roman" panose="02020603050405020304" pitchFamily="18" charset="0"/>
              </a:rPr>
              <a:t>chia, chia </a:t>
            </a:r>
            <a:r>
              <a:rPr lang="en-US" altLang="en-US" sz="2200" b="1" dirty="0" err="1">
                <a:solidFill>
                  <a:srgbClr val="800080"/>
                </a:solidFill>
                <a:latin typeface="Times New Roman" panose="02020603050405020304" pitchFamily="18" charset="0"/>
                <a:cs typeface="Times New Roman" panose="02020603050405020304" pitchFamily="18" charset="0"/>
              </a:rPr>
              <a:t>ra</a:t>
            </a:r>
            <a:endParaRPr lang="en-US" altLang="en-US" sz="2200" b="1" dirty="0">
              <a:solidFill>
                <a:srgbClr val="800080"/>
              </a:solidFill>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1898650" y="836613"/>
            <a:ext cx="4298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0000CC"/>
                </a:solidFill>
                <a:latin typeface="Times New Roman" panose="02020603050405020304" pitchFamily="18" charset="0"/>
                <a:cs typeface="Times New Roman" panose="02020603050405020304" pitchFamily="18" charset="0"/>
              </a:rPr>
              <a:t>2. region</a:t>
            </a:r>
            <a:r>
              <a:rPr lang="en-US" altLang="en-US" sz="2200" b="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a:solidFill>
                  <a:srgbClr val="0000CC"/>
                </a:solidFill>
                <a:latin typeface="Times New Roman" panose="02020603050405020304" pitchFamily="18" charset="0"/>
                <a:cs typeface="Times New Roman" panose="02020603050405020304" pitchFamily="18" charset="0"/>
              </a:rPr>
              <a:t>/ˈriːdʒən/ </a:t>
            </a:r>
            <a:r>
              <a:rPr lang="en-US" altLang="en-US" sz="220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(n): </a:t>
            </a:r>
          </a:p>
        </p:txBody>
      </p:sp>
      <p:sp>
        <p:nvSpPr>
          <p:cNvPr id="8" name="Text Box 9"/>
          <p:cNvSpPr txBox="1">
            <a:spLocks noChangeArrowheads="1"/>
          </p:cNvSpPr>
          <p:nvPr/>
        </p:nvSpPr>
        <p:spPr bwMode="auto">
          <a:xfrm>
            <a:off x="7697789" y="865188"/>
            <a:ext cx="2314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vùng</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miền</a:t>
            </a:r>
            <a:endParaRPr lang="en-US" altLang="en-US" sz="2200" b="1" dirty="0">
              <a:solidFill>
                <a:srgbClr val="800080"/>
              </a:solidFill>
              <a:latin typeface="Times New Roman" panose="02020603050405020304" pitchFamily="18" charset="0"/>
              <a:cs typeface="Times New Roman" panose="02020603050405020304" pitchFamily="18" charset="0"/>
            </a:endParaRPr>
          </a:p>
        </p:txBody>
      </p:sp>
      <p:sp>
        <p:nvSpPr>
          <p:cNvPr id="9" name="Text Box 10"/>
          <p:cNvSpPr txBox="1">
            <a:spLocks noChangeArrowheads="1"/>
          </p:cNvSpPr>
          <p:nvPr/>
        </p:nvSpPr>
        <p:spPr bwMode="auto">
          <a:xfrm>
            <a:off x="1874838" y="1260476"/>
            <a:ext cx="4876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3. separate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sepəreɪt</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(v):</a:t>
            </a:r>
            <a:endPar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0" name="Text Box 9"/>
          <p:cNvSpPr txBox="1">
            <a:spLocks noChangeArrowheads="1"/>
          </p:cNvSpPr>
          <p:nvPr/>
        </p:nvSpPr>
        <p:spPr bwMode="auto">
          <a:xfrm>
            <a:off x="7707314" y="1268413"/>
            <a:ext cx="3635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tách</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ra</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phân</a:t>
            </a:r>
            <a:r>
              <a:rPr lang="en-US" altLang="en-US" sz="2200" b="1" dirty="0">
                <a:solidFill>
                  <a:srgbClr val="800080"/>
                </a:solidFill>
                <a:latin typeface="Times New Roman" panose="02020603050405020304" pitchFamily="18" charset="0"/>
                <a:cs typeface="Times New Roman" panose="02020603050405020304" pitchFamily="18" charset="0"/>
              </a:rPr>
              <a:t> chia</a:t>
            </a:r>
          </a:p>
        </p:txBody>
      </p:sp>
      <p:sp>
        <p:nvSpPr>
          <p:cNvPr id="11" name="Text Box 13"/>
          <p:cNvSpPr txBox="1">
            <a:spLocks noChangeArrowheads="1"/>
          </p:cNvSpPr>
          <p:nvPr/>
        </p:nvSpPr>
        <p:spPr bwMode="auto">
          <a:xfrm>
            <a:off x="1905000" y="1641476"/>
            <a:ext cx="4038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0000CC"/>
                </a:solidFill>
                <a:latin typeface="Times New Roman" panose="02020603050405020304" pitchFamily="18" charset="0"/>
                <a:cs typeface="Times New Roman" panose="02020603050405020304" pitchFamily="18" charset="0"/>
              </a:rPr>
              <a:t>4. </a:t>
            </a:r>
            <a:r>
              <a:rPr lang="en-US" altLang="en-US" sz="2200" b="1" dirty="0">
                <a:solidFill>
                  <a:srgbClr val="0000CC"/>
                </a:solidFill>
                <a:latin typeface="Times New Roman" panose="02020603050405020304" pitchFamily="18" charset="0"/>
                <a:cs typeface="Times New Roman" panose="02020603050405020304" pitchFamily="18" charset="0"/>
              </a:rPr>
              <a:t>comprise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kəmˈpraɪz</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(v): </a:t>
            </a:r>
          </a:p>
        </p:txBody>
      </p:sp>
      <p:sp>
        <p:nvSpPr>
          <p:cNvPr id="12" name="Text Box 14"/>
          <p:cNvSpPr txBox="1">
            <a:spLocks noChangeArrowheads="1"/>
          </p:cNvSpPr>
          <p:nvPr/>
        </p:nvSpPr>
        <p:spPr bwMode="auto">
          <a:xfrm>
            <a:off x="7707314" y="1703388"/>
            <a:ext cx="1735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bao</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gồm</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3" name="Text Box 13"/>
          <p:cNvSpPr txBox="1">
            <a:spLocks noChangeArrowheads="1"/>
          </p:cNvSpPr>
          <p:nvPr/>
        </p:nvSpPr>
        <p:spPr bwMode="auto">
          <a:xfrm>
            <a:off x="1931989" y="2008188"/>
            <a:ext cx="46958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 consist </a:t>
            </a:r>
            <a:r>
              <a:rPr lang="en-US" altLang="en-US" sz="2200" b="1" dirty="0">
                <a:solidFill>
                  <a:srgbClr val="FF0000"/>
                </a:solidFill>
                <a:latin typeface="Times New Roman" panose="02020603050405020304" pitchFamily="18" charset="0"/>
                <a:cs typeface="Times New Roman" panose="02020603050405020304" pitchFamily="18" charset="0"/>
              </a:rPr>
              <a:t>of</a:t>
            </a:r>
            <a:r>
              <a:rPr lang="en-US" altLang="en-US" sz="2200" b="1" dirty="0">
                <a:solidFill>
                  <a:srgbClr val="0000CC"/>
                </a:solidFill>
                <a:latin typeface="Times New Roman" panose="02020603050405020304" pitchFamily="18" charset="0"/>
                <a:cs typeface="Times New Roman" panose="02020603050405020304" pitchFamily="18" charset="0"/>
              </a:rPr>
              <a:t>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kənˈsɪst</a:t>
            </a:r>
            <a:r>
              <a:rPr lang="en-US" sz="2200" dirty="0">
                <a:solidFill>
                  <a:srgbClr val="0000CC"/>
                </a:solidFill>
                <a:latin typeface="Times New Roman" panose="02020603050405020304" pitchFamily="18" charset="0"/>
                <a:cs typeface="Times New Roman" panose="02020603050405020304" pitchFamily="18" charset="0"/>
              </a:rPr>
              <a:t> </a:t>
            </a:r>
            <a:r>
              <a:rPr lang="en-US" sz="2200" dirty="0" err="1">
                <a:solidFill>
                  <a:srgbClr val="0000CC"/>
                </a:solidFill>
                <a:latin typeface="Times New Roman" panose="02020603050405020304" pitchFamily="18" charset="0"/>
                <a:cs typeface="Times New Roman" panose="02020603050405020304" pitchFamily="18" charset="0"/>
              </a:rPr>
              <a:t>əv</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(phr. v): </a:t>
            </a:r>
          </a:p>
        </p:txBody>
      </p:sp>
      <p:sp>
        <p:nvSpPr>
          <p:cNvPr id="15" name="Text Box 16"/>
          <p:cNvSpPr txBox="1">
            <a:spLocks noChangeArrowheads="1"/>
          </p:cNvSpPr>
          <p:nvPr/>
        </p:nvSpPr>
        <p:spPr bwMode="auto">
          <a:xfrm>
            <a:off x="1922464" y="2362201"/>
            <a:ext cx="53165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5. tropical climate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trɑːpɪkl</a:t>
            </a:r>
            <a:r>
              <a:rPr lang="en-US" sz="2200" dirty="0">
                <a:solidFill>
                  <a:srgbClr val="0000CC"/>
                </a:solidFill>
                <a:latin typeface="Times New Roman" panose="02020603050405020304" pitchFamily="18" charset="0"/>
                <a:cs typeface="Times New Roman" panose="02020603050405020304" pitchFamily="18" charset="0"/>
              </a:rPr>
              <a:t> ˈ</a:t>
            </a:r>
            <a:r>
              <a:rPr lang="en-US" sz="2200" dirty="0" err="1">
                <a:solidFill>
                  <a:srgbClr val="0000CC"/>
                </a:solidFill>
                <a:latin typeface="Times New Roman" panose="02020603050405020304" pitchFamily="18" charset="0"/>
                <a:cs typeface="Times New Roman" panose="02020603050405020304" pitchFamily="18" charset="0"/>
              </a:rPr>
              <a:t>klaɪmət</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(n)</a:t>
            </a:r>
            <a:r>
              <a:rPr lang="en-US" altLang="en-US" sz="2200" b="1" dirty="0">
                <a:solidFill>
                  <a:srgbClr val="0000CC"/>
                </a:solidFill>
                <a:latin typeface="Times New Roman" panose="02020603050405020304" pitchFamily="18" charset="0"/>
                <a:cs typeface="Times New Roman" panose="02020603050405020304" pitchFamily="18" charset="0"/>
              </a:rPr>
              <a:t>:</a:t>
            </a:r>
          </a:p>
        </p:txBody>
      </p:sp>
      <p:sp>
        <p:nvSpPr>
          <p:cNvPr id="16" name="Text Box 14"/>
          <p:cNvSpPr txBox="1">
            <a:spLocks noChangeArrowheads="1"/>
          </p:cNvSpPr>
          <p:nvPr/>
        </p:nvSpPr>
        <p:spPr bwMode="auto">
          <a:xfrm>
            <a:off x="7707313" y="2379663"/>
            <a:ext cx="365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khí</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hậu</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nhiệt</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đới</a:t>
            </a:r>
            <a:endParaRPr lang="en-US" altLang="en-US" sz="2200" b="1" dirty="0">
              <a:solidFill>
                <a:srgbClr val="800080"/>
              </a:solidFill>
              <a:latin typeface="Times New Roman" panose="02020603050405020304" pitchFamily="18" charset="0"/>
              <a:cs typeface="Times New Roman" panose="02020603050405020304" pitchFamily="18" charset="0"/>
            </a:endParaRPr>
          </a:p>
        </p:txBody>
      </p:sp>
      <p:sp>
        <p:nvSpPr>
          <p:cNvPr id="17" name="Text Box 16"/>
          <p:cNvSpPr txBox="1">
            <a:spLocks noChangeArrowheads="1"/>
          </p:cNvSpPr>
          <p:nvPr/>
        </p:nvSpPr>
        <p:spPr bwMode="auto">
          <a:xfrm>
            <a:off x="1936751" y="2819400"/>
            <a:ext cx="57705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6. </a:t>
            </a:r>
            <a:r>
              <a:rPr lang="en-US" altLang="en-US" sz="22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unit of currency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juːnɪt</a:t>
            </a:r>
            <a:r>
              <a:rPr lang="en-US" sz="2200" dirty="0">
                <a:solidFill>
                  <a:srgbClr val="0000CC"/>
                </a:solidFill>
                <a:latin typeface="Times New Roman" panose="02020603050405020304" pitchFamily="18" charset="0"/>
                <a:cs typeface="Times New Roman" panose="02020603050405020304" pitchFamily="18" charset="0"/>
              </a:rPr>
              <a:t> </a:t>
            </a:r>
            <a:r>
              <a:rPr lang="en-US" sz="2200" dirty="0" err="1">
                <a:solidFill>
                  <a:srgbClr val="0000CC"/>
                </a:solidFill>
                <a:latin typeface="Times New Roman" panose="02020603050405020304" pitchFamily="18" charset="0"/>
                <a:cs typeface="Times New Roman" panose="02020603050405020304" pitchFamily="18" charset="0"/>
              </a:rPr>
              <a:t>əv</a:t>
            </a:r>
            <a:r>
              <a:rPr lang="en-US" sz="2200" dirty="0">
                <a:solidFill>
                  <a:srgbClr val="0000CC"/>
                </a:solidFill>
                <a:latin typeface="Times New Roman" panose="02020603050405020304" pitchFamily="18" charset="0"/>
                <a:cs typeface="Times New Roman" panose="02020603050405020304" pitchFamily="18" charset="0"/>
              </a:rPr>
              <a:t> ˈ</a:t>
            </a:r>
            <a:r>
              <a:rPr lang="en-US" sz="2200" dirty="0" err="1">
                <a:solidFill>
                  <a:srgbClr val="0000CC"/>
                </a:solidFill>
                <a:latin typeface="Times New Roman" panose="02020603050405020304" pitchFamily="18" charset="0"/>
                <a:cs typeface="Times New Roman" panose="02020603050405020304" pitchFamily="18" charset="0"/>
              </a:rPr>
              <a:t>kɜːrənsi</a:t>
            </a:r>
            <a:r>
              <a:rPr lang="en-US" sz="2200" dirty="0">
                <a:solidFill>
                  <a:srgbClr val="0000CC"/>
                </a:solidFill>
                <a:latin typeface="Times New Roman" panose="02020603050405020304" pitchFamily="18" charset="0"/>
                <a:cs typeface="Times New Roman" panose="02020603050405020304" pitchFamily="18" charset="0"/>
              </a:rPr>
              <a:t> / </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(phr.):</a:t>
            </a:r>
          </a:p>
        </p:txBody>
      </p:sp>
      <p:sp>
        <p:nvSpPr>
          <p:cNvPr id="18" name="Text Box 14"/>
          <p:cNvSpPr txBox="1">
            <a:spLocks noChangeArrowheads="1"/>
          </p:cNvSpPr>
          <p:nvPr/>
        </p:nvSpPr>
        <p:spPr bwMode="auto">
          <a:xfrm>
            <a:off x="7697788" y="2846388"/>
            <a:ext cx="388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đơn</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vị</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tiền</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tệ</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9" name="Text Box 16"/>
          <p:cNvSpPr txBox="1">
            <a:spLocks noChangeArrowheads="1"/>
          </p:cNvSpPr>
          <p:nvPr/>
        </p:nvSpPr>
        <p:spPr bwMode="auto">
          <a:xfrm>
            <a:off x="1955800" y="3276601"/>
            <a:ext cx="4876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7. </a:t>
            </a:r>
            <a:r>
              <a:rPr lang="en-US" altLang="en-US" sz="22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population </a:t>
            </a:r>
            <a:r>
              <a:rPr lang="en-US" sz="2200" dirty="0">
                <a:solidFill>
                  <a:srgbClr val="0000CC"/>
                </a:solidFill>
                <a:latin typeface="Times New Roman" panose="02020603050405020304" pitchFamily="18" charset="0"/>
                <a:cs typeface="Times New Roman" panose="02020603050405020304" pitchFamily="18" charset="0"/>
              </a:rPr>
              <a:t>/ˌ</a:t>
            </a:r>
            <a:r>
              <a:rPr lang="en-US" sz="2200" dirty="0" err="1">
                <a:solidFill>
                  <a:srgbClr val="0000CC"/>
                </a:solidFill>
                <a:latin typeface="Times New Roman" panose="02020603050405020304" pitchFamily="18" charset="0"/>
                <a:cs typeface="Times New Roman" panose="02020603050405020304" pitchFamily="18" charset="0"/>
              </a:rPr>
              <a:t>pɑːpjuˈleɪʃn</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(n):</a:t>
            </a:r>
          </a:p>
        </p:txBody>
      </p:sp>
      <p:sp>
        <p:nvSpPr>
          <p:cNvPr id="20" name="Text Box 14"/>
          <p:cNvSpPr txBox="1">
            <a:spLocks noChangeArrowheads="1"/>
          </p:cNvSpPr>
          <p:nvPr/>
        </p:nvSpPr>
        <p:spPr bwMode="auto">
          <a:xfrm>
            <a:off x="7697788" y="3303588"/>
            <a:ext cx="388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dân</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số</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Text Box 22"/>
          <p:cNvSpPr txBox="1">
            <a:spLocks noChangeArrowheads="1"/>
          </p:cNvSpPr>
          <p:nvPr/>
        </p:nvSpPr>
        <p:spPr bwMode="auto">
          <a:xfrm>
            <a:off x="1957388" y="3733801"/>
            <a:ext cx="4711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8. religion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rɪˈlɪdʒən</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(n)</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2" name="Text Box 14"/>
          <p:cNvSpPr txBox="1">
            <a:spLocks noChangeArrowheads="1"/>
          </p:cNvSpPr>
          <p:nvPr/>
        </p:nvSpPr>
        <p:spPr bwMode="auto">
          <a:xfrm>
            <a:off x="7697789" y="3760788"/>
            <a:ext cx="1652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tôn</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giáo</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3" name="Text Box 16"/>
          <p:cNvSpPr txBox="1">
            <a:spLocks noChangeArrowheads="1"/>
          </p:cNvSpPr>
          <p:nvPr/>
        </p:nvSpPr>
        <p:spPr bwMode="auto">
          <a:xfrm>
            <a:off x="2279650" y="4191001"/>
            <a:ext cx="4044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Islam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ɪzlɑːm</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ɪzˈlɑːm</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(n</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200" dirty="0">
              <a:solidFill>
                <a:srgbClr val="0000CC"/>
              </a:solidFill>
              <a:latin typeface="Times New Roman" panose="02020603050405020304" pitchFamily="18" charset="0"/>
              <a:cs typeface="Times New Roman" panose="02020603050405020304" pitchFamily="18" charset="0"/>
            </a:endParaRPr>
          </a:p>
        </p:txBody>
      </p:sp>
      <p:sp>
        <p:nvSpPr>
          <p:cNvPr id="24" name="Text Box 14"/>
          <p:cNvSpPr txBox="1">
            <a:spLocks noChangeArrowheads="1"/>
          </p:cNvSpPr>
          <p:nvPr/>
        </p:nvSpPr>
        <p:spPr bwMode="auto">
          <a:xfrm>
            <a:off x="7697789" y="4191001"/>
            <a:ext cx="19018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đạo</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Hồi</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5" name="Text Box 4"/>
          <p:cNvSpPr txBox="1">
            <a:spLocks noChangeArrowheads="1"/>
          </p:cNvSpPr>
          <p:nvPr/>
        </p:nvSpPr>
        <p:spPr bwMode="auto">
          <a:xfrm>
            <a:off x="2286001" y="4572001"/>
            <a:ext cx="3875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 Buddhism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buːdɪzəm</a:t>
            </a:r>
            <a:r>
              <a:rPr lang="en-US" sz="2200" dirty="0">
                <a:solidFill>
                  <a:srgbClr val="0000CC"/>
                </a:solidFill>
                <a:latin typeface="Times New Roman" panose="02020603050405020304" pitchFamily="18" charset="0"/>
                <a:cs typeface="Times New Roman" panose="02020603050405020304" pitchFamily="18" charset="0"/>
              </a:rPr>
              <a:t>/</a:t>
            </a:r>
            <a:r>
              <a:rPr lang="en-US" sz="2400" dirty="0"/>
              <a:t> </a:t>
            </a:r>
            <a:r>
              <a:rPr lang="en-US" altLang="en-US" sz="2200" dirty="0">
                <a:solidFill>
                  <a:srgbClr val="0000CC"/>
                </a:solidFill>
                <a:latin typeface="Times New Roman" panose="02020603050405020304" pitchFamily="18" charset="0"/>
                <a:cs typeface="Times New Roman" panose="02020603050405020304" pitchFamily="18" charset="0"/>
              </a:rPr>
              <a:t>(n</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6" name="Text Box 14"/>
          <p:cNvSpPr txBox="1">
            <a:spLocks noChangeArrowheads="1"/>
          </p:cNvSpPr>
          <p:nvPr/>
        </p:nvSpPr>
        <p:spPr bwMode="auto">
          <a:xfrm>
            <a:off x="7697788" y="4581526"/>
            <a:ext cx="3124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đạo</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Phật</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7" name="Text Box 4"/>
          <p:cNvSpPr txBox="1">
            <a:spLocks noChangeArrowheads="1"/>
          </p:cNvSpPr>
          <p:nvPr/>
        </p:nvSpPr>
        <p:spPr bwMode="auto">
          <a:xfrm>
            <a:off x="2286001" y="5029201"/>
            <a:ext cx="38750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 Hinduism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hɪnduːɪzəm</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(n</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8" name="Text Box 14"/>
          <p:cNvSpPr txBox="1">
            <a:spLocks noChangeArrowheads="1"/>
          </p:cNvSpPr>
          <p:nvPr/>
        </p:nvSpPr>
        <p:spPr bwMode="auto">
          <a:xfrm>
            <a:off x="7697788" y="5056188"/>
            <a:ext cx="3124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đạo</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Hindu,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đạo</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Ấn</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1" name="Text Box 4"/>
          <p:cNvSpPr txBox="1">
            <a:spLocks noChangeArrowheads="1"/>
          </p:cNvSpPr>
          <p:nvPr/>
        </p:nvSpPr>
        <p:spPr bwMode="auto">
          <a:xfrm>
            <a:off x="1903413" y="5867400"/>
            <a:ext cx="4724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9. compulsory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kəmˈpʌlsəri</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(adj.)</a:t>
            </a:r>
          </a:p>
        </p:txBody>
      </p:sp>
      <p:sp>
        <p:nvSpPr>
          <p:cNvPr id="32" name="Text Box 5"/>
          <p:cNvSpPr txBox="1">
            <a:spLocks noChangeArrowheads="1"/>
          </p:cNvSpPr>
          <p:nvPr/>
        </p:nvSpPr>
        <p:spPr bwMode="auto">
          <a:xfrm>
            <a:off x="7707314" y="5930900"/>
            <a:ext cx="1228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bắt</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buộc</a:t>
            </a:r>
            <a:endParaRPr lang="en-US" altLang="en-US" sz="2200" b="1" dirty="0">
              <a:solidFill>
                <a:srgbClr val="800080"/>
              </a:solidFill>
              <a:latin typeface="Times New Roman" panose="02020603050405020304" pitchFamily="18" charset="0"/>
              <a:cs typeface="Times New Roman" panose="02020603050405020304" pitchFamily="18" charset="0"/>
            </a:endParaRPr>
          </a:p>
        </p:txBody>
      </p:sp>
      <p:sp>
        <p:nvSpPr>
          <p:cNvPr id="33" name="Text Box 4"/>
          <p:cNvSpPr txBox="1">
            <a:spLocks noChangeArrowheads="1"/>
          </p:cNvSpPr>
          <p:nvPr/>
        </p:nvSpPr>
        <p:spPr bwMode="auto">
          <a:xfrm>
            <a:off x="2133600" y="6248401"/>
            <a:ext cx="3346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optional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ɑːpʃənl</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(adj.): </a:t>
            </a:r>
          </a:p>
        </p:txBody>
      </p:sp>
      <p:sp>
        <p:nvSpPr>
          <p:cNvPr id="34" name="Text Box 5"/>
          <p:cNvSpPr txBox="1">
            <a:spLocks noChangeArrowheads="1"/>
          </p:cNvSpPr>
          <p:nvPr/>
        </p:nvSpPr>
        <p:spPr bwMode="auto">
          <a:xfrm>
            <a:off x="7708901" y="6275388"/>
            <a:ext cx="2797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tùy</a:t>
            </a:r>
            <a:r>
              <a:rPr lang="en-US" altLang="en-US" sz="2200" b="1" dirty="0">
                <a:solidFill>
                  <a:srgbClr val="800080"/>
                </a:solidFill>
                <a:latin typeface="Times New Roman" panose="02020603050405020304" pitchFamily="18" charset="0"/>
                <a:cs typeface="Times New Roman" panose="02020603050405020304" pitchFamily="18" charset="0"/>
              </a:rPr>
              <a:t> ý, </a:t>
            </a:r>
            <a:r>
              <a:rPr lang="en-US" altLang="en-US" sz="2200" b="1" dirty="0" err="1">
                <a:solidFill>
                  <a:srgbClr val="800080"/>
                </a:solidFill>
                <a:latin typeface="Times New Roman" panose="02020603050405020304" pitchFamily="18" charset="0"/>
                <a:cs typeface="Times New Roman" panose="02020603050405020304" pitchFamily="18" charset="0"/>
              </a:rPr>
              <a:t>không</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bắt</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buộc</a:t>
            </a:r>
            <a:endParaRPr lang="en-US" altLang="en-US" sz="2200" b="1" dirty="0">
              <a:solidFill>
                <a:srgbClr val="800080"/>
              </a:solidFill>
              <a:latin typeface="Times New Roman" panose="02020603050405020304" pitchFamily="18" charset="0"/>
              <a:cs typeface="Times New Roman" panose="02020603050405020304" pitchFamily="18" charset="0"/>
            </a:endParaRPr>
          </a:p>
        </p:txBody>
      </p:sp>
      <p:sp>
        <p:nvSpPr>
          <p:cNvPr id="54" name="TextBox 53"/>
          <p:cNvSpPr txBox="1">
            <a:spLocks noChangeArrowheads="1"/>
          </p:cNvSpPr>
          <p:nvPr/>
        </p:nvSpPr>
        <p:spPr bwMode="auto">
          <a:xfrm>
            <a:off x="2133601" y="5486401"/>
            <a:ext cx="4919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2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o</a:t>
            </a:r>
            <a:r>
              <a:rPr lang="en-US" sz="2200" b="1" dirty="0">
                <a:solidFill>
                  <a:srgbClr val="0000CC"/>
                </a:solidFill>
                <a:latin typeface="Times New Roman" panose="02020603050405020304" pitchFamily="18" charset="0"/>
                <a:cs typeface="Times New Roman" panose="02020603050405020304" pitchFamily="18" charset="0"/>
              </a:rPr>
              <a:t>fficial religion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əˈfɪʃl</a:t>
            </a:r>
            <a:r>
              <a:rPr lang="en-US" sz="2200" dirty="0">
                <a:solidFill>
                  <a:srgbClr val="0000CC"/>
                </a:solidFill>
                <a:latin typeface="Times New Roman" panose="02020603050405020304" pitchFamily="18" charset="0"/>
                <a:cs typeface="Times New Roman" panose="02020603050405020304" pitchFamily="18" charset="0"/>
              </a:rPr>
              <a:t> </a:t>
            </a:r>
            <a:r>
              <a:rPr lang="en-US" sz="2200" dirty="0" err="1">
                <a:solidFill>
                  <a:srgbClr val="0000CC"/>
                </a:solidFill>
                <a:latin typeface="Times New Roman" panose="02020603050405020304" pitchFamily="18" charset="0"/>
                <a:cs typeface="Times New Roman" panose="02020603050405020304" pitchFamily="18" charset="0"/>
              </a:rPr>
              <a:t>rɪˈlɪdʒən</a:t>
            </a:r>
            <a:r>
              <a:rPr lang="en-US" sz="2200" dirty="0">
                <a:solidFill>
                  <a:srgbClr val="0000CC"/>
                </a:solidFill>
                <a:latin typeface="Times New Roman" panose="02020603050405020304" pitchFamily="18" charset="0"/>
                <a:cs typeface="Times New Roman" panose="02020603050405020304" pitchFamily="18" charset="0"/>
              </a:rPr>
              <a:t>/ (n)</a:t>
            </a:r>
          </a:p>
        </p:txBody>
      </p:sp>
      <p:sp>
        <p:nvSpPr>
          <p:cNvPr id="55" name="TextBox 54"/>
          <p:cNvSpPr txBox="1">
            <a:spLocks noChangeArrowheads="1"/>
          </p:cNvSpPr>
          <p:nvPr/>
        </p:nvSpPr>
        <p:spPr bwMode="auto">
          <a:xfrm>
            <a:off x="7729539" y="5524500"/>
            <a:ext cx="2776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tôn</a:t>
            </a:r>
            <a:r>
              <a:rPr 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giáo</a:t>
            </a:r>
            <a:r>
              <a:rPr 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chính</a:t>
            </a:r>
            <a:r>
              <a:rPr 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thức</a:t>
            </a:r>
            <a:endParaRPr lang="en-US" sz="2200" dirty="0">
              <a:solidFill>
                <a:srgbClr val="800080"/>
              </a:solidFill>
              <a:latin typeface="Times New Roman" panose="02020603050405020304" pitchFamily="18" charset="0"/>
              <a:cs typeface="Times New Roman" panose="02020603050405020304" pitchFamily="18" charset="0"/>
            </a:endParaRPr>
          </a:p>
        </p:txBody>
      </p:sp>
      <p:pic>
        <p:nvPicPr>
          <p:cNvPr id="4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2412" y="502306"/>
            <a:ext cx="447702" cy="56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826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5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150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150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0" nodeType="afterEffect">
                                  <p:stCondLst>
                                    <p:cond delay="150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150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150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150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150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150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grpId="0" nodeType="afterEffect">
                                  <p:stCondLst>
                                    <p:cond delay="1500"/>
                                  </p:stCondLst>
                                  <p:childTnLst>
                                    <p:set>
                                      <p:cBhvr>
                                        <p:cTn id="79" dur="1" fill="hold">
                                          <p:stCondLst>
                                            <p:cond delay="0"/>
                                          </p:stCondLst>
                                        </p:cTn>
                                        <p:tgtEl>
                                          <p:spTgt spid="2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1500"/>
                                  </p:stCondLst>
                                  <p:childTnLst>
                                    <p:set>
                                      <p:cBhvr>
                                        <p:cTn id="86" dur="1" fill="hold">
                                          <p:stCondLst>
                                            <p:cond delay="0"/>
                                          </p:stCondLst>
                                        </p:cTn>
                                        <p:tgtEl>
                                          <p:spTgt spid="5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1500"/>
                                  </p:stCondLst>
                                  <p:childTnLst>
                                    <p:set>
                                      <p:cBhvr>
                                        <p:cTn id="93" dur="1" fill="hold">
                                          <p:stCondLst>
                                            <p:cond delay="0"/>
                                          </p:stCondLst>
                                        </p:cTn>
                                        <p:tgtEl>
                                          <p:spTgt spid="3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childTnLst>
                                </p:cTn>
                              </p:par>
                            </p:childTnLst>
                          </p:cTn>
                        </p:par>
                        <p:par>
                          <p:cTn id="98" fill="hold">
                            <p:stCondLst>
                              <p:cond delay="0"/>
                            </p:stCondLst>
                            <p:childTnLst>
                              <p:par>
                                <p:cTn id="99" presetID="1" presetClass="entr" presetSubtype="0" fill="hold" grpId="0" nodeType="afterEffect">
                                  <p:stCondLst>
                                    <p:cond delay="1500"/>
                                  </p:stCondLst>
                                  <p:childTnLst>
                                    <p:set>
                                      <p:cBhvr>
                                        <p:cTn id="100" dur="1" fill="hold">
                                          <p:stCondLst>
                                            <p:cond delay="0"/>
                                          </p:stCondLst>
                                        </p:cTn>
                                        <p:tgtEl>
                                          <p:spTgt spid="3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1" grpId="0"/>
      <p:bldP spid="32" grpId="0"/>
      <p:bldP spid="33" grpId="0"/>
      <p:bldP spid="34"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27991" y="340700"/>
            <a:ext cx="11290852"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1200"/>
              </a:spcBef>
              <a:spcAft>
                <a:spcPts val="1200"/>
              </a:spcAft>
              <a:buNone/>
            </a:pPr>
            <a:r>
              <a:rPr lang="en-US" sz="2500" b="1" dirty="0"/>
              <a:t>Malaysia is one of the countries of the Association of South East Asian Nations (ASEAN). It </a:t>
            </a:r>
            <a:r>
              <a:rPr lang="en-US" sz="2500" b="1" u="sng" dirty="0"/>
              <a:t>is divided into</a:t>
            </a:r>
            <a:r>
              <a:rPr lang="en-US" sz="2500" b="1" dirty="0"/>
              <a:t> two regions, known as West Malaysia and East Malaysia. They </a:t>
            </a:r>
            <a:r>
              <a:rPr lang="en-US" sz="2500" b="1" u="sng" dirty="0"/>
              <a:t>are separated by</a:t>
            </a:r>
            <a:r>
              <a:rPr lang="en-US" sz="2500" b="1" dirty="0"/>
              <a:t> about 640 km of the sea and together </a:t>
            </a:r>
            <a:r>
              <a:rPr lang="en-US" sz="2500" b="1" u="sng" dirty="0"/>
              <a:t>comprise</a:t>
            </a:r>
            <a:r>
              <a:rPr lang="en-US" sz="2500" b="1" dirty="0"/>
              <a:t> an area of 329,758 </a:t>
            </a:r>
            <a:r>
              <a:rPr lang="en-US" sz="2500" b="1" dirty="0" err="1"/>
              <a:t>sq</a:t>
            </a:r>
            <a:r>
              <a:rPr lang="en-US" sz="2500" b="1" dirty="0"/>
              <a:t> km. Malaysia enjoys </a:t>
            </a:r>
            <a:r>
              <a:rPr lang="en-US" sz="2500" b="1" u="sng" dirty="0"/>
              <a:t>tropical climate</a:t>
            </a:r>
            <a:r>
              <a:rPr lang="en-US" sz="2500" b="1" dirty="0"/>
              <a:t>. The Malaysian </a:t>
            </a:r>
            <a:r>
              <a:rPr lang="en-US" sz="2500" b="1" u="sng" dirty="0"/>
              <a:t>unit of currency</a:t>
            </a:r>
            <a:r>
              <a:rPr lang="en-US" sz="2500" b="1" dirty="0"/>
              <a:t> is the </a:t>
            </a:r>
            <a:r>
              <a:rPr lang="en-US" sz="2500" b="1" i="1" dirty="0"/>
              <a:t>ringgit</a:t>
            </a:r>
            <a:r>
              <a:rPr lang="en-US" sz="2500" b="1" dirty="0"/>
              <a:t>, </a:t>
            </a:r>
            <a:r>
              <a:rPr lang="en-US" sz="2500" b="1" u="sng" dirty="0"/>
              <a:t>consisting of</a:t>
            </a:r>
            <a:r>
              <a:rPr lang="en-US" sz="2500" b="1" dirty="0"/>
              <a:t> 100 </a:t>
            </a:r>
            <a:r>
              <a:rPr lang="en-US" sz="2500" b="1" i="1" dirty="0" err="1"/>
              <a:t>sen</a:t>
            </a:r>
            <a:r>
              <a:rPr lang="en-US" sz="2500" b="1" dirty="0" err="1"/>
              <a:t>.</a:t>
            </a:r>
            <a:endParaRPr lang="en-US" sz="2500" b="1" dirty="0"/>
          </a:p>
        </p:txBody>
      </p:sp>
      <p:sp>
        <p:nvSpPr>
          <p:cNvPr id="8195" name="TextBox 4"/>
          <p:cNvSpPr txBox="1">
            <a:spLocks noChangeArrowheads="1"/>
          </p:cNvSpPr>
          <p:nvPr/>
        </p:nvSpPr>
        <p:spPr bwMode="auto">
          <a:xfrm>
            <a:off x="327991" y="2782956"/>
            <a:ext cx="11290852"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500" b="1" dirty="0"/>
              <a:t>The capital of Malaysia is Kuala Lumpur and it is also the largest city in the country. The population in 2001 was over 22 million. Islam is the country’s </a:t>
            </a:r>
            <a:r>
              <a:rPr lang="en-US" sz="2500" b="1" u="sng" dirty="0"/>
              <a:t>official religion</a:t>
            </a:r>
            <a:r>
              <a:rPr lang="en-US" sz="2500" b="1" dirty="0"/>
              <a:t>. In addition, there are other </a:t>
            </a:r>
            <a:r>
              <a:rPr lang="en-US" sz="2500" b="1" u="sng" dirty="0"/>
              <a:t>religions</a:t>
            </a:r>
            <a:r>
              <a:rPr lang="en-US" sz="2500" b="1" dirty="0"/>
              <a:t> such as Buddhism and Hinduism. The </a:t>
            </a:r>
            <a:r>
              <a:rPr lang="en-US" sz="2500" b="1" u="sng" dirty="0"/>
              <a:t>national language</a:t>
            </a:r>
            <a:r>
              <a:rPr lang="en-US" sz="2500" b="1" dirty="0"/>
              <a:t> is Bahasa Malaysia (also known simply as Malay). English, Chinese, and Tamil are also widely spoken. The </a:t>
            </a:r>
            <a:r>
              <a:rPr lang="en-US" sz="2500" b="1" u="sng" dirty="0"/>
              <a:t>language of instruction</a:t>
            </a:r>
            <a:r>
              <a:rPr lang="en-US" sz="2500" b="1" dirty="0"/>
              <a:t> for primary school children is Bahasa Malaysia, Chinese, or Tamil. Bahasa Malaysia is the primary language of instruction in all secondary schools, although some students may continue learning in Chinese or Tamil. And English is a </a:t>
            </a:r>
            <a:r>
              <a:rPr lang="en-US" sz="2500" b="1" u="sng" dirty="0"/>
              <a:t>compulsory</a:t>
            </a:r>
            <a:r>
              <a:rPr lang="en-US" sz="2500" b="1" dirty="0"/>
              <a:t> second language.</a:t>
            </a:r>
          </a:p>
        </p:txBody>
      </p:sp>
    </p:spTree>
    <p:extLst>
      <p:ext uri="{BB962C8B-B14F-4D97-AF65-F5344CB8AC3E}">
        <p14:creationId xmlns:p14="http://schemas.microsoft.com/office/powerpoint/2010/main" val="783256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23933488"/>
              </p:ext>
            </p:extLst>
          </p:nvPr>
        </p:nvGraphicFramePr>
        <p:xfrm>
          <a:off x="208722" y="208722"/>
          <a:ext cx="11738113" cy="6554724"/>
        </p:xfrm>
        <a:graphic>
          <a:graphicData uri="http://schemas.openxmlformats.org/drawingml/2006/table">
            <a:tbl>
              <a:tblPr firstRow="1" firstCol="1" bandRow="1">
                <a:tableStyleId>{5C22544A-7EE6-4342-B048-85BDC9FD1C3A}</a:tableStyleId>
              </a:tblPr>
              <a:tblGrid>
                <a:gridCol w="5917561">
                  <a:extLst>
                    <a:ext uri="{9D8B030D-6E8A-4147-A177-3AD203B41FA5}">
                      <a16:colId xmlns:a16="http://schemas.microsoft.com/office/drawing/2014/main" val="450720771"/>
                    </a:ext>
                  </a:extLst>
                </a:gridCol>
                <a:gridCol w="5820552">
                  <a:extLst>
                    <a:ext uri="{9D8B030D-6E8A-4147-A177-3AD203B41FA5}">
                      <a16:colId xmlns:a16="http://schemas.microsoft.com/office/drawing/2014/main" val="2598226150"/>
                    </a:ext>
                  </a:extLst>
                </a:gridCol>
              </a:tblGrid>
              <a:tr h="268907">
                <a:tc>
                  <a:txBody>
                    <a:bodyPr/>
                    <a:lstStyle/>
                    <a:p>
                      <a:pPr marL="0" marR="0" algn="just">
                        <a:lnSpc>
                          <a:spcPct val="115000"/>
                        </a:lnSpc>
                        <a:spcBef>
                          <a:spcPts val="0"/>
                        </a:spcBef>
                        <a:spcAft>
                          <a:spcPts val="0"/>
                        </a:spcAft>
                      </a:pPr>
                      <a:r>
                        <a:rPr lang="vi-VN" sz="1700">
                          <a:solidFill>
                            <a:schemeClr val="tx1"/>
                          </a:solidFill>
                          <a:effectLst/>
                        </a:rPr>
                        <a:t>Reading</a:t>
                      </a:r>
                      <a:endParaRPr lang="en-US" sz="1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just">
                        <a:lnSpc>
                          <a:spcPct val="115000"/>
                        </a:lnSpc>
                        <a:spcBef>
                          <a:spcPts val="0"/>
                        </a:spcBef>
                        <a:spcAft>
                          <a:spcPts val="0"/>
                        </a:spcAft>
                      </a:pPr>
                      <a:r>
                        <a:rPr lang="vi-VN" sz="1700">
                          <a:solidFill>
                            <a:schemeClr val="tx1"/>
                          </a:solidFill>
                          <a:effectLst/>
                        </a:rPr>
                        <a:t>Translation</a:t>
                      </a:r>
                      <a:endParaRPr lang="en-US" sz="1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24862058"/>
                  </a:ext>
                </a:extLst>
              </a:tr>
              <a:tr h="5915964">
                <a:tc>
                  <a:txBody>
                    <a:bodyPr/>
                    <a:lstStyle/>
                    <a:p>
                      <a:pPr marL="0" marR="0" indent="234950" algn="just">
                        <a:lnSpc>
                          <a:spcPct val="115000"/>
                        </a:lnSpc>
                        <a:spcBef>
                          <a:spcPts val="0"/>
                        </a:spcBef>
                        <a:spcAft>
                          <a:spcPts val="0"/>
                        </a:spcAft>
                      </a:pPr>
                      <a:r>
                        <a:rPr lang="vi-VN" sz="1700">
                          <a:solidFill>
                            <a:schemeClr val="tx1"/>
                          </a:solidFill>
                          <a:effectLst/>
                        </a:rPr>
                        <a:t>Malaysia is one of the countries of the Association of South East Asian Nations (ASEAN). It is </a:t>
                      </a:r>
                      <a:r>
                        <a:rPr lang="vi-VN" sz="1700" u="sng">
                          <a:solidFill>
                            <a:schemeClr val="tx1"/>
                          </a:solidFill>
                          <a:effectLst/>
                        </a:rPr>
                        <a:t>divided into</a:t>
                      </a:r>
                      <a:r>
                        <a:rPr lang="vi-VN" sz="1700">
                          <a:solidFill>
                            <a:schemeClr val="tx1"/>
                          </a:solidFill>
                          <a:effectLst/>
                        </a:rPr>
                        <a:t> two </a:t>
                      </a:r>
                      <a:r>
                        <a:rPr lang="vi-VN" sz="1700" u="sng">
                          <a:solidFill>
                            <a:schemeClr val="tx1"/>
                          </a:solidFill>
                          <a:effectLst/>
                        </a:rPr>
                        <a:t>region</a:t>
                      </a:r>
                      <a:r>
                        <a:rPr lang="vi-VN" sz="1700">
                          <a:solidFill>
                            <a:schemeClr val="tx1"/>
                          </a:solidFill>
                          <a:effectLst/>
                        </a:rPr>
                        <a:t>s, known as West Malaysia and East Malaysia. They are </a:t>
                      </a:r>
                      <a:r>
                        <a:rPr lang="vi-VN" sz="1700" u="sng">
                          <a:solidFill>
                            <a:schemeClr val="tx1"/>
                          </a:solidFill>
                          <a:effectLst/>
                        </a:rPr>
                        <a:t>separate</a:t>
                      </a:r>
                      <a:r>
                        <a:rPr lang="vi-VN" sz="1700">
                          <a:solidFill>
                            <a:schemeClr val="tx1"/>
                          </a:solidFill>
                          <a:effectLst/>
                        </a:rPr>
                        <a:t>d by about 640 km of the sea and together </a:t>
                      </a:r>
                      <a:r>
                        <a:rPr lang="vi-VN" sz="1700" u="sng">
                          <a:solidFill>
                            <a:schemeClr val="tx1"/>
                          </a:solidFill>
                          <a:effectLst/>
                        </a:rPr>
                        <a:t>comprise</a:t>
                      </a:r>
                      <a:r>
                        <a:rPr lang="vi-VN" sz="1700">
                          <a:solidFill>
                            <a:schemeClr val="tx1"/>
                          </a:solidFill>
                          <a:effectLst/>
                        </a:rPr>
                        <a:t> an area of 329,758 sq km. Malaysia enjoys tropical climate. The Malaysian unit of </a:t>
                      </a:r>
                      <a:r>
                        <a:rPr lang="vi-VN" sz="1700" u="sng">
                          <a:solidFill>
                            <a:schemeClr val="tx1"/>
                          </a:solidFill>
                          <a:effectLst/>
                        </a:rPr>
                        <a:t>currency</a:t>
                      </a:r>
                      <a:r>
                        <a:rPr lang="vi-VN" sz="1700">
                          <a:solidFill>
                            <a:schemeClr val="tx1"/>
                          </a:solidFill>
                          <a:effectLst/>
                        </a:rPr>
                        <a:t> is the ringgit, </a:t>
                      </a:r>
                      <a:r>
                        <a:rPr lang="vi-VN" sz="1700" u="sng">
                          <a:solidFill>
                            <a:schemeClr val="tx1"/>
                          </a:solidFill>
                          <a:effectLst/>
                        </a:rPr>
                        <a:t>consisting of</a:t>
                      </a:r>
                      <a:r>
                        <a:rPr lang="vi-VN" sz="1700">
                          <a:solidFill>
                            <a:schemeClr val="tx1"/>
                          </a:solidFill>
                          <a:effectLst/>
                        </a:rPr>
                        <a:t> 100 sen. </a:t>
                      </a:r>
                      <a:endParaRPr lang="en-US" sz="1700">
                        <a:solidFill>
                          <a:schemeClr val="tx1"/>
                        </a:solidFill>
                        <a:effectLst/>
                      </a:endParaRPr>
                    </a:p>
                    <a:p>
                      <a:pPr marL="0" marR="0" indent="234950" algn="just">
                        <a:lnSpc>
                          <a:spcPct val="115000"/>
                        </a:lnSpc>
                        <a:spcBef>
                          <a:spcPts val="0"/>
                        </a:spcBef>
                        <a:spcAft>
                          <a:spcPts val="0"/>
                        </a:spcAft>
                      </a:pPr>
                      <a:r>
                        <a:rPr lang="vi-VN" sz="1700">
                          <a:solidFill>
                            <a:schemeClr val="tx1"/>
                          </a:solidFill>
                          <a:effectLst/>
                        </a:rPr>
                        <a:t>The capital of Malaysia is Kuala Lumpur and it is also the largest city in the country. The </a:t>
                      </a:r>
                      <a:r>
                        <a:rPr lang="vi-VN" sz="1700" u="sng">
                          <a:solidFill>
                            <a:schemeClr val="tx1"/>
                          </a:solidFill>
                          <a:effectLst/>
                        </a:rPr>
                        <a:t>population</a:t>
                      </a:r>
                      <a:r>
                        <a:rPr lang="vi-VN" sz="1700">
                          <a:solidFill>
                            <a:schemeClr val="tx1"/>
                          </a:solidFill>
                          <a:effectLst/>
                        </a:rPr>
                        <a:t> in 2001 was over 22 million. Islam is the country’s </a:t>
                      </a:r>
                      <a:r>
                        <a:rPr lang="vi-VN" sz="1700" u="sng">
                          <a:solidFill>
                            <a:schemeClr val="tx1"/>
                          </a:solidFill>
                          <a:effectLst/>
                        </a:rPr>
                        <a:t>official</a:t>
                      </a:r>
                      <a:r>
                        <a:rPr lang="vi-VN" sz="1700">
                          <a:solidFill>
                            <a:schemeClr val="tx1"/>
                          </a:solidFill>
                          <a:effectLst/>
                        </a:rPr>
                        <a:t> </a:t>
                      </a:r>
                      <a:r>
                        <a:rPr lang="vi-VN" sz="1700" u="sng">
                          <a:solidFill>
                            <a:schemeClr val="tx1"/>
                          </a:solidFill>
                          <a:effectLst/>
                        </a:rPr>
                        <a:t>religion</a:t>
                      </a:r>
                      <a:r>
                        <a:rPr lang="vi-VN" sz="1700">
                          <a:solidFill>
                            <a:schemeClr val="tx1"/>
                          </a:solidFill>
                          <a:effectLst/>
                        </a:rPr>
                        <a:t>. In addition, there are other religions such as Buddhism and Hinduism.</a:t>
                      </a:r>
                      <a:endParaRPr lang="en-US" sz="1700">
                        <a:solidFill>
                          <a:schemeClr val="tx1"/>
                        </a:solidFill>
                        <a:effectLst/>
                      </a:endParaRPr>
                    </a:p>
                    <a:p>
                      <a:pPr marL="0" marR="0" indent="234950" algn="just">
                        <a:lnSpc>
                          <a:spcPct val="115000"/>
                        </a:lnSpc>
                        <a:spcBef>
                          <a:spcPts val="0"/>
                        </a:spcBef>
                        <a:spcAft>
                          <a:spcPts val="0"/>
                        </a:spcAft>
                      </a:pPr>
                      <a:r>
                        <a:rPr lang="vi-VN" sz="1700">
                          <a:solidFill>
                            <a:schemeClr val="tx1"/>
                          </a:solidFill>
                          <a:effectLst/>
                        </a:rPr>
                        <a:t>The </a:t>
                      </a:r>
                      <a:r>
                        <a:rPr lang="vi-VN" sz="1700" u="sng">
                          <a:solidFill>
                            <a:schemeClr val="tx1"/>
                          </a:solidFill>
                          <a:effectLst/>
                        </a:rPr>
                        <a:t>national language</a:t>
                      </a:r>
                      <a:r>
                        <a:rPr lang="vi-VN" sz="1700">
                          <a:solidFill>
                            <a:schemeClr val="tx1"/>
                          </a:solidFill>
                          <a:effectLst/>
                        </a:rPr>
                        <a:t> is </a:t>
                      </a:r>
                      <a:r>
                        <a:rPr lang="de-DE" sz="1700">
                          <a:solidFill>
                            <a:schemeClr val="tx1"/>
                          </a:solidFill>
                          <a:effectLst/>
                        </a:rPr>
                        <a:t>Bahasa </a:t>
                      </a:r>
                      <a:r>
                        <a:rPr lang="vi-VN" sz="1700">
                          <a:solidFill>
                            <a:schemeClr val="tx1"/>
                          </a:solidFill>
                          <a:effectLst/>
                        </a:rPr>
                        <a:t>Malaysia (also known simply as Malay). English, Chinese, and Tamil are also </a:t>
                      </a:r>
                      <a:r>
                        <a:rPr lang="vi-VN" sz="1700" u="sng">
                          <a:solidFill>
                            <a:schemeClr val="tx1"/>
                          </a:solidFill>
                          <a:effectLst/>
                        </a:rPr>
                        <a:t>widely</a:t>
                      </a:r>
                      <a:r>
                        <a:rPr lang="vi-VN" sz="1700">
                          <a:solidFill>
                            <a:schemeClr val="tx1"/>
                          </a:solidFill>
                          <a:effectLst/>
                        </a:rPr>
                        <a:t> spoken. The </a:t>
                      </a:r>
                      <a:r>
                        <a:rPr lang="vi-VN" sz="1700" u="sng">
                          <a:solidFill>
                            <a:schemeClr val="tx1"/>
                          </a:solidFill>
                          <a:effectLst/>
                        </a:rPr>
                        <a:t>language of instruction</a:t>
                      </a:r>
                      <a:r>
                        <a:rPr lang="vi-VN" sz="1700">
                          <a:solidFill>
                            <a:schemeClr val="tx1"/>
                          </a:solidFill>
                          <a:effectLst/>
                        </a:rPr>
                        <a:t> for primary school children is </a:t>
                      </a:r>
                      <a:r>
                        <a:rPr lang="de-DE" sz="1700">
                          <a:solidFill>
                            <a:schemeClr val="tx1"/>
                          </a:solidFill>
                          <a:effectLst/>
                        </a:rPr>
                        <a:t>Bahasa </a:t>
                      </a:r>
                      <a:r>
                        <a:rPr lang="vi-VN" sz="1700">
                          <a:solidFill>
                            <a:schemeClr val="tx1"/>
                          </a:solidFill>
                          <a:effectLst/>
                        </a:rPr>
                        <a:t>Malaysia, Chinese, or Tamil. </a:t>
                      </a:r>
                      <a:endParaRPr lang="en-US" sz="1700">
                        <a:solidFill>
                          <a:schemeClr val="tx1"/>
                        </a:solidFill>
                        <a:effectLst/>
                      </a:endParaRPr>
                    </a:p>
                    <a:p>
                      <a:pPr marL="0" marR="0" indent="234950" algn="just">
                        <a:lnSpc>
                          <a:spcPct val="115000"/>
                        </a:lnSpc>
                        <a:spcBef>
                          <a:spcPts val="0"/>
                        </a:spcBef>
                        <a:spcAft>
                          <a:spcPts val="0"/>
                        </a:spcAft>
                      </a:pPr>
                      <a:r>
                        <a:rPr lang="de-DE" sz="1700">
                          <a:solidFill>
                            <a:schemeClr val="tx1"/>
                          </a:solidFill>
                          <a:effectLst/>
                        </a:rPr>
                        <a:t>Bahasa </a:t>
                      </a:r>
                      <a:r>
                        <a:rPr lang="vi-VN" sz="1700">
                          <a:solidFill>
                            <a:schemeClr val="tx1"/>
                          </a:solidFill>
                          <a:effectLst/>
                        </a:rPr>
                        <a:t>Malaysia is the </a:t>
                      </a:r>
                      <a:r>
                        <a:rPr lang="vi-VN" sz="1700" u="sng">
                          <a:solidFill>
                            <a:schemeClr val="tx1"/>
                          </a:solidFill>
                          <a:effectLst/>
                        </a:rPr>
                        <a:t>primary</a:t>
                      </a:r>
                      <a:r>
                        <a:rPr lang="vi-VN" sz="1700">
                          <a:solidFill>
                            <a:schemeClr val="tx1"/>
                          </a:solidFill>
                          <a:effectLst/>
                        </a:rPr>
                        <a:t> language of instruction in all secondary schools, although some students may continue learning in Chinese or Tamil. And English is a </a:t>
                      </a:r>
                      <a:r>
                        <a:rPr lang="vi-VN" sz="1700" u="sng">
                          <a:solidFill>
                            <a:schemeClr val="tx1"/>
                          </a:solidFill>
                          <a:effectLst/>
                        </a:rPr>
                        <a:t>compulsory</a:t>
                      </a:r>
                      <a:r>
                        <a:rPr lang="vi-VN" sz="1700">
                          <a:solidFill>
                            <a:schemeClr val="tx1"/>
                          </a:solidFill>
                          <a:effectLst/>
                        </a:rPr>
                        <a:t> second language.</a:t>
                      </a:r>
                      <a:endParaRPr lang="en-US" sz="1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234950" algn="just">
                        <a:lnSpc>
                          <a:spcPct val="115000"/>
                        </a:lnSpc>
                        <a:spcBef>
                          <a:spcPts val="0"/>
                        </a:spcBef>
                        <a:spcAft>
                          <a:spcPts val="0"/>
                        </a:spcAft>
                      </a:pPr>
                      <a:r>
                        <a:rPr lang="vi-VN" sz="1700" dirty="0">
                          <a:solidFill>
                            <a:schemeClr val="tx1"/>
                          </a:solidFill>
                          <a:effectLst/>
                        </a:rPr>
                        <a:t>Malaysia là một trong các quốc gia nằm trong Hiệp hội các quốc gia Đông Nam Á (ASEAN). Nó được chia làm hai miền gồm Tây Malaysia, Đông Malaysia. Chúng bị chia cắt bởi khoảng 640km đường biển và cùng hợp thành một diện tích rộng 329,758 km2. Malaysia có khí hậu nhiệt đới. Đơn vị tiền tệ của Malaysia là ringgit, một ringgit gồm 100 sen.</a:t>
                      </a:r>
                      <a:endParaRPr lang="en-US" sz="1700" dirty="0">
                        <a:solidFill>
                          <a:schemeClr val="tx1"/>
                        </a:solidFill>
                        <a:effectLst/>
                      </a:endParaRPr>
                    </a:p>
                    <a:p>
                      <a:pPr marL="0" marR="0" indent="234950" algn="just">
                        <a:lnSpc>
                          <a:spcPct val="115000"/>
                        </a:lnSpc>
                        <a:spcBef>
                          <a:spcPts val="0"/>
                        </a:spcBef>
                        <a:spcAft>
                          <a:spcPts val="0"/>
                        </a:spcAft>
                      </a:pPr>
                      <a:r>
                        <a:rPr lang="vi-VN" sz="1700" dirty="0">
                          <a:solidFill>
                            <a:schemeClr val="tx1"/>
                          </a:solidFill>
                          <a:effectLst/>
                        </a:rPr>
                        <a:t>Thủ đô của Malaysia là Kuala Lumpur và đây cũng là thành phố lớn nhất nước. Dân số của Malaysia năm 2001 là trên 22 triệu người. Hồi giáo là tôn giáo chính thức của nước này. Ngoài ra, còn có những tôn giáo khác như Phật giáo và Hindu giáo. </a:t>
                      </a:r>
                      <a:endParaRPr lang="en-US" sz="1700" dirty="0">
                        <a:solidFill>
                          <a:schemeClr val="tx1"/>
                        </a:solidFill>
                        <a:effectLst/>
                      </a:endParaRPr>
                    </a:p>
                    <a:p>
                      <a:pPr marL="0" marR="0" indent="234950" algn="just">
                        <a:lnSpc>
                          <a:spcPct val="115000"/>
                        </a:lnSpc>
                        <a:spcBef>
                          <a:spcPts val="0"/>
                        </a:spcBef>
                        <a:spcAft>
                          <a:spcPts val="0"/>
                        </a:spcAft>
                      </a:pPr>
                      <a:r>
                        <a:rPr lang="vi-VN" sz="1700" dirty="0">
                          <a:solidFill>
                            <a:schemeClr val="tx1"/>
                          </a:solidFill>
                          <a:effectLst/>
                        </a:rPr>
                        <a:t>Tiếng quốc ngữ là Bahasa Malaysia (được biết đơn giản là tiếng Malay). Tiếng Anh, tiếng Trung và tiếng Tamil cũng được sử dụng rộng rãi. Ngôn ngữ chủ đạo cho học sinh tiểu học là tiếng Bahasa Malaysia, tiếng Hoa, hoặc tiếng Tamil. </a:t>
                      </a:r>
                      <a:endParaRPr lang="en-US" sz="1700" dirty="0">
                        <a:solidFill>
                          <a:schemeClr val="tx1"/>
                        </a:solidFill>
                        <a:effectLst/>
                      </a:endParaRPr>
                    </a:p>
                    <a:p>
                      <a:pPr marL="0" marR="0" indent="234950" algn="just">
                        <a:lnSpc>
                          <a:spcPct val="115000"/>
                        </a:lnSpc>
                        <a:spcBef>
                          <a:spcPts val="0"/>
                        </a:spcBef>
                        <a:spcAft>
                          <a:spcPts val="0"/>
                        </a:spcAft>
                      </a:pPr>
                      <a:r>
                        <a:rPr lang="vi-VN" sz="1700" dirty="0">
                          <a:solidFill>
                            <a:schemeClr val="tx1"/>
                          </a:solidFill>
                          <a:effectLst/>
                        </a:rPr>
                        <a:t>Bahasa Malaysia là ngôn ngữ chủ đạo cơ bản trong tất cả các trường THCS, tuy nhiên một số học sinh vẫn có thể tiếp tục học  bằng tiếng Hoa hoặc tiếng Tamil. Và tiếng Anh là ngôn ngữ bắt buộc thứ hai.</a:t>
                      </a:r>
                      <a:endParaRPr lang="en-US" sz="1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60583458"/>
                  </a:ext>
                </a:extLst>
              </a:tr>
            </a:tbl>
          </a:graphicData>
        </a:graphic>
      </p:graphicFrame>
    </p:spTree>
    <p:extLst>
      <p:ext uri="{BB962C8B-B14F-4D97-AF65-F5344CB8AC3E}">
        <p14:creationId xmlns:p14="http://schemas.microsoft.com/office/powerpoint/2010/main" val="1054871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76667" b="86667"/>
          <a:stretch/>
        </p:blipFill>
        <p:spPr>
          <a:xfrm>
            <a:off x="3432971" y="3043239"/>
            <a:ext cx="5293518" cy="2268651"/>
          </a:xfrm>
          <a:prstGeom prst="rect">
            <a:avLst/>
          </a:prstGeom>
        </p:spPr>
      </p:pic>
      <p:sp>
        <p:nvSpPr>
          <p:cNvPr id="13314" name="Text Box 22"/>
          <p:cNvSpPr txBox="1">
            <a:spLocks noChangeArrowheads="1"/>
          </p:cNvSpPr>
          <p:nvPr/>
        </p:nvSpPr>
        <p:spPr bwMode="auto">
          <a:xfrm>
            <a:off x="4533900" y="3427527"/>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sz="2400">
              <a:solidFill>
                <a:srgbClr val="000000"/>
              </a:solidFill>
            </a:endParaRPr>
          </a:p>
        </p:txBody>
      </p:sp>
      <p:sp>
        <p:nvSpPr>
          <p:cNvPr id="13315" name="Text Box 26"/>
          <p:cNvSpPr txBox="1">
            <a:spLocks noChangeArrowheads="1"/>
          </p:cNvSpPr>
          <p:nvPr/>
        </p:nvSpPr>
        <p:spPr bwMode="auto">
          <a:xfrm>
            <a:off x="5867400" y="2286001"/>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2400">
              <a:solidFill>
                <a:srgbClr val="000000"/>
              </a:solidFill>
            </a:endParaRPr>
          </a:p>
        </p:txBody>
      </p:sp>
      <p:sp>
        <p:nvSpPr>
          <p:cNvPr id="13316" name="Rectangle 40"/>
          <p:cNvSpPr>
            <a:spLocks noChangeArrowheads="1"/>
          </p:cNvSpPr>
          <p:nvPr/>
        </p:nvSpPr>
        <p:spPr bwMode="auto">
          <a:xfrm>
            <a:off x="1524001" y="3378498"/>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solidFill>
                  <a:srgbClr val="000000"/>
                </a:solidFill>
              </a:rPr>
              <a:t/>
            </a:r>
            <a:br>
              <a:rPr lang="en-US" sz="1800">
                <a:solidFill>
                  <a:srgbClr val="000000"/>
                </a:solidFill>
              </a:rPr>
            </a:br>
            <a:endParaRPr lang="en-US" sz="1800">
              <a:solidFill>
                <a:srgbClr val="000000"/>
              </a:solidFill>
            </a:endParaRPr>
          </a:p>
          <a:p>
            <a:pPr eaLnBrk="1" hangingPunct="1">
              <a:spcBef>
                <a:spcPct val="0"/>
              </a:spcBef>
              <a:buFontTx/>
              <a:buNone/>
            </a:pPr>
            <a:endParaRPr lang="en-US" sz="1800">
              <a:solidFill>
                <a:srgbClr val="000000"/>
              </a:solidFill>
            </a:endParaRPr>
          </a:p>
        </p:txBody>
      </p:sp>
      <p:sp>
        <p:nvSpPr>
          <p:cNvPr id="121905" name="Line 49"/>
          <p:cNvSpPr>
            <a:spLocks noChangeShapeType="1"/>
          </p:cNvSpPr>
          <p:nvPr/>
        </p:nvSpPr>
        <p:spPr bwMode="auto">
          <a:xfrm flipH="1" flipV="1">
            <a:off x="3886200" y="2116138"/>
            <a:ext cx="1295400" cy="116046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07" name="Line 51"/>
          <p:cNvSpPr>
            <a:spLocks noChangeShapeType="1"/>
          </p:cNvSpPr>
          <p:nvPr/>
        </p:nvSpPr>
        <p:spPr bwMode="auto">
          <a:xfrm flipV="1">
            <a:off x="6124576" y="2346325"/>
            <a:ext cx="200025" cy="8255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0" name="Line 54"/>
          <p:cNvSpPr>
            <a:spLocks noChangeShapeType="1"/>
          </p:cNvSpPr>
          <p:nvPr/>
        </p:nvSpPr>
        <p:spPr bwMode="auto">
          <a:xfrm flipH="1" flipV="1">
            <a:off x="6858001" y="4800600"/>
            <a:ext cx="104775" cy="609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3" name="Line 57"/>
          <p:cNvSpPr>
            <a:spLocks noChangeShapeType="1"/>
          </p:cNvSpPr>
          <p:nvPr/>
        </p:nvSpPr>
        <p:spPr bwMode="auto">
          <a:xfrm>
            <a:off x="3025776" y="3200400"/>
            <a:ext cx="936625" cy="56673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4" name="Line 58"/>
          <p:cNvSpPr>
            <a:spLocks noChangeShapeType="1"/>
          </p:cNvSpPr>
          <p:nvPr/>
        </p:nvSpPr>
        <p:spPr bwMode="auto">
          <a:xfrm flipV="1">
            <a:off x="8049421" y="2770982"/>
            <a:ext cx="533400" cy="54451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5" name="Line 59"/>
          <p:cNvSpPr>
            <a:spLocks noChangeShapeType="1"/>
          </p:cNvSpPr>
          <p:nvPr/>
        </p:nvSpPr>
        <p:spPr bwMode="auto">
          <a:xfrm flipH="1" flipV="1">
            <a:off x="7861300" y="4513264"/>
            <a:ext cx="673100" cy="36353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6" name="Text Box 60"/>
          <p:cNvSpPr txBox="1">
            <a:spLocks noChangeArrowheads="1"/>
          </p:cNvSpPr>
          <p:nvPr/>
        </p:nvSpPr>
        <p:spPr bwMode="auto">
          <a:xfrm>
            <a:off x="2835276" y="1747838"/>
            <a:ext cx="19653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Area</a:t>
            </a:r>
          </a:p>
        </p:txBody>
      </p:sp>
      <p:sp>
        <p:nvSpPr>
          <p:cNvPr id="121917" name="Text Box 61"/>
          <p:cNvSpPr txBox="1">
            <a:spLocks noChangeArrowheads="1"/>
          </p:cNvSpPr>
          <p:nvPr/>
        </p:nvSpPr>
        <p:spPr bwMode="auto">
          <a:xfrm>
            <a:off x="5181600" y="1976438"/>
            <a:ext cx="2590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Population</a:t>
            </a:r>
          </a:p>
        </p:txBody>
      </p:sp>
      <p:sp>
        <p:nvSpPr>
          <p:cNvPr id="121918" name="Text Box 62"/>
          <p:cNvSpPr txBox="1">
            <a:spLocks noChangeArrowheads="1"/>
          </p:cNvSpPr>
          <p:nvPr/>
        </p:nvSpPr>
        <p:spPr bwMode="auto">
          <a:xfrm>
            <a:off x="7696200" y="2362201"/>
            <a:ext cx="2057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Climate</a:t>
            </a:r>
          </a:p>
        </p:txBody>
      </p:sp>
      <p:sp>
        <p:nvSpPr>
          <p:cNvPr id="121919" name="Text Box 63"/>
          <p:cNvSpPr txBox="1">
            <a:spLocks noChangeArrowheads="1"/>
          </p:cNvSpPr>
          <p:nvPr/>
        </p:nvSpPr>
        <p:spPr bwMode="auto">
          <a:xfrm>
            <a:off x="8229600" y="4795838"/>
            <a:ext cx="2438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Capital city</a:t>
            </a:r>
          </a:p>
        </p:txBody>
      </p:sp>
      <p:sp>
        <p:nvSpPr>
          <p:cNvPr id="121920" name="Text Box 64"/>
          <p:cNvSpPr txBox="1">
            <a:spLocks noChangeArrowheads="1"/>
          </p:cNvSpPr>
          <p:nvPr/>
        </p:nvSpPr>
        <p:spPr bwMode="auto">
          <a:xfrm>
            <a:off x="5562600" y="5334001"/>
            <a:ext cx="3505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Official religion</a:t>
            </a:r>
          </a:p>
        </p:txBody>
      </p:sp>
      <p:sp>
        <p:nvSpPr>
          <p:cNvPr id="121924" name="Text Box 68"/>
          <p:cNvSpPr txBox="1">
            <a:spLocks noChangeArrowheads="1"/>
          </p:cNvSpPr>
          <p:nvPr/>
        </p:nvSpPr>
        <p:spPr bwMode="auto">
          <a:xfrm>
            <a:off x="1439862" y="2457451"/>
            <a:ext cx="31702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000099"/>
                </a:solidFill>
                <a:latin typeface="VNI-Cooper" pitchFamily="2" charset="0"/>
              </a:rPr>
              <a:t>Compulsory second language</a:t>
            </a:r>
          </a:p>
        </p:txBody>
      </p:sp>
      <p:sp>
        <p:nvSpPr>
          <p:cNvPr id="121932" name="Text Box 76"/>
          <p:cNvSpPr txBox="1">
            <a:spLocks noChangeArrowheads="1"/>
          </p:cNvSpPr>
          <p:nvPr/>
        </p:nvSpPr>
        <p:spPr bwMode="auto">
          <a:xfrm>
            <a:off x="3708402" y="3768724"/>
            <a:ext cx="4648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4000" b="1" dirty="0">
                <a:solidFill>
                  <a:srgbClr val="FF0000"/>
                </a:solidFill>
                <a:latin typeface=".VnCooper" pitchFamily="34" charset="0"/>
              </a:rPr>
              <a:t>MALAYSIA</a:t>
            </a:r>
          </a:p>
        </p:txBody>
      </p:sp>
      <p:sp>
        <p:nvSpPr>
          <p:cNvPr id="27" name="Line 56"/>
          <p:cNvSpPr>
            <a:spLocks noChangeShapeType="1"/>
          </p:cNvSpPr>
          <p:nvPr/>
        </p:nvSpPr>
        <p:spPr bwMode="auto">
          <a:xfrm flipV="1">
            <a:off x="3336925" y="4776788"/>
            <a:ext cx="952500" cy="4699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67"/>
          <p:cNvSpPr txBox="1">
            <a:spLocks noChangeArrowheads="1"/>
          </p:cNvSpPr>
          <p:nvPr/>
        </p:nvSpPr>
        <p:spPr bwMode="auto">
          <a:xfrm>
            <a:off x="1371600" y="5105401"/>
            <a:ext cx="3733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National language</a:t>
            </a:r>
          </a:p>
        </p:txBody>
      </p:sp>
      <p:sp>
        <p:nvSpPr>
          <p:cNvPr id="32" name="Line 54"/>
          <p:cNvSpPr>
            <a:spLocks noChangeShapeType="1"/>
          </p:cNvSpPr>
          <p:nvPr/>
        </p:nvSpPr>
        <p:spPr bwMode="auto">
          <a:xfrm flipH="1" flipV="1">
            <a:off x="5486400" y="1601788"/>
            <a:ext cx="762000" cy="51435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
          <p:cNvSpPr>
            <a:spLocks noChangeShapeType="1"/>
          </p:cNvSpPr>
          <p:nvPr/>
        </p:nvSpPr>
        <p:spPr bwMode="auto">
          <a:xfrm flipV="1">
            <a:off x="6500814" y="1754189"/>
            <a:ext cx="744537" cy="29527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60"/>
          <p:cNvSpPr txBox="1">
            <a:spLocks noChangeArrowheads="1"/>
          </p:cNvSpPr>
          <p:nvPr/>
        </p:nvSpPr>
        <p:spPr bwMode="auto">
          <a:xfrm>
            <a:off x="3886200" y="1214438"/>
            <a:ext cx="2667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dirty="0">
                <a:solidFill>
                  <a:srgbClr val="000099"/>
                </a:solidFill>
                <a:latin typeface="VNI-Cooper" pitchFamily="2" charset="0"/>
              </a:rPr>
              <a:t>in 2001</a:t>
            </a:r>
          </a:p>
        </p:txBody>
      </p:sp>
      <p:sp>
        <p:nvSpPr>
          <p:cNvPr id="35" name="Text Box 60"/>
          <p:cNvSpPr txBox="1">
            <a:spLocks noChangeArrowheads="1"/>
          </p:cNvSpPr>
          <p:nvPr/>
        </p:nvSpPr>
        <p:spPr bwMode="auto">
          <a:xfrm>
            <a:off x="6324600" y="1366838"/>
            <a:ext cx="2667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now</a:t>
            </a:r>
          </a:p>
        </p:txBody>
      </p:sp>
      <p:sp>
        <p:nvSpPr>
          <p:cNvPr id="26" name="Line 57"/>
          <p:cNvSpPr>
            <a:spLocks noChangeShapeType="1"/>
          </p:cNvSpPr>
          <p:nvPr/>
        </p:nvSpPr>
        <p:spPr bwMode="auto">
          <a:xfrm flipH="1">
            <a:off x="2384425" y="3200400"/>
            <a:ext cx="0" cy="685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60"/>
          <p:cNvSpPr txBox="1">
            <a:spLocks noChangeArrowheads="1"/>
          </p:cNvSpPr>
          <p:nvPr/>
        </p:nvSpPr>
        <p:spPr bwMode="auto">
          <a:xfrm>
            <a:off x="1371601" y="3886201"/>
            <a:ext cx="19653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sz="2400" b="1" dirty="0">
                <a:solidFill>
                  <a:srgbClr val="FF0000"/>
                </a:solidFill>
                <a:latin typeface="VNI Cooper" pitchFamily="2" charset="0"/>
                <a:cs typeface="Times New Roman" panose="02020603050405020304" pitchFamily="18" charset="0"/>
              </a:rPr>
              <a:t>English</a:t>
            </a:r>
          </a:p>
        </p:txBody>
      </p:sp>
      <p:sp>
        <p:nvSpPr>
          <p:cNvPr id="30" name="Line 54"/>
          <p:cNvSpPr>
            <a:spLocks noChangeShapeType="1"/>
          </p:cNvSpPr>
          <p:nvPr/>
        </p:nvSpPr>
        <p:spPr bwMode="auto">
          <a:xfrm flipV="1">
            <a:off x="3336925" y="5486400"/>
            <a:ext cx="0" cy="457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67"/>
          <p:cNvSpPr txBox="1">
            <a:spLocks noChangeArrowheads="1"/>
          </p:cNvSpPr>
          <p:nvPr/>
        </p:nvSpPr>
        <p:spPr bwMode="auto">
          <a:xfrm>
            <a:off x="1524000" y="5862638"/>
            <a:ext cx="3733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a:solidFill>
                  <a:srgbClr val="FF0000"/>
                </a:solidFill>
                <a:latin typeface="VNI Cooper" pitchFamily="2" charset="0"/>
                <a:cs typeface="Times New Roman" panose="02020603050405020304" pitchFamily="18" charset="0"/>
              </a:rPr>
              <a:t>Bahasa</a:t>
            </a:r>
            <a:r>
              <a:rPr lang="en-US" altLang="en-US" sz="2400" b="1" dirty="0">
                <a:solidFill>
                  <a:srgbClr val="FF0000"/>
                </a:solidFill>
                <a:latin typeface="VNI Cooper" pitchFamily="2" charset="0"/>
                <a:cs typeface="Times New Roman" panose="02020603050405020304" pitchFamily="18" charset="0"/>
              </a:rPr>
              <a:t> Malaysia</a:t>
            </a:r>
            <a:endParaRPr lang="en-US" sz="2400" b="1" dirty="0">
              <a:solidFill>
                <a:srgbClr val="FF0000"/>
              </a:solidFill>
              <a:latin typeface="VNI Cooper" pitchFamily="2" charset="0"/>
            </a:endParaRPr>
          </a:p>
        </p:txBody>
      </p:sp>
      <p:sp>
        <p:nvSpPr>
          <p:cNvPr id="36" name="Line 58"/>
          <p:cNvSpPr>
            <a:spLocks noChangeShapeType="1"/>
          </p:cNvSpPr>
          <p:nvPr/>
        </p:nvSpPr>
        <p:spPr bwMode="auto">
          <a:xfrm flipV="1">
            <a:off x="7696200" y="1143001"/>
            <a:ext cx="0" cy="4032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4"/>
          <p:cNvSpPr>
            <a:spLocks noChangeShapeType="1"/>
          </p:cNvSpPr>
          <p:nvPr/>
        </p:nvSpPr>
        <p:spPr bwMode="auto">
          <a:xfrm flipV="1">
            <a:off x="5410200" y="911226"/>
            <a:ext cx="0" cy="44767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49"/>
          <p:cNvSpPr>
            <a:spLocks noChangeShapeType="1"/>
          </p:cNvSpPr>
          <p:nvPr/>
        </p:nvSpPr>
        <p:spPr bwMode="auto">
          <a:xfrm flipH="1" flipV="1">
            <a:off x="3762375" y="1443038"/>
            <a:ext cx="0" cy="46196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58"/>
          <p:cNvSpPr>
            <a:spLocks noChangeShapeType="1"/>
          </p:cNvSpPr>
          <p:nvPr/>
        </p:nvSpPr>
        <p:spPr bwMode="auto">
          <a:xfrm flipV="1">
            <a:off x="8726488" y="1971676"/>
            <a:ext cx="533400" cy="54451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59"/>
          <p:cNvSpPr>
            <a:spLocks noChangeShapeType="1"/>
          </p:cNvSpPr>
          <p:nvPr/>
        </p:nvSpPr>
        <p:spPr bwMode="auto">
          <a:xfrm flipH="1" flipV="1">
            <a:off x="9525000" y="4375150"/>
            <a:ext cx="0" cy="50165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60"/>
          <p:cNvSpPr txBox="1">
            <a:spLocks noChangeArrowheads="1"/>
          </p:cNvSpPr>
          <p:nvPr/>
        </p:nvSpPr>
        <p:spPr bwMode="auto">
          <a:xfrm>
            <a:off x="2057400" y="985838"/>
            <a:ext cx="2590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FF0000"/>
                </a:solidFill>
                <a:latin typeface="VNI Cooper" pitchFamily="2" charset="0"/>
                <a:cs typeface="Times New Roman" panose="02020603050405020304" pitchFamily="18" charset="0"/>
              </a:rPr>
              <a:t>329,758 </a:t>
            </a:r>
            <a:r>
              <a:rPr lang="en-US" altLang="en-US" sz="2400" b="1" dirty="0" err="1">
                <a:solidFill>
                  <a:srgbClr val="FF0000"/>
                </a:solidFill>
                <a:latin typeface="VNI Cooper" pitchFamily="2" charset="0"/>
                <a:cs typeface="Times New Roman" panose="02020603050405020304" pitchFamily="18" charset="0"/>
              </a:rPr>
              <a:t>sq</a:t>
            </a:r>
            <a:r>
              <a:rPr lang="en-US" altLang="en-US" sz="2400" b="1" dirty="0">
                <a:solidFill>
                  <a:srgbClr val="FF0000"/>
                </a:solidFill>
                <a:latin typeface="VNI Cooper" pitchFamily="2" charset="0"/>
                <a:cs typeface="Times New Roman" panose="02020603050405020304" pitchFamily="18" charset="0"/>
              </a:rPr>
              <a:t> km</a:t>
            </a:r>
            <a:endParaRPr lang="en-US" altLang="en-US" sz="2400" b="1" baseline="30000" dirty="0">
              <a:solidFill>
                <a:srgbClr val="FF0000"/>
              </a:solidFill>
              <a:latin typeface="VNI Cooper" pitchFamily="2" charset="0"/>
              <a:cs typeface="Times New Roman" panose="02020603050405020304" pitchFamily="18" charset="0"/>
            </a:endParaRPr>
          </a:p>
        </p:txBody>
      </p:sp>
      <p:sp>
        <p:nvSpPr>
          <p:cNvPr id="42" name="Text Box 60"/>
          <p:cNvSpPr txBox="1">
            <a:spLocks noChangeArrowheads="1"/>
          </p:cNvSpPr>
          <p:nvPr/>
        </p:nvSpPr>
        <p:spPr bwMode="auto">
          <a:xfrm>
            <a:off x="4114800" y="452438"/>
            <a:ext cx="31305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a:solidFill>
                  <a:srgbClr val="FF0000"/>
                </a:solidFill>
                <a:latin typeface="VNI Cooper" pitchFamily="2" charset="0"/>
                <a:cs typeface="Times New Roman" panose="02020603050405020304" pitchFamily="18" charset="0"/>
              </a:rPr>
              <a:t>over 22 million</a:t>
            </a:r>
            <a:endParaRPr lang="en-US" sz="2400" dirty="0">
              <a:solidFill>
                <a:srgbClr val="FF0000"/>
              </a:solidFill>
              <a:latin typeface="VNI Cooper" pitchFamily="2" charset="0"/>
            </a:endParaRPr>
          </a:p>
        </p:txBody>
      </p:sp>
      <p:sp>
        <p:nvSpPr>
          <p:cNvPr id="43" name="Text Box 60"/>
          <p:cNvSpPr txBox="1">
            <a:spLocks noChangeArrowheads="1"/>
          </p:cNvSpPr>
          <p:nvPr/>
        </p:nvSpPr>
        <p:spPr bwMode="auto">
          <a:xfrm>
            <a:off x="6477000" y="681038"/>
            <a:ext cx="3048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b="1" dirty="0">
                <a:solidFill>
                  <a:srgbClr val="FF0000"/>
                </a:solidFill>
                <a:latin typeface="VNI Cooper" pitchFamily="2" charset="0"/>
                <a:cs typeface="Times New Roman" panose="02020603050405020304" pitchFamily="18" charset="0"/>
              </a:rPr>
              <a:t>over 32 million</a:t>
            </a:r>
          </a:p>
        </p:txBody>
      </p:sp>
      <p:sp>
        <p:nvSpPr>
          <p:cNvPr id="44" name="Text Box 60"/>
          <p:cNvSpPr txBox="1">
            <a:spLocks noChangeArrowheads="1"/>
          </p:cNvSpPr>
          <p:nvPr/>
        </p:nvSpPr>
        <p:spPr bwMode="auto">
          <a:xfrm>
            <a:off x="8521700" y="1219201"/>
            <a:ext cx="20701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a:solidFill>
                  <a:srgbClr val="FF0000"/>
                </a:solidFill>
                <a:latin typeface="VNI Cooper" pitchFamily="2" charset="0"/>
                <a:cs typeface="Times New Roman" panose="02020603050405020304" pitchFamily="18" charset="0"/>
              </a:rPr>
              <a:t>tropical climate</a:t>
            </a:r>
            <a:endParaRPr lang="en-US" sz="2400" dirty="0">
              <a:solidFill>
                <a:srgbClr val="FF0000"/>
              </a:solidFill>
              <a:latin typeface="VNI Cooper" pitchFamily="2" charset="0"/>
            </a:endParaRPr>
          </a:p>
        </p:txBody>
      </p:sp>
      <p:sp>
        <p:nvSpPr>
          <p:cNvPr id="45" name="Line 54"/>
          <p:cNvSpPr>
            <a:spLocks noChangeShapeType="1"/>
          </p:cNvSpPr>
          <p:nvPr/>
        </p:nvSpPr>
        <p:spPr bwMode="auto">
          <a:xfrm flipH="1" flipV="1">
            <a:off x="7010400" y="5813425"/>
            <a:ext cx="0" cy="3698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Text Box 64"/>
          <p:cNvSpPr txBox="1">
            <a:spLocks noChangeArrowheads="1"/>
          </p:cNvSpPr>
          <p:nvPr/>
        </p:nvSpPr>
        <p:spPr bwMode="auto">
          <a:xfrm>
            <a:off x="6500814" y="6096001"/>
            <a:ext cx="12715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FF0000"/>
                </a:solidFill>
                <a:latin typeface="VNI Cooper" pitchFamily="2" charset="0"/>
                <a:cs typeface="Times New Roman" panose="02020603050405020304" pitchFamily="18" charset="0"/>
              </a:rPr>
              <a:t>Islam</a:t>
            </a:r>
          </a:p>
        </p:txBody>
      </p:sp>
      <p:sp>
        <p:nvSpPr>
          <p:cNvPr id="47" name="Text Box 63"/>
          <p:cNvSpPr txBox="1">
            <a:spLocks noChangeArrowheads="1"/>
          </p:cNvSpPr>
          <p:nvPr/>
        </p:nvSpPr>
        <p:spPr bwMode="auto">
          <a:xfrm>
            <a:off x="8382000" y="3657601"/>
            <a:ext cx="2438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a:solidFill>
                  <a:srgbClr val="FF0000"/>
                </a:solidFill>
                <a:latin typeface="VNI Cooper" pitchFamily="2" charset="0"/>
                <a:cs typeface="Times New Roman" panose="02020603050405020304" pitchFamily="18" charset="0"/>
              </a:rPr>
              <a:t>Kuala Lumpur</a:t>
            </a:r>
            <a:endParaRPr lang="en-US" sz="2400" dirty="0">
              <a:solidFill>
                <a:srgbClr val="FF0000"/>
              </a:solidFill>
              <a:latin typeface="VNI Cooper" pitchFamily="2" charset="0"/>
            </a:endParaRPr>
          </a:p>
        </p:txBody>
      </p:sp>
    </p:spTree>
    <p:extLst>
      <p:ext uri="{BB962C8B-B14F-4D97-AF65-F5344CB8AC3E}">
        <p14:creationId xmlns:p14="http://schemas.microsoft.com/office/powerpoint/2010/main" val="39450694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21907"/>
                                        </p:tgtEl>
                                        <p:attrNameLst>
                                          <p:attrName>style.visibility</p:attrName>
                                        </p:attrNameLst>
                                      </p:cBhvr>
                                      <p:to>
                                        <p:strVal val="visible"/>
                                      </p:to>
                                    </p:set>
                                    <p:animEffect transition="in" filter="barn(inHorizontal)">
                                      <p:cBhvr>
                                        <p:cTn id="7" dur="1000"/>
                                        <p:tgtEl>
                                          <p:spTgt spid="121907"/>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21914"/>
                                        </p:tgtEl>
                                        <p:attrNameLst>
                                          <p:attrName>style.visibility</p:attrName>
                                        </p:attrNameLst>
                                      </p:cBhvr>
                                      <p:to>
                                        <p:strVal val="visible"/>
                                      </p:to>
                                    </p:set>
                                    <p:animEffect transition="in" filter="barn(inHorizontal)">
                                      <p:cBhvr>
                                        <p:cTn id="10" dur="1000"/>
                                        <p:tgtEl>
                                          <p:spTgt spid="121914"/>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21915"/>
                                        </p:tgtEl>
                                        <p:attrNameLst>
                                          <p:attrName>style.visibility</p:attrName>
                                        </p:attrNameLst>
                                      </p:cBhvr>
                                      <p:to>
                                        <p:strVal val="visible"/>
                                      </p:to>
                                    </p:set>
                                    <p:animEffect transition="in" filter="barn(inHorizontal)">
                                      <p:cBhvr>
                                        <p:cTn id="13" dur="1000"/>
                                        <p:tgtEl>
                                          <p:spTgt spid="121915"/>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21910"/>
                                        </p:tgtEl>
                                        <p:attrNameLst>
                                          <p:attrName>style.visibility</p:attrName>
                                        </p:attrNameLst>
                                      </p:cBhvr>
                                      <p:to>
                                        <p:strVal val="visible"/>
                                      </p:to>
                                    </p:set>
                                    <p:animEffect transition="in" filter="barn(inHorizontal)">
                                      <p:cBhvr>
                                        <p:cTn id="16" dur="1000"/>
                                        <p:tgtEl>
                                          <p:spTgt spid="121910"/>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121913"/>
                                        </p:tgtEl>
                                        <p:attrNameLst>
                                          <p:attrName>style.visibility</p:attrName>
                                        </p:attrNameLst>
                                      </p:cBhvr>
                                      <p:to>
                                        <p:strVal val="visible"/>
                                      </p:to>
                                    </p:set>
                                    <p:animEffect transition="in" filter="barn(inHorizontal)">
                                      <p:cBhvr>
                                        <p:cTn id="19" dur="1000"/>
                                        <p:tgtEl>
                                          <p:spTgt spid="121913"/>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121905"/>
                                        </p:tgtEl>
                                        <p:attrNameLst>
                                          <p:attrName>style.visibility</p:attrName>
                                        </p:attrNameLst>
                                      </p:cBhvr>
                                      <p:to>
                                        <p:strVal val="visible"/>
                                      </p:to>
                                    </p:set>
                                    <p:animEffect transition="in" filter="barn(inHorizontal)">
                                      <p:cBhvr>
                                        <p:cTn id="22" dur="1000"/>
                                        <p:tgtEl>
                                          <p:spTgt spid="12190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21932"/>
                                        </p:tgtEl>
                                        <p:attrNameLst>
                                          <p:attrName>style.visibility</p:attrName>
                                        </p:attrNameLst>
                                      </p:cBhvr>
                                      <p:to>
                                        <p:strVal val="visible"/>
                                      </p:to>
                                    </p:set>
                                    <p:animEffect transition="in" filter="barn(inHorizontal)">
                                      <p:cBhvr>
                                        <p:cTn id="28" dur="1000"/>
                                        <p:tgtEl>
                                          <p:spTgt spid="12193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19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191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Horizontal)">
                                      <p:cBhvr>
                                        <p:cTn id="48" dur="500"/>
                                        <p:tgtEl>
                                          <p:spTgt spid="32"/>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Horizontal)">
                                      <p:cBhvr>
                                        <p:cTn id="55" dur="500"/>
                                        <p:tgtEl>
                                          <p:spTgt spid="37"/>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Horizontal)">
                                      <p:cBhvr>
                                        <p:cTn id="62" dur="500"/>
                                        <p:tgtEl>
                                          <p:spTgt spid="33"/>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26"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arn(inHorizontal)">
                                      <p:cBhvr>
                                        <p:cTn id="69" dur="500"/>
                                        <p:tgtEl>
                                          <p:spTgt spid="36"/>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21918"/>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6"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barn(inHorizontal)">
                                      <p:cBhvr>
                                        <p:cTn id="80" dur="500"/>
                                        <p:tgtEl>
                                          <p:spTgt spid="39"/>
                                        </p:tgtEl>
                                      </p:cBhvr>
                                    </p:animEffect>
                                  </p:childTnLst>
                                </p:cTn>
                              </p:par>
                              <p:par>
                                <p:cTn id="81" presetID="1"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191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6"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inHorizontal)">
                                      <p:cBhvr>
                                        <p:cTn id="91" dur="1000"/>
                                        <p:tgtEl>
                                          <p:spTgt spid="40"/>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21920"/>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26" fill="hold" grpId="0" nodeType="click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barn(inHorizontal)">
                                      <p:cBhvr>
                                        <p:cTn id="102" dur="500"/>
                                        <p:tgtEl>
                                          <p:spTgt spid="45"/>
                                        </p:tgtEl>
                                      </p:cBhvr>
                                    </p:animEffec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6" presetClass="entr" presetSubtype="26"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barn(inHorizontal)">
                                      <p:cBhvr>
                                        <p:cTn id="113" dur="500"/>
                                        <p:tgtEl>
                                          <p:spTgt spid="30"/>
                                        </p:tgtEl>
                                      </p:cBhvr>
                                    </p:animEffect>
                                  </p:childTnLst>
                                </p:cTn>
                              </p:par>
                              <p:par>
                                <p:cTn id="114" presetID="1"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121924"/>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6" presetClass="entr" presetSubtype="26" fill="hold" grpId="0" nodeType="click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barn(inHorizontal)">
                                      <p:cBhvr>
                                        <p:cTn id="124" dur="500"/>
                                        <p:tgtEl>
                                          <p:spTgt spid="26"/>
                                        </p:tgtEl>
                                      </p:cBhvr>
                                    </p:animEffect>
                                  </p:childTnLst>
                                </p:cTn>
                              </p:par>
                              <p:par>
                                <p:cTn id="125" presetID="1"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05" grpId="0" animBg="1"/>
      <p:bldP spid="121907" grpId="0" animBg="1"/>
      <p:bldP spid="121910" grpId="0" animBg="1"/>
      <p:bldP spid="121913" grpId="0" animBg="1"/>
      <p:bldP spid="121914" grpId="0" animBg="1"/>
      <p:bldP spid="121915" grpId="0" animBg="1"/>
      <p:bldP spid="121916" grpId="0"/>
      <p:bldP spid="121917" grpId="0"/>
      <p:bldP spid="121918" grpId="0"/>
      <p:bldP spid="121919" grpId="0"/>
      <p:bldP spid="121920" grpId="0"/>
      <p:bldP spid="121924" grpId="0"/>
      <p:bldP spid="121932" grpId="0"/>
      <p:bldP spid="27" grpId="0" animBg="1"/>
      <p:bldP spid="29" grpId="0"/>
      <p:bldP spid="32" grpId="0" animBg="1"/>
      <p:bldP spid="33" grpId="0" animBg="1"/>
      <p:bldP spid="34" grpId="0"/>
      <p:bldP spid="35" grpId="0"/>
      <p:bldP spid="26" grpId="0" animBg="1"/>
      <p:bldP spid="28" grpId="0"/>
      <p:bldP spid="30" grpId="0" animBg="1"/>
      <p:bldP spid="31" grpId="0"/>
      <p:bldP spid="36" grpId="0" animBg="1"/>
      <p:bldP spid="37" grpId="0" animBg="1"/>
      <p:bldP spid="38" grpId="0" animBg="1"/>
      <p:bldP spid="39" grpId="0" animBg="1"/>
      <p:bldP spid="40" grpId="0" animBg="1"/>
      <p:bldP spid="41" grpId="0"/>
      <p:bldP spid="42" grpId="0"/>
      <p:bldP spid="43" grpId="0"/>
      <p:bldP spid="44" grpId="0"/>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3"/>
          <p:cNvSpPr>
            <a:spLocks noChangeArrowheads="1"/>
          </p:cNvSpPr>
          <p:nvPr/>
        </p:nvSpPr>
        <p:spPr bwMode="auto">
          <a:xfrm>
            <a:off x="1600200" y="609600"/>
            <a:ext cx="5943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Area:</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Population:</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Climate:</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Unit of currency:</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Capital city:</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Official religion:</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National language:</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Compulsory second language:</a:t>
            </a:r>
          </a:p>
        </p:txBody>
      </p:sp>
      <p:sp>
        <p:nvSpPr>
          <p:cNvPr id="336900" name="Text Box 4"/>
          <p:cNvSpPr txBox="1">
            <a:spLocks noChangeArrowheads="1"/>
          </p:cNvSpPr>
          <p:nvPr/>
        </p:nvSpPr>
        <p:spPr bwMode="auto">
          <a:xfrm>
            <a:off x="7315200" y="685800"/>
            <a:ext cx="3460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329,758  sq km</a:t>
            </a:r>
            <a:endParaRPr lang="en-US" altLang="en-US" sz="3000" b="1" baseline="30000">
              <a:solidFill>
                <a:srgbClr val="FF0000"/>
              </a:solidFill>
              <a:latin typeface="Times New Roman" panose="02020603050405020304" pitchFamily="18" charset="0"/>
              <a:cs typeface="Times New Roman" panose="02020603050405020304" pitchFamily="18" charset="0"/>
            </a:endParaRPr>
          </a:p>
        </p:txBody>
      </p:sp>
      <p:sp>
        <p:nvSpPr>
          <p:cNvPr id="336901" name="Text Box 5"/>
          <p:cNvSpPr txBox="1">
            <a:spLocks noChangeArrowheads="1"/>
          </p:cNvSpPr>
          <p:nvPr/>
        </p:nvSpPr>
        <p:spPr bwMode="auto">
          <a:xfrm>
            <a:off x="7272338" y="1293813"/>
            <a:ext cx="27432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over 22 million </a:t>
            </a:r>
            <a:r>
              <a:rPr lang="en-US" altLang="en-US" sz="3000" b="1">
                <a:solidFill>
                  <a:srgbClr val="000099"/>
                </a:solidFill>
                <a:latin typeface="Times New Roman" panose="02020603050405020304" pitchFamily="18" charset="0"/>
                <a:cs typeface="Times New Roman" panose="02020603050405020304" pitchFamily="18" charset="0"/>
              </a:rPr>
              <a:t>(in 2001)</a:t>
            </a:r>
          </a:p>
        </p:txBody>
      </p:sp>
      <p:sp>
        <p:nvSpPr>
          <p:cNvPr id="336902" name="Text Box 6"/>
          <p:cNvSpPr txBox="1">
            <a:spLocks noChangeArrowheads="1"/>
          </p:cNvSpPr>
          <p:nvPr/>
        </p:nvSpPr>
        <p:spPr bwMode="auto">
          <a:xfrm>
            <a:off x="7315200" y="2341564"/>
            <a:ext cx="4235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tropical climate</a:t>
            </a:r>
          </a:p>
        </p:txBody>
      </p:sp>
      <p:sp>
        <p:nvSpPr>
          <p:cNvPr id="336903" name="Text Box 7"/>
          <p:cNvSpPr txBox="1">
            <a:spLocks noChangeArrowheads="1"/>
          </p:cNvSpPr>
          <p:nvPr/>
        </p:nvSpPr>
        <p:spPr bwMode="auto">
          <a:xfrm>
            <a:off x="7315201" y="3048000"/>
            <a:ext cx="3565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ringgit</a:t>
            </a:r>
          </a:p>
        </p:txBody>
      </p:sp>
      <p:sp>
        <p:nvSpPr>
          <p:cNvPr id="336904" name="Text Box 8"/>
          <p:cNvSpPr txBox="1">
            <a:spLocks noChangeArrowheads="1"/>
          </p:cNvSpPr>
          <p:nvPr/>
        </p:nvSpPr>
        <p:spPr bwMode="auto">
          <a:xfrm>
            <a:off x="7315200" y="3865564"/>
            <a:ext cx="34607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Kuala Lumpur</a:t>
            </a:r>
          </a:p>
        </p:txBody>
      </p:sp>
      <p:sp>
        <p:nvSpPr>
          <p:cNvPr id="336905" name="Text Box 9"/>
          <p:cNvSpPr txBox="1">
            <a:spLocks noChangeArrowheads="1"/>
          </p:cNvSpPr>
          <p:nvPr/>
        </p:nvSpPr>
        <p:spPr bwMode="auto">
          <a:xfrm>
            <a:off x="7315201" y="4627564"/>
            <a:ext cx="3565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Islam</a:t>
            </a:r>
          </a:p>
        </p:txBody>
      </p:sp>
      <p:sp>
        <p:nvSpPr>
          <p:cNvPr id="336906" name="Text Box 10"/>
          <p:cNvSpPr txBox="1">
            <a:spLocks noChangeArrowheads="1"/>
          </p:cNvSpPr>
          <p:nvPr/>
        </p:nvSpPr>
        <p:spPr bwMode="auto">
          <a:xfrm>
            <a:off x="7224713" y="5389564"/>
            <a:ext cx="330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Bahasa Malaysia</a:t>
            </a:r>
          </a:p>
        </p:txBody>
      </p:sp>
      <p:sp>
        <p:nvSpPr>
          <p:cNvPr id="336907" name="Text Box 11"/>
          <p:cNvSpPr txBox="1">
            <a:spLocks noChangeArrowheads="1"/>
          </p:cNvSpPr>
          <p:nvPr/>
        </p:nvSpPr>
        <p:spPr bwMode="auto">
          <a:xfrm>
            <a:off x="7315201" y="6227764"/>
            <a:ext cx="3121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English</a:t>
            </a:r>
          </a:p>
        </p:txBody>
      </p:sp>
      <p:sp>
        <p:nvSpPr>
          <p:cNvPr id="11275" name="Rectangle 14"/>
          <p:cNvSpPr>
            <a:spLocks noChangeArrowheads="1"/>
          </p:cNvSpPr>
          <p:nvPr/>
        </p:nvSpPr>
        <p:spPr bwMode="auto">
          <a:xfrm>
            <a:off x="1524000" y="76201"/>
            <a:ext cx="92519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800" b="1" u="sng" dirty="0">
                <a:solidFill>
                  <a:srgbClr val="FF0000"/>
                </a:solidFill>
                <a:latin typeface="Times New Roman" panose="02020603050405020304" pitchFamily="18" charset="0"/>
                <a:cs typeface="Times New Roman" panose="02020603050405020304" pitchFamily="18" charset="0"/>
              </a:rPr>
              <a:t>Fill in the table with the right information about Malaysia:</a:t>
            </a:r>
          </a:p>
        </p:txBody>
      </p:sp>
      <p:sp>
        <p:nvSpPr>
          <p:cNvPr id="12" name="Rectangle 11"/>
          <p:cNvSpPr/>
          <p:nvPr/>
        </p:nvSpPr>
        <p:spPr>
          <a:xfrm>
            <a:off x="637281" y="413606"/>
            <a:ext cx="976035" cy="861774"/>
          </a:xfrm>
          <a:prstGeom prst="rect">
            <a:avLst/>
          </a:prstGeom>
          <a:ln w="38100">
            <a:solidFill>
              <a:srgbClr val="FF33CC"/>
            </a:solidFill>
          </a:ln>
        </p:spPr>
        <p:txBody>
          <a:bodyPr wrap="square">
            <a:spAutoFit/>
          </a:bodyPr>
          <a:lstStyle/>
          <a:p>
            <a:pPr algn="ctr"/>
            <a:r>
              <a:rPr lang="en-US" sz="5000" b="1" dirty="0"/>
              <a:t>?</a:t>
            </a:r>
            <a:endParaRPr lang="en-US" sz="5000" dirty="0"/>
          </a:p>
        </p:txBody>
      </p:sp>
    </p:spTree>
    <p:extLst>
      <p:ext uri="{BB962C8B-B14F-4D97-AF65-F5344CB8AC3E}">
        <p14:creationId xmlns:p14="http://schemas.microsoft.com/office/powerpoint/2010/main" val="4170443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2469">
                                            <p:txEl>
                                              <p:pRg st="0" end="0"/>
                                            </p:txEl>
                                          </p:spTgt>
                                        </p:tgtEl>
                                        <p:attrNameLst>
                                          <p:attrName>style.visibility</p:attrName>
                                        </p:attrNameLst>
                                      </p:cBhvr>
                                      <p:to>
                                        <p:strVal val="visible"/>
                                      </p:to>
                                    </p:set>
                                    <p:animEffect transition="in" filter="strips(downRight)">
                                      <p:cBhvr>
                                        <p:cTn id="7" dur="500"/>
                                        <p:tgtEl>
                                          <p:spTgt spid="6246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2469">
                                            <p:txEl>
                                              <p:pRg st="1" end="1"/>
                                            </p:txEl>
                                          </p:spTgt>
                                        </p:tgtEl>
                                        <p:attrNameLst>
                                          <p:attrName>style.visibility</p:attrName>
                                        </p:attrNameLst>
                                      </p:cBhvr>
                                      <p:to>
                                        <p:strVal val="visible"/>
                                      </p:to>
                                    </p:set>
                                    <p:animEffect transition="in" filter="strips(downRight)">
                                      <p:cBhvr>
                                        <p:cTn id="11" dur="500"/>
                                        <p:tgtEl>
                                          <p:spTgt spid="6246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2469">
                                            <p:txEl>
                                              <p:pRg st="2" end="2"/>
                                            </p:txEl>
                                          </p:spTgt>
                                        </p:tgtEl>
                                        <p:attrNameLst>
                                          <p:attrName>style.visibility</p:attrName>
                                        </p:attrNameLst>
                                      </p:cBhvr>
                                      <p:to>
                                        <p:strVal val="visible"/>
                                      </p:to>
                                    </p:set>
                                    <p:animEffect transition="in" filter="strips(downRight)">
                                      <p:cBhvr>
                                        <p:cTn id="15" dur="500"/>
                                        <p:tgtEl>
                                          <p:spTgt spid="62469">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2469">
                                            <p:txEl>
                                              <p:pRg st="3" end="3"/>
                                            </p:txEl>
                                          </p:spTgt>
                                        </p:tgtEl>
                                        <p:attrNameLst>
                                          <p:attrName>style.visibility</p:attrName>
                                        </p:attrNameLst>
                                      </p:cBhvr>
                                      <p:to>
                                        <p:strVal val="visible"/>
                                      </p:to>
                                    </p:set>
                                    <p:animEffect transition="in" filter="strips(downRight)">
                                      <p:cBhvr>
                                        <p:cTn id="19" dur="500"/>
                                        <p:tgtEl>
                                          <p:spTgt spid="62469">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2469">
                                            <p:txEl>
                                              <p:pRg st="4" end="4"/>
                                            </p:txEl>
                                          </p:spTgt>
                                        </p:tgtEl>
                                        <p:attrNameLst>
                                          <p:attrName>style.visibility</p:attrName>
                                        </p:attrNameLst>
                                      </p:cBhvr>
                                      <p:to>
                                        <p:strVal val="visible"/>
                                      </p:to>
                                    </p:set>
                                    <p:animEffect transition="in" filter="strips(downRight)">
                                      <p:cBhvr>
                                        <p:cTn id="23" dur="500"/>
                                        <p:tgtEl>
                                          <p:spTgt spid="62469">
                                            <p:txEl>
                                              <p:pRg st="4" end="4"/>
                                            </p:txEl>
                                          </p:spTgt>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2469">
                                            <p:txEl>
                                              <p:pRg st="5" end="5"/>
                                            </p:txEl>
                                          </p:spTgt>
                                        </p:tgtEl>
                                        <p:attrNameLst>
                                          <p:attrName>style.visibility</p:attrName>
                                        </p:attrNameLst>
                                      </p:cBhvr>
                                      <p:to>
                                        <p:strVal val="visible"/>
                                      </p:to>
                                    </p:set>
                                    <p:animEffect transition="in" filter="strips(downRight)">
                                      <p:cBhvr>
                                        <p:cTn id="27" dur="500"/>
                                        <p:tgtEl>
                                          <p:spTgt spid="62469">
                                            <p:txEl>
                                              <p:pRg st="5" end="5"/>
                                            </p:txEl>
                                          </p:spTgt>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62469">
                                            <p:txEl>
                                              <p:pRg st="6" end="6"/>
                                            </p:txEl>
                                          </p:spTgt>
                                        </p:tgtEl>
                                        <p:attrNameLst>
                                          <p:attrName>style.visibility</p:attrName>
                                        </p:attrNameLst>
                                      </p:cBhvr>
                                      <p:to>
                                        <p:strVal val="visible"/>
                                      </p:to>
                                    </p:set>
                                    <p:animEffect transition="in" filter="strips(downRight)">
                                      <p:cBhvr>
                                        <p:cTn id="31" dur="500"/>
                                        <p:tgtEl>
                                          <p:spTgt spid="62469">
                                            <p:txEl>
                                              <p:pRg st="6" end="6"/>
                                            </p:txEl>
                                          </p:spTgt>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2469">
                                            <p:txEl>
                                              <p:pRg st="7" end="7"/>
                                            </p:txEl>
                                          </p:spTgt>
                                        </p:tgtEl>
                                        <p:attrNameLst>
                                          <p:attrName>style.visibility</p:attrName>
                                        </p:attrNameLst>
                                      </p:cBhvr>
                                      <p:to>
                                        <p:strVal val="visible"/>
                                      </p:to>
                                    </p:set>
                                    <p:animEffect transition="in" filter="strips(downRight)">
                                      <p:cBhvr>
                                        <p:cTn id="35" dur="500"/>
                                        <p:tgtEl>
                                          <p:spTgt spid="62469">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336900"/>
                                        </p:tgtEl>
                                        <p:attrNameLst>
                                          <p:attrName>style.visibility</p:attrName>
                                        </p:attrNameLst>
                                      </p:cBhvr>
                                      <p:to>
                                        <p:strVal val="visible"/>
                                      </p:to>
                                    </p:set>
                                    <p:animEffect transition="in" filter="strips(downLeft)">
                                      <p:cBhvr>
                                        <p:cTn id="40" dur="500"/>
                                        <p:tgtEl>
                                          <p:spTgt spid="33690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336901"/>
                                        </p:tgtEl>
                                        <p:attrNameLst>
                                          <p:attrName>style.visibility</p:attrName>
                                        </p:attrNameLst>
                                      </p:cBhvr>
                                      <p:to>
                                        <p:strVal val="visible"/>
                                      </p:to>
                                    </p:set>
                                    <p:animEffect transition="in" filter="strips(downLeft)">
                                      <p:cBhvr>
                                        <p:cTn id="45" dur="500"/>
                                        <p:tgtEl>
                                          <p:spTgt spid="33690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336902"/>
                                        </p:tgtEl>
                                        <p:attrNameLst>
                                          <p:attrName>style.visibility</p:attrName>
                                        </p:attrNameLst>
                                      </p:cBhvr>
                                      <p:to>
                                        <p:strVal val="visible"/>
                                      </p:to>
                                    </p:set>
                                    <p:animEffect transition="in" filter="strips(downLeft)">
                                      <p:cBhvr>
                                        <p:cTn id="50" dur="500"/>
                                        <p:tgtEl>
                                          <p:spTgt spid="33690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336903"/>
                                        </p:tgtEl>
                                        <p:attrNameLst>
                                          <p:attrName>style.visibility</p:attrName>
                                        </p:attrNameLst>
                                      </p:cBhvr>
                                      <p:to>
                                        <p:strVal val="visible"/>
                                      </p:to>
                                    </p:set>
                                    <p:animEffect transition="in" filter="strips(downLeft)">
                                      <p:cBhvr>
                                        <p:cTn id="55" dur="500"/>
                                        <p:tgtEl>
                                          <p:spTgt spid="33690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336904"/>
                                        </p:tgtEl>
                                        <p:attrNameLst>
                                          <p:attrName>style.visibility</p:attrName>
                                        </p:attrNameLst>
                                      </p:cBhvr>
                                      <p:to>
                                        <p:strVal val="visible"/>
                                      </p:to>
                                    </p:set>
                                    <p:animEffect transition="in" filter="strips(downLeft)">
                                      <p:cBhvr>
                                        <p:cTn id="60" dur="500"/>
                                        <p:tgtEl>
                                          <p:spTgt spid="33690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336905"/>
                                        </p:tgtEl>
                                        <p:attrNameLst>
                                          <p:attrName>style.visibility</p:attrName>
                                        </p:attrNameLst>
                                      </p:cBhvr>
                                      <p:to>
                                        <p:strVal val="visible"/>
                                      </p:to>
                                    </p:set>
                                    <p:animEffect transition="in" filter="strips(downLeft)">
                                      <p:cBhvr>
                                        <p:cTn id="65" dur="500"/>
                                        <p:tgtEl>
                                          <p:spTgt spid="33690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36906"/>
                                        </p:tgtEl>
                                        <p:attrNameLst>
                                          <p:attrName>style.visibility</p:attrName>
                                        </p:attrNameLst>
                                      </p:cBhvr>
                                      <p:to>
                                        <p:strVal val="visible"/>
                                      </p:to>
                                    </p:set>
                                    <p:animEffect transition="in" filter="strips(downLeft)">
                                      <p:cBhvr>
                                        <p:cTn id="70" dur="500"/>
                                        <p:tgtEl>
                                          <p:spTgt spid="336906"/>
                                        </p:tgtEl>
                                      </p:cBhvr>
                                    </p:animEffect>
                                  </p:childTnLst>
                                </p:cTn>
                              </p:par>
                            </p:childTnLst>
                          </p:cTn>
                        </p:par>
                      </p:childTnLst>
                    </p:cTn>
                  </p:par>
                  <p:par>
                    <p:cTn id="71" fill="hold">
                      <p:stCondLst>
                        <p:cond delay="indefinite"/>
                      </p:stCondLst>
                      <p:childTnLst>
                        <p:par>
                          <p:cTn id="72" fill="hold" nodeType="afterGroup">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336907"/>
                                        </p:tgtEl>
                                        <p:attrNameLst>
                                          <p:attrName>style.visibility</p:attrName>
                                        </p:attrNameLst>
                                      </p:cBhvr>
                                      <p:to>
                                        <p:strVal val="visible"/>
                                      </p:to>
                                    </p:set>
                                    <p:animEffect transition="in" filter="strips(downLeft)">
                                      <p:cBhvr>
                                        <p:cTn id="75" dur="500"/>
                                        <p:tgtEl>
                                          <p:spTgt spid="336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p:bldP spid="336900" grpId="0"/>
      <p:bldP spid="336901" grpId="0"/>
      <p:bldP spid="336902" grpId="0"/>
      <p:bldP spid="336903" grpId="0"/>
      <p:bldP spid="336904" grpId="0"/>
      <p:bldP spid="336905" grpId="0"/>
      <p:bldP spid="336906" grpId="0"/>
      <p:bldP spid="3369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447800" y="1066800"/>
            <a:ext cx="8077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FontTx/>
              <a:buNone/>
              <a:defRPr/>
            </a:pPr>
            <a:r>
              <a:rPr lang="en-US" altLang="en-US" sz="2800" b="1" dirty="0">
                <a:latin typeface="Times New Roman" panose="02020603050405020304" pitchFamily="18" charset="0"/>
                <a:cs typeface="Times New Roman" panose="02020603050405020304" pitchFamily="18" charset="0"/>
              </a:rPr>
              <a:t>1. Malaysia is a member country of ASEAN.</a:t>
            </a:r>
          </a:p>
          <a:p>
            <a:pPr eaLnBrk="1" hangingPunct="1">
              <a:spcBef>
                <a:spcPct val="30000"/>
              </a:spcBef>
              <a:buFontTx/>
              <a:buNone/>
              <a:defRPr/>
            </a:pPr>
            <a:r>
              <a:rPr lang="en-US" altLang="en-US" sz="2800" b="1" dirty="0">
                <a:latin typeface="Times New Roman" panose="02020603050405020304" pitchFamily="18" charset="0"/>
                <a:cs typeface="Times New Roman" panose="02020603050405020304" pitchFamily="18" charset="0"/>
              </a:rPr>
              <a:t>2. There are two religions in Malaysia.</a:t>
            </a:r>
          </a:p>
          <a:p>
            <a:pPr eaLnBrk="1" hangingPunct="1">
              <a:spcBef>
                <a:spcPct val="30000"/>
              </a:spcBef>
              <a:buFontTx/>
              <a:buNone/>
              <a:defRPr/>
            </a:pP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30000"/>
              </a:spcBef>
              <a:buFontTx/>
              <a:buNone/>
              <a:defRPr/>
            </a:pPr>
            <a:r>
              <a:rPr lang="en-US" altLang="en-US" sz="2800" b="1" dirty="0">
                <a:latin typeface="Times New Roman" panose="02020603050405020304" pitchFamily="18" charset="0"/>
                <a:cs typeface="Times New Roman" panose="02020603050405020304" pitchFamily="18" charset="0"/>
              </a:rPr>
              <a:t>3. People speak only Malay in Malaysia.</a:t>
            </a:r>
          </a:p>
          <a:p>
            <a:pPr eaLnBrk="1" hangingPunct="1">
              <a:spcBef>
                <a:spcPct val="30000"/>
              </a:spcBef>
              <a:buFontTx/>
              <a:buNone/>
              <a:defRPr/>
            </a:pPr>
            <a:endParaRPr lang="en-US" altLang="en-US" sz="2800" b="1" dirty="0">
              <a:solidFill>
                <a:srgbClr val="0000CC"/>
              </a:solidFill>
              <a:latin typeface="Times New Roman" panose="02020603050405020304" pitchFamily="18" charset="0"/>
              <a:cs typeface="Times New Roman" panose="02020603050405020304" pitchFamily="18" charset="0"/>
            </a:endParaRPr>
          </a:p>
          <a:p>
            <a:pPr marL="342900" indent="-342900">
              <a:spcBef>
                <a:spcPct val="30000"/>
              </a:spcBef>
              <a:buNone/>
              <a:defRPr/>
            </a:pPr>
            <a:r>
              <a:rPr lang="en-US" altLang="en-US" sz="2800" b="1" dirty="0">
                <a:latin typeface="Times New Roman" panose="02020603050405020304" pitchFamily="18" charset="0"/>
                <a:cs typeface="Times New Roman" panose="02020603050405020304" pitchFamily="18" charset="0"/>
              </a:rPr>
              <a:t>4. Primary school children learn three languages at school.</a:t>
            </a:r>
          </a:p>
          <a:p>
            <a:pPr eaLnBrk="1" hangingPunct="1">
              <a:spcBef>
                <a:spcPct val="30000"/>
              </a:spcBef>
              <a:buFontTx/>
              <a:buNone/>
              <a:defRPr/>
            </a:pP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30000"/>
              </a:spcBef>
              <a:buFontTx/>
              <a:buNone/>
              <a:defRPr/>
            </a:pPr>
            <a:r>
              <a:rPr lang="en-US" altLang="en-US" sz="2800" b="1" dirty="0">
                <a:latin typeface="Times New Roman" panose="02020603050405020304" pitchFamily="18" charset="0"/>
                <a:cs typeface="Times New Roman" panose="02020603050405020304" pitchFamily="18" charset="0"/>
              </a:rPr>
              <a:t>5. All secondary school children learn in English.</a:t>
            </a:r>
          </a:p>
        </p:txBody>
      </p:sp>
      <p:sp>
        <p:nvSpPr>
          <p:cNvPr id="12291" name="Text Box 6"/>
          <p:cNvSpPr txBox="1">
            <a:spLocks noChangeArrowheads="1"/>
          </p:cNvSpPr>
          <p:nvPr/>
        </p:nvSpPr>
        <p:spPr bwMode="auto">
          <a:xfrm>
            <a:off x="2057400" y="4038601"/>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latin typeface="Arial Narrow" panose="020B0606020202030204" pitchFamily="34" charset="0"/>
            </a:endParaRPr>
          </a:p>
        </p:txBody>
      </p:sp>
      <p:sp>
        <p:nvSpPr>
          <p:cNvPr id="337927" name="Text Box 7"/>
          <p:cNvSpPr txBox="1">
            <a:spLocks noChangeArrowheads="1"/>
          </p:cNvSpPr>
          <p:nvPr/>
        </p:nvSpPr>
        <p:spPr bwMode="auto">
          <a:xfrm>
            <a:off x="1600201" y="2147888"/>
            <a:ext cx="6373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a:solidFill>
                  <a:srgbClr val="FF0000"/>
                </a:solidFill>
                <a:latin typeface="Times New Roman" panose="02020603050405020304" pitchFamily="18" charset="0"/>
                <a:cs typeface="Times New Roman" panose="02020603050405020304" pitchFamily="18" charset="0"/>
              </a:rPr>
              <a:t>There are more than two religions.</a:t>
            </a:r>
          </a:p>
        </p:txBody>
      </p:sp>
      <p:sp>
        <p:nvSpPr>
          <p:cNvPr id="337929" name="Text Box 9"/>
          <p:cNvSpPr txBox="1">
            <a:spLocks noChangeArrowheads="1"/>
          </p:cNvSpPr>
          <p:nvPr/>
        </p:nvSpPr>
        <p:spPr bwMode="auto">
          <a:xfrm>
            <a:off x="1600201" y="3209926"/>
            <a:ext cx="8480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a:solidFill>
                  <a:srgbClr val="FF0000"/>
                </a:solidFill>
                <a:latin typeface="Times New Roman" panose="02020603050405020304" pitchFamily="18" charset="0"/>
                <a:cs typeface="Times New Roman" panose="02020603050405020304" pitchFamily="18" charset="0"/>
              </a:rPr>
              <a:t>English, Chinese, and Tamil are also widely spoken.</a:t>
            </a:r>
          </a:p>
        </p:txBody>
      </p:sp>
      <p:sp>
        <p:nvSpPr>
          <p:cNvPr id="337931" name="Text Box 11"/>
          <p:cNvSpPr txBox="1">
            <a:spLocks noChangeArrowheads="1"/>
          </p:cNvSpPr>
          <p:nvPr/>
        </p:nvSpPr>
        <p:spPr bwMode="auto">
          <a:xfrm>
            <a:off x="1600201" y="4733926"/>
            <a:ext cx="729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a:solidFill>
                  <a:srgbClr val="FF0000"/>
                </a:solidFill>
                <a:latin typeface="Times New Roman" panose="02020603050405020304" pitchFamily="18" charset="0"/>
                <a:cs typeface="Times New Roman" panose="02020603050405020304" pitchFamily="18" charset="0"/>
              </a:rPr>
              <a:t>One of the three: Malay, Chinese, Tamil.</a:t>
            </a:r>
          </a:p>
        </p:txBody>
      </p:sp>
      <p:sp>
        <p:nvSpPr>
          <p:cNvPr id="337933" name="Text Box 13"/>
          <p:cNvSpPr txBox="1">
            <a:spLocks noChangeArrowheads="1"/>
          </p:cNvSpPr>
          <p:nvPr/>
        </p:nvSpPr>
        <p:spPr bwMode="auto">
          <a:xfrm>
            <a:off x="1600200" y="5835650"/>
            <a:ext cx="9067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a:solidFill>
                  <a:srgbClr val="FF0000"/>
                </a:solidFill>
                <a:latin typeface="Times New Roman" panose="02020603050405020304" pitchFamily="18" charset="0"/>
                <a:cs typeface="Times New Roman" panose="02020603050405020304" pitchFamily="18" charset="0"/>
              </a:rPr>
              <a:t>English is a compulsory second language, not primary language of instruction.</a:t>
            </a:r>
          </a:p>
        </p:txBody>
      </p:sp>
      <p:sp>
        <p:nvSpPr>
          <p:cNvPr id="9237" name="Text Box 21"/>
          <p:cNvSpPr txBox="1">
            <a:spLocks noChangeArrowheads="1"/>
          </p:cNvSpPr>
          <p:nvPr/>
        </p:nvSpPr>
        <p:spPr bwMode="auto">
          <a:xfrm>
            <a:off x="9456738" y="304801"/>
            <a:ext cx="449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9900"/>
                </a:solidFill>
                <a:latin typeface=".VnCooper" pitchFamily="34" charset="0"/>
              </a:rPr>
              <a:t>T</a:t>
            </a:r>
          </a:p>
        </p:txBody>
      </p:sp>
      <p:sp>
        <p:nvSpPr>
          <p:cNvPr id="9238" name="Text Box 22"/>
          <p:cNvSpPr txBox="1">
            <a:spLocks noChangeArrowheads="1"/>
          </p:cNvSpPr>
          <p:nvPr/>
        </p:nvSpPr>
        <p:spPr bwMode="auto">
          <a:xfrm>
            <a:off x="10080626" y="304801"/>
            <a:ext cx="434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FF0000"/>
                </a:solidFill>
                <a:latin typeface=".VnCooper" pitchFamily="34" charset="0"/>
              </a:rPr>
              <a:t>F</a:t>
            </a:r>
          </a:p>
        </p:txBody>
      </p:sp>
      <p:sp>
        <p:nvSpPr>
          <p:cNvPr id="12298" name="Oval 22"/>
          <p:cNvSpPr>
            <a:spLocks noChangeArrowheads="1"/>
          </p:cNvSpPr>
          <p:nvPr/>
        </p:nvSpPr>
        <p:spPr bwMode="auto">
          <a:xfrm>
            <a:off x="9448800" y="1066800"/>
            <a:ext cx="457200" cy="457200"/>
          </a:xfrm>
          <a:prstGeom prst="ellipse">
            <a:avLst/>
          </a:prstGeom>
          <a:solidFill>
            <a:srgbClr val="00B05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299" name="Oval 23"/>
          <p:cNvSpPr>
            <a:spLocks noChangeArrowheads="1"/>
          </p:cNvSpPr>
          <p:nvPr/>
        </p:nvSpPr>
        <p:spPr bwMode="auto">
          <a:xfrm>
            <a:off x="10134600" y="1090613"/>
            <a:ext cx="457200" cy="457200"/>
          </a:xfrm>
          <a:prstGeom prst="ellipse">
            <a:avLst/>
          </a:prstGeom>
          <a:solidFill>
            <a:srgbClr val="FFC00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00" name="Oval 26"/>
          <p:cNvSpPr>
            <a:spLocks noChangeArrowheads="1"/>
          </p:cNvSpPr>
          <p:nvPr/>
        </p:nvSpPr>
        <p:spPr bwMode="auto">
          <a:xfrm>
            <a:off x="9448800" y="1773238"/>
            <a:ext cx="457200" cy="457200"/>
          </a:xfrm>
          <a:prstGeom prst="ellipse">
            <a:avLst/>
          </a:prstGeom>
          <a:solidFill>
            <a:srgbClr val="00B05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01" name="Oval 27"/>
          <p:cNvSpPr>
            <a:spLocks noChangeArrowheads="1"/>
          </p:cNvSpPr>
          <p:nvPr/>
        </p:nvSpPr>
        <p:spPr bwMode="auto">
          <a:xfrm>
            <a:off x="10134600" y="1752600"/>
            <a:ext cx="457200" cy="457200"/>
          </a:xfrm>
          <a:prstGeom prst="ellipse">
            <a:avLst/>
          </a:prstGeom>
          <a:solidFill>
            <a:srgbClr val="FFC00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02" name="Oval 30"/>
          <p:cNvSpPr>
            <a:spLocks noChangeArrowheads="1"/>
          </p:cNvSpPr>
          <p:nvPr/>
        </p:nvSpPr>
        <p:spPr bwMode="auto">
          <a:xfrm>
            <a:off x="9448800" y="5334000"/>
            <a:ext cx="457200" cy="457200"/>
          </a:xfrm>
          <a:prstGeom prst="ellipse">
            <a:avLst/>
          </a:prstGeom>
          <a:solidFill>
            <a:srgbClr val="00B05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03" name="Oval 31"/>
          <p:cNvSpPr>
            <a:spLocks noChangeArrowheads="1"/>
          </p:cNvSpPr>
          <p:nvPr/>
        </p:nvSpPr>
        <p:spPr bwMode="auto">
          <a:xfrm>
            <a:off x="10134600" y="5334000"/>
            <a:ext cx="457200" cy="457200"/>
          </a:xfrm>
          <a:prstGeom prst="ellipse">
            <a:avLst/>
          </a:prstGeom>
          <a:solidFill>
            <a:srgbClr val="FFC00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58402" name="Text Box 34"/>
          <p:cNvSpPr txBox="1">
            <a:spLocks noChangeArrowheads="1"/>
          </p:cNvSpPr>
          <p:nvPr/>
        </p:nvSpPr>
        <p:spPr bwMode="auto">
          <a:xfrm>
            <a:off x="9424988" y="103505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solidFill>
                  <a:srgbClr val="FF0000"/>
                </a:solidFill>
                <a:sym typeface="Wingdings" panose="05000000000000000000" pitchFamily="2" charset="2"/>
              </a:rPr>
              <a:t></a:t>
            </a:r>
          </a:p>
        </p:txBody>
      </p:sp>
      <p:sp>
        <p:nvSpPr>
          <p:cNvPr id="58404" name="Text Box 36"/>
          <p:cNvSpPr txBox="1">
            <a:spLocks noChangeArrowheads="1"/>
          </p:cNvSpPr>
          <p:nvPr/>
        </p:nvSpPr>
        <p:spPr bwMode="auto">
          <a:xfrm>
            <a:off x="10134600" y="172085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solidFill>
                  <a:srgbClr val="FF0000"/>
                </a:solidFill>
                <a:sym typeface="Wingdings" panose="05000000000000000000" pitchFamily="2" charset="2"/>
              </a:rPr>
              <a:t></a:t>
            </a:r>
          </a:p>
        </p:txBody>
      </p:sp>
      <p:sp>
        <p:nvSpPr>
          <p:cNvPr id="58406" name="Text Box 38"/>
          <p:cNvSpPr txBox="1">
            <a:spLocks noChangeArrowheads="1"/>
          </p:cNvSpPr>
          <p:nvPr/>
        </p:nvSpPr>
        <p:spPr bwMode="auto">
          <a:xfrm>
            <a:off x="10134600" y="52578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solidFill>
                  <a:srgbClr val="FF0000"/>
                </a:solidFill>
                <a:sym typeface="Wingdings" panose="05000000000000000000" pitchFamily="2" charset="2"/>
              </a:rPr>
              <a:t></a:t>
            </a:r>
          </a:p>
        </p:txBody>
      </p:sp>
      <p:sp>
        <p:nvSpPr>
          <p:cNvPr id="12307" name="Oval 40"/>
          <p:cNvSpPr>
            <a:spLocks noChangeArrowheads="1"/>
          </p:cNvSpPr>
          <p:nvPr/>
        </p:nvSpPr>
        <p:spPr bwMode="auto">
          <a:xfrm>
            <a:off x="9448800" y="2732088"/>
            <a:ext cx="457200" cy="457200"/>
          </a:xfrm>
          <a:prstGeom prst="ellipse">
            <a:avLst/>
          </a:prstGeom>
          <a:solidFill>
            <a:srgbClr val="00B05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08" name="Oval 41"/>
          <p:cNvSpPr>
            <a:spLocks noChangeArrowheads="1"/>
          </p:cNvSpPr>
          <p:nvPr/>
        </p:nvSpPr>
        <p:spPr bwMode="auto">
          <a:xfrm>
            <a:off x="10134600" y="2743200"/>
            <a:ext cx="457200" cy="457200"/>
          </a:xfrm>
          <a:prstGeom prst="ellipse">
            <a:avLst/>
          </a:prstGeom>
          <a:solidFill>
            <a:srgbClr val="FFC00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58410" name="Text Box 42"/>
          <p:cNvSpPr txBox="1">
            <a:spLocks noChangeArrowheads="1"/>
          </p:cNvSpPr>
          <p:nvPr/>
        </p:nvSpPr>
        <p:spPr bwMode="auto">
          <a:xfrm>
            <a:off x="10134600" y="26670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solidFill>
                  <a:srgbClr val="FF0000"/>
                </a:solidFill>
                <a:sym typeface="Wingdings" panose="05000000000000000000" pitchFamily="2" charset="2"/>
              </a:rPr>
              <a:t></a:t>
            </a:r>
          </a:p>
        </p:txBody>
      </p:sp>
      <p:sp>
        <p:nvSpPr>
          <p:cNvPr id="12310" name="Oval 43"/>
          <p:cNvSpPr>
            <a:spLocks noChangeArrowheads="1"/>
          </p:cNvSpPr>
          <p:nvPr/>
        </p:nvSpPr>
        <p:spPr bwMode="auto">
          <a:xfrm>
            <a:off x="9448800" y="3906838"/>
            <a:ext cx="457200" cy="457200"/>
          </a:xfrm>
          <a:prstGeom prst="ellipse">
            <a:avLst/>
          </a:prstGeom>
          <a:solidFill>
            <a:srgbClr val="00B05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11" name="Oval 44"/>
          <p:cNvSpPr>
            <a:spLocks noChangeArrowheads="1"/>
          </p:cNvSpPr>
          <p:nvPr/>
        </p:nvSpPr>
        <p:spPr bwMode="auto">
          <a:xfrm>
            <a:off x="10134600" y="3886200"/>
            <a:ext cx="457200" cy="457200"/>
          </a:xfrm>
          <a:prstGeom prst="ellipse">
            <a:avLst/>
          </a:prstGeom>
          <a:solidFill>
            <a:srgbClr val="FFC00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58413" name="Text Box 45"/>
          <p:cNvSpPr txBox="1">
            <a:spLocks noChangeArrowheads="1"/>
          </p:cNvSpPr>
          <p:nvPr/>
        </p:nvSpPr>
        <p:spPr bwMode="auto">
          <a:xfrm>
            <a:off x="10134600" y="38100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solidFill>
                  <a:srgbClr val="FF0000"/>
                </a:solidFill>
                <a:sym typeface="Wingdings" panose="05000000000000000000" pitchFamily="2" charset="2"/>
              </a:rPr>
              <a:t></a:t>
            </a:r>
          </a:p>
        </p:txBody>
      </p:sp>
      <p:sp>
        <p:nvSpPr>
          <p:cNvPr id="12313" name="Text Box 46"/>
          <p:cNvSpPr txBox="1">
            <a:spLocks noChangeArrowheads="1"/>
          </p:cNvSpPr>
          <p:nvPr/>
        </p:nvSpPr>
        <p:spPr bwMode="auto">
          <a:xfrm>
            <a:off x="1662113" y="15875"/>
            <a:ext cx="7620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3000" b="1" u="sng" dirty="0">
                <a:solidFill>
                  <a:srgbClr val="002060"/>
                </a:solidFill>
                <a:latin typeface=".VnCooper" pitchFamily="34" charset="0"/>
              </a:rPr>
              <a:t>True or False? </a:t>
            </a:r>
            <a:endParaRPr lang="en-US" altLang="en-US" sz="3000" u="sng" dirty="0">
              <a:solidFill>
                <a:srgbClr val="002060"/>
              </a:solidFill>
              <a:latin typeface=".VnCooper" pitchFamily="34" charset="0"/>
            </a:endParaRPr>
          </a:p>
        </p:txBody>
      </p:sp>
      <p:sp>
        <p:nvSpPr>
          <p:cNvPr id="26" name="Rectangle 25"/>
          <p:cNvSpPr/>
          <p:nvPr/>
        </p:nvSpPr>
        <p:spPr>
          <a:xfrm>
            <a:off x="408683" y="145250"/>
            <a:ext cx="976035" cy="861774"/>
          </a:xfrm>
          <a:prstGeom prst="rect">
            <a:avLst/>
          </a:prstGeom>
          <a:ln w="38100">
            <a:solidFill>
              <a:srgbClr val="FF33CC"/>
            </a:solidFill>
          </a:ln>
        </p:spPr>
        <p:txBody>
          <a:bodyPr wrap="square">
            <a:spAutoFit/>
          </a:bodyPr>
          <a:lstStyle/>
          <a:p>
            <a:pPr algn="ctr"/>
            <a:r>
              <a:rPr lang="en-US" sz="5000" b="1" dirty="0"/>
              <a:t>?</a:t>
            </a:r>
            <a:endParaRPr lang="en-US" sz="5000" dirty="0"/>
          </a:p>
        </p:txBody>
      </p:sp>
    </p:spTree>
    <p:extLst>
      <p:ext uri="{BB962C8B-B14F-4D97-AF65-F5344CB8AC3E}">
        <p14:creationId xmlns:p14="http://schemas.microsoft.com/office/powerpoint/2010/main" val="3579547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237"/>
                                        </p:tgtEl>
                                        <p:attrNameLst>
                                          <p:attrName>style.visibility</p:attrName>
                                        </p:attrNameLst>
                                      </p:cBhvr>
                                      <p:to>
                                        <p:strVal val="visible"/>
                                      </p:to>
                                    </p:set>
                                    <p:animEffect transition="in" filter="dissolve">
                                      <p:cBhvr>
                                        <p:cTn id="7" dur="500"/>
                                        <p:tgtEl>
                                          <p:spTgt spid="9237"/>
                                        </p:tgtEl>
                                      </p:cBhvr>
                                    </p:animEffect>
                                  </p:childTnLst>
                                </p:cTn>
                              </p:par>
                              <p:par>
                                <p:cTn id="8" presetID="9" presetClass="entr" presetSubtype="0" fill="hold" nodeType="withEffect">
                                  <p:stCondLst>
                                    <p:cond delay="0"/>
                                  </p:stCondLst>
                                  <p:childTnLst>
                                    <p:set>
                                      <p:cBhvr>
                                        <p:cTn id="9" dur="1" fill="hold">
                                          <p:stCondLst>
                                            <p:cond delay="0"/>
                                          </p:stCondLst>
                                        </p:cTn>
                                        <p:tgtEl>
                                          <p:spTgt spid="9238"/>
                                        </p:tgtEl>
                                        <p:attrNameLst>
                                          <p:attrName>style.visibility</p:attrName>
                                        </p:attrNameLst>
                                      </p:cBhvr>
                                      <p:to>
                                        <p:strVal val="visible"/>
                                      </p:to>
                                    </p:set>
                                    <p:animEffect transition="in" filter="dissolve">
                                      <p:cBhvr>
                                        <p:cTn id="10" dur="500"/>
                                        <p:tgtEl>
                                          <p:spTgt spid="92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nodeType="clickEffect">
                                  <p:stCondLst>
                                    <p:cond delay="0"/>
                                  </p:stCondLst>
                                  <p:childTnLst>
                                    <p:set>
                                      <p:cBhvr>
                                        <p:cTn id="14" dur="1" fill="hold">
                                          <p:stCondLst>
                                            <p:cond delay="0"/>
                                          </p:stCondLst>
                                        </p:cTn>
                                        <p:tgtEl>
                                          <p:spTgt spid="58402"/>
                                        </p:tgtEl>
                                        <p:attrNameLst>
                                          <p:attrName>style.visibility</p:attrName>
                                        </p:attrNameLst>
                                      </p:cBhvr>
                                      <p:to>
                                        <p:strVal val="visible"/>
                                      </p:to>
                                    </p:set>
                                    <p:animEffect transition="in" filter="strips(upRight)">
                                      <p:cBhvr>
                                        <p:cTn id="15" dur="1000"/>
                                        <p:tgtEl>
                                          <p:spTgt spid="58402"/>
                                        </p:tgtEl>
                                      </p:cBhvr>
                                    </p:animEffect>
                                  </p:childTnLst>
                                  <p:subTnLst>
                                    <p:audio>
                                      <p:cMediaNode>
                                        <p:cTn display="0" masterRel="sameClick">
                                          <p:stCondLst>
                                            <p:cond evt="begin" delay="0">
                                              <p:tn val="13"/>
                                            </p:cond>
                                          </p:stCondLst>
                                          <p:endCondLst>
                                            <p:cond evt="onStopAudio" delay="0">
                                              <p:tgtEl>
                                                <p:sldTgt/>
                                              </p:tgtEl>
                                            </p:cond>
                                          </p:endCondLst>
                                        </p:cTn>
                                        <p:tgtEl>
                                          <p:sndTgt r:embed="rId2" name="TRU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3" fill="hold" nodeType="clickEffect">
                                  <p:stCondLst>
                                    <p:cond delay="0"/>
                                  </p:stCondLst>
                                  <p:childTnLst>
                                    <p:set>
                                      <p:cBhvr>
                                        <p:cTn id="19" dur="1" fill="hold">
                                          <p:stCondLst>
                                            <p:cond delay="0"/>
                                          </p:stCondLst>
                                        </p:cTn>
                                        <p:tgtEl>
                                          <p:spTgt spid="58404"/>
                                        </p:tgtEl>
                                        <p:attrNameLst>
                                          <p:attrName>style.visibility</p:attrName>
                                        </p:attrNameLst>
                                      </p:cBhvr>
                                      <p:to>
                                        <p:strVal val="visible"/>
                                      </p:to>
                                    </p:set>
                                    <p:animEffect transition="in" filter="strips(upRight)">
                                      <p:cBhvr>
                                        <p:cTn id="20" dur="1000"/>
                                        <p:tgtEl>
                                          <p:spTgt spid="58404"/>
                                        </p:tgtEl>
                                      </p:cBhvr>
                                    </p:animEffect>
                                  </p:childTnLst>
                                  <p:subTnLst>
                                    <p:audio>
                                      <p:cMediaNode>
                                        <p:cTn display="0" masterRel="sameClick">
                                          <p:stCondLst>
                                            <p:cond evt="begin" delay="0">
                                              <p:tn val="18"/>
                                            </p:cond>
                                          </p:stCondLst>
                                          <p:endCondLst>
                                            <p:cond evt="onStopAudio" delay="0">
                                              <p:tgtEl>
                                                <p:sldTgt/>
                                              </p:tgtEl>
                                            </p:cond>
                                          </p:endCondLst>
                                        </p:cTn>
                                        <p:tgtEl>
                                          <p:sndTgt r:embed="rId3" name="FALS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337927"/>
                                        </p:tgtEl>
                                        <p:attrNameLst>
                                          <p:attrName>style.visibility</p:attrName>
                                        </p:attrNameLst>
                                      </p:cBhvr>
                                      <p:to>
                                        <p:strVal val="visible"/>
                                      </p:to>
                                    </p:set>
                                    <p:animEffect transition="in" filter="strips(downRight)">
                                      <p:cBhvr>
                                        <p:cTn id="25" dur="500"/>
                                        <p:tgtEl>
                                          <p:spTgt spid="3379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3" fill="hold" nodeType="clickEffect">
                                  <p:stCondLst>
                                    <p:cond delay="0"/>
                                  </p:stCondLst>
                                  <p:childTnLst>
                                    <p:set>
                                      <p:cBhvr>
                                        <p:cTn id="29" dur="1" fill="hold">
                                          <p:stCondLst>
                                            <p:cond delay="0"/>
                                          </p:stCondLst>
                                        </p:cTn>
                                        <p:tgtEl>
                                          <p:spTgt spid="58410"/>
                                        </p:tgtEl>
                                        <p:attrNameLst>
                                          <p:attrName>style.visibility</p:attrName>
                                        </p:attrNameLst>
                                      </p:cBhvr>
                                      <p:to>
                                        <p:strVal val="visible"/>
                                      </p:to>
                                    </p:set>
                                    <p:animEffect transition="in" filter="strips(upRight)">
                                      <p:cBhvr>
                                        <p:cTn id="30" dur="1000"/>
                                        <p:tgtEl>
                                          <p:spTgt spid="58410"/>
                                        </p:tgtEl>
                                      </p:cBhvr>
                                    </p:animEffect>
                                  </p:childTnLst>
                                  <p:subTnLst>
                                    <p:audio>
                                      <p:cMediaNode>
                                        <p:cTn display="0" masterRel="sameClick">
                                          <p:stCondLst>
                                            <p:cond evt="begin" delay="0">
                                              <p:tn val="28"/>
                                            </p:cond>
                                          </p:stCondLst>
                                          <p:endCondLst>
                                            <p:cond evt="onStopAudio" delay="0">
                                              <p:tgtEl>
                                                <p:sldTgt/>
                                              </p:tgtEl>
                                            </p:cond>
                                          </p:endCondLst>
                                        </p:cTn>
                                        <p:tgtEl>
                                          <p:sndTgt r:embed="rId3" name="FALS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337929"/>
                                        </p:tgtEl>
                                        <p:attrNameLst>
                                          <p:attrName>style.visibility</p:attrName>
                                        </p:attrNameLst>
                                      </p:cBhvr>
                                      <p:to>
                                        <p:strVal val="visible"/>
                                      </p:to>
                                    </p:set>
                                    <p:anim calcmode="lin" valueType="num">
                                      <p:cBhvr>
                                        <p:cTn id="35" dur="500" fill="hold"/>
                                        <p:tgtEl>
                                          <p:spTgt spid="337929"/>
                                        </p:tgtEl>
                                        <p:attrNameLst>
                                          <p:attrName>ppt_w</p:attrName>
                                        </p:attrNameLst>
                                      </p:cBhvr>
                                      <p:tavLst>
                                        <p:tav tm="0">
                                          <p:val>
                                            <p:strVal val="#ppt_w*0.05"/>
                                          </p:val>
                                        </p:tav>
                                        <p:tav tm="100000">
                                          <p:val>
                                            <p:strVal val="#ppt_w"/>
                                          </p:val>
                                        </p:tav>
                                      </p:tavLst>
                                    </p:anim>
                                    <p:anim calcmode="lin" valueType="num">
                                      <p:cBhvr>
                                        <p:cTn id="36" dur="500" fill="hold"/>
                                        <p:tgtEl>
                                          <p:spTgt spid="337929"/>
                                        </p:tgtEl>
                                        <p:attrNameLst>
                                          <p:attrName>ppt_h</p:attrName>
                                        </p:attrNameLst>
                                      </p:cBhvr>
                                      <p:tavLst>
                                        <p:tav tm="0">
                                          <p:val>
                                            <p:strVal val="#ppt_h"/>
                                          </p:val>
                                        </p:tav>
                                        <p:tav tm="100000">
                                          <p:val>
                                            <p:strVal val="#ppt_h"/>
                                          </p:val>
                                        </p:tav>
                                      </p:tavLst>
                                    </p:anim>
                                    <p:anim calcmode="lin" valueType="num">
                                      <p:cBhvr>
                                        <p:cTn id="37" dur="500" fill="hold"/>
                                        <p:tgtEl>
                                          <p:spTgt spid="337929"/>
                                        </p:tgtEl>
                                        <p:attrNameLst>
                                          <p:attrName>ppt_x</p:attrName>
                                        </p:attrNameLst>
                                      </p:cBhvr>
                                      <p:tavLst>
                                        <p:tav tm="0">
                                          <p:val>
                                            <p:strVal val="#ppt_x-.2"/>
                                          </p:val>
                                        </p:tav>
                                        <p:tav tm="100000">
                                          <p:val>
                                            <p:strVal val="#ppt_x"/>
                                          </p:val>
                                        </p:tav>
                                      </p:tavLst>
                                    </p:anim>
                                    <p:anim calcmode="lin" valueType="num">
                                      <p:cBhvr>
                                        <p:cTn id="38" dur="500" fill="hold"/>
                                        <p:tgtEl>
                                          <p:spTgt spid="337929"/>
                                        </p:tgtEl>
                                        <p:attrNameLst>
                                          <p:attrName>ppt_y</p:attrName>
                                        </p:attrNameLst>
                                      </p:cBhvr>
                                      <p:tavLst>
                                        <p:tav tm="0">
                                          <p:val>
                                            <p:strVal val="#ppt_y"/>
                                          </p:val>
                                        </p:tav>
                                        <p:tav tm="100000">
                                          <p:val>
                                            <p:strVal val="#ppt_y"/>
                                          </p:val>
                                        </p:tav>
                                      </p:tavLst>
                                    </p:anim>
                                    <p:animEffect transition="in" filter="fade">
                                      <p:cBhvr>
                                        <p:cTn id="39" dur="500"/>
                                        <p:tgtEl>
                                          <p:spTgt spid="33792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3" fill="hold" nodeType="clickEffect">
                                  <p:stCondLst>
                                    <p:cond delay="0"/>
                                  </p:stCondLst>
                                  <p:childTnLst>
                                    <p:set>
                                      <p:cBhvr>
                                        <p:cTn id="43" dur="1" fill="hold">
                                          <p:stCondLst>
                                            <p:cond delay="0"/>
                                          </p:stCondLst>
                                        </p:cTn>
                                        <p:tgtEl>
                                          <p:spTgt spid="58413"/>
                                        </p:tgtEl>
                                        <p:attrNameLst>
                                          <p:attrName>style.visibility</p:attrName>
                                        </p:attrNameLst>
                                      </p:cBhvr>
                                      <p:to>
                                        <p:strVal val="visible"/>
                                      </p:to>
                                    </p:set>
                                    <p:animEffect transition="in" filter="strips(upRight)">
                                      <p:cBhvr>
                                        <p:cTn id="44" dur="1000"/>
                                        <p:tgtEl>
                                          <p:spTgt spid="58413"/>
                                        </p:tgtEl>
                                      </p:cBhvr>
                                    </p:animEffect>
                                  </p:childTnLst>
                                  <p:subTnLst>
                                    <p:audio>
                                      <p:cMediaNode>
                                        <p:cTn display="0" masterRel="sameClick">
                                          <p:stCondLst>
                                            <p:cond evt="begin" delay="0">
                                              <p:tn val="42"/>
                                            </p:cond>
                                          </p:stCondLst>
                                          <p:endCondLst>
                                            <p:cond evt="onStopAudio" delay="0">
                                              <p:tgtEl>
                                                <p:sldTgt/>
                                              </p:tgtEl>
                                            </p:cond>
                                          </p:endCondLst>
                                        </p:cTn>
                                        <p:tgtEl>
                                          <p:sndTgt r:embed="rId3" name="FALS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337931">
                                            <p:txEl>
                                              <p:pRg st="0" end="0"/>
                                            </p:txEl>
                                          </p:spTgt>
                                        </p:tgtEl>
                                        <p:attrNameLst>
                                          <p:attrName>style.visibility</p:attrName>
                                        </p:attrNameLst>
                                      </p:cBhvr>
                                      <p:to>
                                        <p:strVal val="visible"/>
                                      </p:to>
                                    </p:set>
                                    <p:anim calcmode="lin" valueType="num">
                                      <p:cBhvr>
                                        <p:cTn id="49" dur="500" fill="hold"/>
                                        <p:tgtEl>
                                          <p:spTgt spid="337931">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337931">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337931">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3" fill="hold" nodeType="clickEffect">
                                  <p:stCondLst>
                                    <p:cond delay="0"/>
                                  </p:stCondLst>
                                  <p:childTnLst>
                                    <p:set>
                                      <p:cBhvr>
                                        <p:cTn id="55" dur="1" fill="hold">
                                          <p:stCondLst>
                                            <p:cond delay="0"/>
                                          </p:stCondLst>
                                        </p:cTn>
                                        <p:tgtEl>
                                          <p:spTgt spid="58406"/>
                                        </p:tgtEl>
                                        <p:attrNameLst>
                                          <p:attrName>style.visibility</p:attrName>
                                        </p:attrNameLst>
                                      </p:cBhvr>
                                      <p:to>
                                        <p:strVal val="visible"/>
                                      </p:to>
                                    </p:set>
                                    <p:animEffect transition="in" filter="strips(upRight)">
                                      <p:cBhvr>
                                        <p:cTn id="56" dur="1000"/>
                                        <p:tgtEl>
                                          <p:spTgt spid="58406"/>
                                        </p:tgtEl>
                                      </p:cBhvr>
                                    </p:animEffect>
                                  </p:childTnLst>
                                  <p:subTnLst>
                                    <p:audio>
                                      <p:cMediaNode>
                                        <p:cTn display="0" masterRel="sameClick">
                                          <p:stCondLst>
                                            <p:cond evt="begin" delay="0">
                                              <p:tn val="54"/>
                                            </p:cond>
                                          </p:stCondLst>
                                          <p:endCondLst>
                                            <p:cond evt="onStopAudio" delay="0">
                                              <p:tgtEl>
                                                <p:sldTgt/>
                                              </p:tgtEl>
                                            </p:cond>
                                          </p:endCondLst>
                                        </p:cTn>
                                        <p:tgtEl>
                                          <p:sndTgt r:embed="rId3" name="FALS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37933"/>
                                        </p:tgtEl>
                                        <p:attrNameLst>
                                          <p:attrName>style.visibility</p:attrName>
                                        </p:attrNameLst>
                                      </p:cBhvr>
                                      <p:to>
                                        <p:strVal val="visible"/>
                                      </p:to>
                                    </p:set>
                                    <p:animEffect transition="in" filter="checkerboard(across)">
                                      <p:cBhvr>
                                        <p:cTn id="61" dur="500"/>
                                        <p:tgtEl>
                                          <p:spTgt spid="337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7" grpId="0"/>
      <p:bldP spid="3379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82473" y="301243"/>
            <a:ext cx="6753138" cy="15372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FF0000"/>
                </a:solidFill>
                <a:latin typeface="Calibri body (Headings)"/>
              </a:rPr>
              <a:t>wish</a:t>
            </a:r>
            <a:r>
              <a:rPr lang="en-US" sz="6000" b="1" dirty="0" smtClean="0">
                <a:latin typeface="Calibri body (Headings)"/>
              </a:rPr>
              <a:t> (v.): </a:t>
            </a:r>
            <a:r>
              <a:rPr lang="en-US" sz="6000" b="1" dirty="0" err="1" smtClean="0">
                <a:latin typeface="Calibri body (Headings)"/>
              </a:rPr>
              <a:t>ước</a:t>
            </a:r>
            <a:endParaRPr lang="en-US" sz="6000" b="1" dirty="0">
              <a:latin typeface="Calibri body (Heading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550" y="1619999"/>
            <a:ext cx="7788742" cy="473335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14" y="532122"/>
            <a:ext cx="732242" cy="91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943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374" y="1208016"/>
            <a:ext cx="5212034" cy="3468372"/>
          </a:xfrm>
          <a:prstGeom prst="rect">
            <a:avLst/>
          </a:prstGeom>
        </p:spPr>
      </p:pic>
      <p:sp>
        <p:nvSpPr>
          <p:cNvPr id="4" name="Rectangle 3"/>
          <p:cNvSpPr/>
          <p:nvPr/>
        </p:nvSpPr>
        <p:spPr>
          <a:xfrm>
            <a:off x="4260843" y="5182188"/>
            <a:ext cx="4846840" cy="861774"/>
          </a:xfrm>
          <a:prstGeom prst="rect">
            <a:avLst/>
          </a:prstGeom>
        </p:spPr>
        <p:txBody>
          <a:bodyPr wrap="none">
            <a:spAutoFit/>
          </a:bodyPr>
          <a:lstStyle/>
          <a:p>
            <a:r>
              <a:rPr lang="en-US" sz="5000" b="1" dirty="0"/>
              <a:t>I </a:t>
            </a:r>
            <a:r>
              <a:rPr lang="en-US" sz="5000" b="1" dirty="0">
                <a:solidFill>
                  <a:srgbClr val="FF0000"/>
                </a:solidFill>
              </a:rPr>
              <a:t>wish </a:t>
            </a:r>
            <a:r>
              <a:rPr lang="en-US" sz="5000" b="1" dirty="0"/>
              <a:t>I </a:t>
            </a:r>
            <a:r>
              <a:rPr lang="en-US" sz="5000" b="1" dirty="0">
                <a:solidFill>
                  <a:srgbClr val="FF0000"/>
                </a:solidFill>
              </a:rPr>
              <a:t>were</a:t>
            </a:r>
            <a:r>
              <a:rPr lang="en-US" sz="5000" b="1" dirty="0"/>
              <a:t> rich.</a:t>
            </a:r>
          </a:p>
        </p:txBody>
      </p:sp>
      <p:sp>
        <p:nvSpPr>
          <p:cNvPr id="5" name="Rectangle 4"/>
          <p:cNvSpPr/>
          <p:nvPr/>
        </p:nvSpPr>
        <p:spPr>
          <a:xfrm>
            <a:off x="104114" y="-39348"/>
            <a:ext cx="4341783" cy="646331"/>
          </a:xfrm>
          <a:prstGeom prst="rect">
            <a:avLst/>
          </a:prstGeom>
        </p:spPr>
        <p:txBody>
          <a:bodyPr wrap="square">
            <a:spAutoFit/>
          </a:bodyPr>
          <a:lstStyle/>
          <a:p>
            <a:r>
              <a:rPr lang="en-US" sz="3600" b="1" u="sng" dirty="0" smtClean="0"/>
              <a:t>II. GRAMMAR:</a:t>
            </a:r>
            <a:endParaRPr lang="en-US" sz="3600" dirty="0"/>
          </a:p>
        </p:txBody>
      </p:sp>
    </p:spTree>
    <p:extLst>
      <p:ext uri="{BB962C8B-B14F-4D97-AF65-F5344CB8AC3E}">
        <p14:creationId xmlns:p14="http://schemas.microsoft.com/office/powerpoint/2010/main" val="3800987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C:\Users\Phuong Thao\Documents\GIÁO ÁN ĐIỆN TỬ\GADT 9\UNIT 1\hình\cờ ma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0"/>
            <a:ext cx="5181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419600" y="4495801"/>
            <a:ext cx="67818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800" b="1">
                <a:solidFill>
                  <a:srgbClr val="800080"/>
                </a:solidFill>
                <a:latin typeface=".VnAristote" pitchFamily="34" charset="0"/>
              </a:rPr>
              <a:t>Malaysia</a:t>
            </a:r>
          </a:p>
        </p:txBody>
      </p:sp>
      <p:pic>
        <p:nvPicPr>
          <p:cNvPr id="9220" name="Picture 10" descr="Thap d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0"/>
            <a:ext cx="36576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438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642" b="8428"/>
          <a:stretch/>
        </p:blipFill>
        <p:spPr>
          <a:xfrm>
            <a:off x="181395" y="181154"/>
            <a:ext cx="4416485" cy="6280030"/>
          </a:xfrm>
          <a:prstGeom prst="rect">
            <a:avLst/>
          </a:prstGeom>
        </p:spPr>
      </p:pic>
      <p:sp>
        <p:nvSpPr>
          <p:cNvPr id="4" name="Rectangle 3"/>
          <p:cNvSpPr/>
          <p:nvPr/>
        </p:nvSpPr>
        <p:spPr>
          <a:xfrm>
            <a:off x="3531347" y="5538957"/>
            <a:ext cx="8005910" cy="861774"/>
          </a:xfrm>
          <a:prstGeom prst="rect">
            <a:avLst/>
          </a:prstGeom>
        </p:spPr>
        <p:txBody>
          <a:bodyPr wrap="none">
            <a:spAutoFit/>
          </a:bodyPr>
          <a:lstStyle/>
          <a:p>
            <a:r>
              <a:rPr lang="en-US" sz="5000" b="1" dirty="0" smtClean="0"/>
              <a:t>He </a:t>
            </a:r>
            <a:r>
              <a:rPr lang="en-US" sz="5000" b="1" dirty="0" smtClean="0">
                <a:solidFill>
                  <a:srgbClr val="FF0000"/>
                </a:solidFill>
              </a:rPr>
              <a:t>wishes </a:t>
            </a:r>
            <a:r>
              <a:rPr lang="en-US" sz="5000" b="1" dirty="0" smtClean="0"/>
              <a:t>he </a:t>
            </a:r>
            <a:r>
              <a:rPr lang="en-US" sz="5000" b="1" dirty="0" smtClean="0">
                <a:solidFill>
                  <a:srgbClr val="FF0000"/>
                </a:solidFill>
              </a:rPr>
              <a:t>had</a:t>
            </a:r>
            <a:r>
              <a:rPr lang="en-US" sz="5000" b="1" dirty="0" smtClean="0"/>
              <a:t> a new bike.</a:t>
            </a:r>
            <a:endParaRPr lang="en-US" sz="50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168" y="267417"/>
            <a:ext cx="7360514" cy="4865300"/>
          </a:xfrm>
          <a:prstGeom prst="rect">
            <a:avLst/>
          </a:prstGeom>
        </p:spPr>
      </p:pic>
    </p:spTree>
    <p:extLst>
      <p:ext uri="{BB962C8B-B14F-4D97-AF65-F5344CB8AC3E}">
        <p14:creationId xmlns:p14="http://schemas.microsoft.com/office/powerpoint/2010/main" val="1382897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655" y="258236"/>
            <a:ext cx="12466040" cy="2123658"/>
          </a:xfrm>
          <a:prstGeom prst="rect">
            <a:avLst/>
          </a:prstGeom>
        </p:spPr>
        <p:txBody>
          <a:bodyPr wrap="square">
            <a:spAutoFit/>
          </a:bodyPr>
          <a:lstStyle/>
          <a:p>
            <a:pPr lvl="0" indent="457200" algn="ctr" eaLnBrk="0" fontAlgn="base" hangingPunct="0">
              <a:spcBef>
                <a:spcPct val="0"/>
              </a:spcBef>
              <a:spcAft>
                <a:spcPct val="0"/>
              </a:spcAft>
            </a:pPr>
            <a:r>
              <a:rPr lang="en-US" altLang="en-US" sz="4400" b="1" u="sng" dirty="0" smtClean="0">
                <a:solidFill>
                  <a:srgbClr val="FF0000"/>
                </a:solidFill>
                <a:ea typeface="Calibri" panose="020F0502020204030204" pitchFamily="34" charset="0"/>
                <a:cs typeface="Times New Roman" panose="02020603050405020304" pitchFamily="18" charset="0"/>
              </a:rPr>
              <a:t>PRESENT WISH </a:t>
            </a:r>
          </a:p>
          <a:p>
            <a:pPr lvl="0" indent="457200" algn="ctr" eaLnBrk="0" fontAlgn="base" hangingPunct="0">
              <a:spcBef>
                <a:spcPct val="0"/>
              </a:spcBef>
              <a:spcAft>
                <a:spcPct val="0"/>
              </a:spcAft>
            </a:pPr>
            <a:r>
              <a:rPr lang="en-US" altLang="en-US" sz="4400" b="1" dirty="0" smtClean="0">
                <a:ea typeface="Calibri" panose="020F0502020204030204" pitchFamily="34" charset="0"/>
                <a:cs typeface="Times New Roman" panose="02020603050405020304" pitchFamily="18" charset="0"/>
              </a:rPr>
              <a:t>(</a:t>
            </a:r>
            <a:r>
              <a:rPr lang="en-US" altLang="en-US" sz="4400" b="1" dirty="0" err="1" smtClean="0">
                <a:ea typeface="Calibri" panose="020F0502020204030204" pitchFamily="34" charset="0"/>
                <a:cs typeface="Times New Roman" panose="02020603050405020304" pitchFamily="18" charset="0"/>
              </a:rPr>
              <a:t>Mong</a:t>
            </a:r>
            <a:r>
              <a:rPr lang="en-US" altLang="en-US" sz="4400" b="1" dirty="0" smtClean="0">
                <a:ea typeface="Calibri" panose="020F0502020204030204" pitchFamily="34" charset="0"/>
                <a:cs typeface="Times New Roman" panose="02020603050405020304" pitchFamily="18" charset="0"/>
              </a:rPr>
              <a:t> </a:t>
            </a:r>
            <a:r>
              <a:rPr lang="en-US" altLang="en-US" sz="4400" b="1" dirty="0" err="1" smtClean="0">
                <a:ea typeface="Calibri" panose="020F0502020204030204" pitchFamily="34" charset="0"/>
                <a:cs typeface="Times New Roman" panose="02020603050405020304" pitchFamily="18" charset="0"/>
              </a:rPr>
              <a:t>ước</a:t>
            </a:r>
            <a:r>
              <a:rPr lang="en-US" altLang="en-US" sz="4400" b="1" dirty="0" smtClean="0">
                <a:ea typeface="Calibri" panose="020F0502020204030204" pitchFamily="34" charset="0"/>
                <a:cs typeface="Times New Roman" panose="02020603050405020304" pitchFamily="18" charset="0"/>
              </a:rPr>
              <a:t> ở </a:t>
            </a:r>
            <a:r>
              <a:rPr lang="en-US" altLang="en-US" sz="4400" b="1" dirty="0" err="1" smtClean="0">
                <a:ea typeface="Calibri" panose="020F0502020204030204" pitchFamily="34" charset="0"/>
                <a:cs typeface="Times New Roman" panose="02020603050405020304" pitchFamily="18" charset="0"/>
              </a:rPr>
              <a:t>hiện</a:t>
            </a:r>
            <a:r>
              <a:rPr lang="en-US" altLang="en-US" sz="4400" b="1" dirty="0" smtClean="0">
                <a:ea typeface="Calibri" panose="020F0502020204030204" pitchFamily="34" charset="0"/>
                <a:cs typeface="Times New Roman" panose="02020603050405020304" pitchFamily="18" charset="0"/>
              </a:rPr>
              <a:t> </a:t>
            </a:r>
            <a:r>
              <a:rPr lang="en-US" altLang="en-US" sz="4400" b="1" dirty="0" err="1" smtClean="0">
                <a:ea typeface="Calibri" panose="020F0502020204030204" pitchFamily="34" charset="0"/>
                <a:cs typeface="Times New Roman" panose="02020603050405020304" pitchFamily="18" charset="0"/>
              </a:rPr>
              <a:t>tại</a:t>
            </a:r>
            <a:r>
              <a:rPr lang="en-US" altLang="en-US" sz="4400" b="1" dirty="0" smtClean="0">
                <a:ea typeface="Calibri" panose="020F0502020204030204" pitchFamily="34" charset="0"/>
                <a:cs typeface="Times New Roman" panose="02020603050405020304" pitchFamily="18" charset="0"/>
              </a:rPr>
              <a:t>)</a:t>
            </a:r>
          </a:p>
          <a:p>
            <a:pPr lvl="0" indent="457200" algn="ctr" eaLnBrk="0" fontAlgn="base" hangingPunct="0">
              <a:spcBef>
                <a:spcPct val="0"/>
              </a:spcBef>
              <a:spcAft>
                <a:spcPct val="0"/>
              </a:spcAft>
            </a:pPr>
            <a:endParaRPr lang="en-US" altLang="en-US" sz="4400" b="1" dirty="0" smtClean="0">
              <a:ea typeface="Calibri" panose="020F0502020204030204" pitchFamily="34" charset="0"/>
              <a:cs typeface="Times New Roman" panose="02020603050405020304" pitchFamily="18" charset="0"/>
            </a:endParaRPr>
          </a:p>
        </p:txBody>
      </p:sp>
      <p:sp>
        <p:nvSpPr>
          <p:cNvPr id="2" name="Rectangle 1"/>
          <p:cNvSpPr/>
          <p:nvPr/>
        </p:nvSpPr>
        <p:spPr>
          <a:xfrm>
            <a:off x="1989778" y="1654824"/>
            <a:ext cx="7798279" cy="2123658"/>
          </a:xfrm>
          <a:prstGeom prst="rect">
            <a:avLst/>
          </a:prstGeom>
        </p:spPr>
        <p:txBody>
          <a:bodyPr wrap="square">
            <a:spAutoFit/>
          </a:bodyPr>
          <a:lstStyle/>
          <a:p>
            <a:r>
              <a:rPr lang="en-US" sz="4400" b="1" dirty="0" smtClean="0"/>
              <a:t>Ex</a:t>
            </a:r>
            <a:r>
              <a:rPr lang="en-US" sz="4400" b="1" dirty="0"/>
              <a:t>: </a:t>
            </a:r>
            <a:endParaRPr lang="en-US" sz="4400" b="1" dirty="0" smtClean="0"/>
          </a:p>
          <a:p>
            <a:r>
              <a:rPr lang="en-US" sz="4400" b="1" dirty="0" smtClean="0"/>
              <a:t>I </a:t>
            </a:r>
            <a:r>
              <a:rPr lang="en-US" sz="4400" b="1" dirty="0">
                <a:solidFill>
                  <a:srgbClr val="FF0000"/>
                </a:solidFill>
              </a:rPr>
              <a:t>wish </a:t>
            </a:r>
            <a:r>
              <a:rPr lang="en-US" sz="4400" b="1" dirty="0"/>
              <a:t>I </a:t>
            </a:r>
            <a:r>
              <a:rPr lang="en-US" sz="4400" b="1" dirty="0">
                <a:solidFill>
                  <a:srgbClr val="FF0000"/>
                </a:solidFill>
              </a:rPr>
              <a:t>were</a:t>
            </a:r>
            <a:r>
              <a:rPr lang="en-US" sz="4400" b="1" dirty="0"/>
              <a:t> rich. </a:t>
            </a:r>
          </a:p>
          <a:p>
            <a:r>
              <a:rPr lang="en-US" sz="4400" b="1" dirty="0" smtClean="0"/>
              <a:t>He </a:t>
            </a:r>
            <a:r>
              <a:rPr lang="en-US" sz="4400" b="1" dirty="0">
                <a:solidFill>
                  <a:srgbClr val="FF0000"/>
                </a:solidFill>
              </a:rPr>
              <a:t>wishes </a:t>
            </a:r>
            <a:r>
              <a:rPr lang="en-US" sz="4400" b="1" dirty="0"/>
              <a:t>he  </a:t>
            </a:r>
            <a:r>
              <a:rPr lang="en-US" sz="4400" b="1" dirty="0">
                <a:solidFill>
                  <a:srgbClr val="FF0000"/>
                </a:solidFill>
              </a:rPr>
              <a:t>had</a:t>
            </a:r>
            <a:r>
              <a:rPr lang="en-US" sz="4400" b="1" dirty="0"/>
              <a:t> a new </a:t>
            </a:r>
            <a:r>
              <a:rPr lang="en-US" sz="4400" b="1" dirty="0" smtClean="0"/>
              <a:t>bike.</a:t>
            </a:r>
            <a:endParaRPr lang="en-US" sz="4400" b="1" dirty="0"/>
          </a:p>
        </p:txBody>
      </p:sp>
      <p:sp>
        <p:nvSpPr>
          <p:cNvPr id="5" name="Rectangle 4"/>
          <p:cNvSpPr/>
          <p:nvPr/>
        </p:nvSpPr>
        <p:spPr>
          <a:xfrm>
            <a:off x="3016751" y="3974171"/>
            <a:ext cx="5322179" cy="1446550"/>
          </a:xfrm>
          <a:prstGeom prst="rect">
            <a:avLst/>
          </a:prstGeom>
          <a:ln w="38100">
            <a:solidFill>
              <a:schemeClr val="tx1"/>
            </a:solidFill>
          </a:ln>
        </p:spPr>
        <p:txBody>
          <a:bodyPr wrap="square">
            <a:spAutoFit/>
          </a:bodyPr>
          <a:lstStyle/>
          <a:p>
            <a:r>
              <a:rPr lang="en-US" sz="4400" b="1" dirty="0"/>
              <a:t>S + </a:t>
            </a:r>
            <a:r>
              <a:rPr lang="en-US" sz="4400" b="1" dirty="0">
                <a:solidFill>
                  <a:srgbClr val="FF0000"/>
                </a:solidFill>
              </a:rPr>
              <a:t>wish</a:t>
            </a:r>
            <a:r>
              <a:rPr lang="en-US" sz="4400" b="1" dirty="0"/>
              <a:t> + S + </a:t>
            </a:r>
            <a:r>
              <a:rPr lang="en-US" sz="4400" b="1" dirty="0" smtClean="0">
                <a:solidFill>
                  <a:srgbClr val="FF0000"/>
                </a:solidFill>
              </a:rPr>
              <a:t>were</a:t>
            </a:r>
          </a:p>
          <a:p>
            <a:r>
              <a:rPr lang="en-US" sz="4400" b="1" dirty="0">
                <a:solidFill>
                  <a:srgbClr val="FF0000"/>
                </a:solidFill>
              </a:rPr>
              <a:t> </a:t>
            </a:r>
            <a:r>
              <a:rPr lang="en-US" sz="4400" b="1" dirty="0" smtClean="0">
                <a:solidFill>
                  <a:srgbClr val="FF0000"/>
                </a:solidFill>
              </a:rPr>
              <a:t>                        V2/</a:t>
            </a:r>
            <a:r>
              <a:rPr lang="en-US" sz="4400" b="1" dirty="0" err="1" smtClean="0">
                <a:solidFill>
                  <a:srgbClr val="FF0000"/>
                </a:solidFill>
              </a:rPr>
              <a:t>ed</a:t>
            </a:r>
            <a:endParaRPr lang="en-US" sz="4400" b="1" dirty="0">
              <a:solidFill>
                <a:srgbClr val="FF0000"/>
              </a:solidFill>
            </a:endParaRPr>
          </a:p>
        </p:txBody>
      </p:sp>
      <p:sp>
        <p:nvSpPr>
          <p:cNvPr id="6" name="Rectangle 5"/>
          <p:cNvSpPr/>
          <p:nvPr/>
        </p:nvSpPr>
        <p:spPr>
          <a:xfrm>
            <a:off x="685127" y="5616411"/>
            <a:ext cx="11412748" cy="769441"/>
          </a:xfrm>
          <a:prstGeom prst="rect">
            <a:avLst/>
          </a:prstGeom>
        </p:spPr>
        <p:txBody>
          <a:bodyPr wrap="square">
            <a:spAutoFit/>
          </a:bodyPr>
          <a:lstStyle/>
          <a:p>
            <a:r>
              <a:rPr lang="en-US" sz="4400" b="1" dirty="0" smtClean="0"/>
              <a:t>-&gt; </a:t>
            </a:r>
            <a:r>
              <a:rPr lang="en-US" sz="4400" b="1" dirty="0" err="1" smtClean="0"/>
              <a:t>dùng</a:t>
            </a:r>
            <a:r>
              <a:rPr lang="en-US" sz="4400" b="1" dirty="0" smtClean="0"/>
              <a:t> </a:t>
            </a:r>
            <a:r>
              <a:rPr lang="en-US" sz="4400" b="1" dirty="0" err="1" smtClean="0"/>
              <a:t>để</a:t>
            </a:r>
            <a:r>
              <a:rPr lang="en-US" sz="4400" b="1" dirty="0" smtClean="0"/>
              <a:t> </a:t>
            </a:r>
            <a:r>
              <a:rPr lang="en-US" sz="4400" b="1" dirty="0" err="1" smtClean="0"/>
              <a:t>ước</a:t>
            </a:r>
            <a:r>
              <a:rPr lang="en-US" sz="4400" b="1" dirty="0" smtClean="0"/>
              <a:t> </a:t>
            </a:r>
            <a:r>
              <a:rPr lang="en-US" sz="4400" b="1" dirty="0" err="1" smtClean="0"/>
              <a:t>điều</a:t>
            </a:r>
            <a:r>
              <a:rPr lang="en-US" sz="4400" b="1" dirty="0" smtClean="0"/>
              <a:t> </a:t>
            </a:r>
            <a:r>
              <a:rPr lang="en-US" sz="4400" b="1" dirty="0" err="1" smtClean="0">
                <a:solidFill>
                  <a:srgbClr val="FF0000"/>
                </a:solidFill>
              </a:rPr>
              <a:t>trái</a:t>
            </a:r>
            <a:r>
              <a:rPr lang="en-US" sz="4400" b="1" dirty="0" smtClean="0">
                <a:solidFill>
                  <a:srgbClr val="FF0000"/>
                </a:solidFill>
              </a:rPr>
              <a:t> </a:t>
            </a:r>
            <a:r>
              <a:rPr lang="en-US" sz="4400" b="1" dirty="0" err="1" smtClean="0">
                <a:solidFill>
                  <a:srgbClr val="FF0000"/>
                </a:solidFill>
              </a:rPr>
              <a:t>ngược</a:t>
            </a:r>
            <a:r>
              <a:rPr lang="en-US" sz="4400" b="1" dirty="0" smtClean="0"/>
              <a:t> </a:t>
            </a:r>
            <a:r>
              <a:rPr lang="en-US" sz="4400" b="1" dirty="0" err="1" smtClean="0"/>
              <a:t>với</a:t>
            </a:r>
            <a:r>
              <a:rPr lang="en-US" sz="4400" b="1" dirty="0" smtClean="0"/>
              <a:t> </a:t>
            </a:r>
            <a:r>
              <a:rPr lang="en-US" sz="4400" b="1" dirty="0" err="1" smtClean="0"/>
              <a:t>hiện</a:t>
            </a:r>
            <a:r>
              <a:rPr lang="en-US" sz="4400" b="1" dirty="0" smtClean="0"/>
              <a:t> </a:t>
            </a:r>
            <a:r>
              <a:rPr lang="en-US" sz="4400" b="1" dirty="0" err="1" smtClean="0"/>
              <a:t>tại</a:t>
            </a:r>
            <a:r>
              <a:rPr lang="en-US" sz="4400" b="1" dirty="0" smtClean="0"/>
              <a:t>.</a:t>
            </a:r>
            <a:endParaRPr lang="en-US" sz="44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14" y="502305"/>
            <a:ext cx="732242" cy="91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37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267200" y="228601"/>
            <a:ext cx="34753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000" b="1" u="sng" dirty="0">
                <a:solidFill>
                  <a:srgbClr val="C00000"/>
                </a:solidFill>
                <a:cs typeface="Calibri" panose="020F0502020204030204" pitchFamily="34" charset="0"/>
              </a:rPr>
              <a:t>CÁCH LÀM BÀI WISH</a:t>
            </a:r>
          </a:p>
        </p:txBody>
      </p:sp>
      <p:sp>
        <p:nvSpPr>
          <p:cNvPr id="3" name="Rectangle 2"/>
          <p:cNvSpPr/>
          <p:nvPr/>
        </p:nvSpPr>
        <p:spPr>
          <a:xfrm>
            <a:off x="548306" y="823908"/>
            <a:ext cx="11140211" cy="5437386"/>
          </a:xfrm>
          <a:prstGeom prst="rect">
            <a:avLst/>
          </a:prstGeom>
        </p:spPr>
        <p:txBody>
          <a:bodyPr wrap="square">
            <a:spAutoFit/>
          </a:bodyPr>
          <a:lstStyle/>
          <a:p>
            <a:r>
              <a:rPr lang="en-US" sz="3000" b="1" dirty="0" smtClean="0">
                <a:solidFill>
                  <a:srgbClr val="FF0000"/>
                </a:solidFill>
                <a:latin typeface="Arial" panose="020B0604020202020204" pitchFamily="34" charset="0"/>
              </a:rPr>
              <a:t>1. </a:t>
            </a:r>
            <a:r>
              <a:rPr lang="en-US" sz="3000" b="1" dirty="0" err="1" smtClean="0">
                <a:solidFill>
                  <a:srgbClr val="FF0000"/>
                </a:solidFill>
                <a:latin typeface="Arial" panose="020B0604020202020204" pitchFamily="34" charset="0"/>
              </a:rPr>
              <a:t>Bỏ</a:t>
            </a:r>
            <a:r>
              <a:rPr lang="en-US" sz="3000" b="1" dirty="0">
                <a:latin typeface="Arial" panose="020B0604020202020204" pitchFamily="34" charset="0"/>
              </a:rPr>
              <a:t>: It’s a pity! , What a pity!....</a:t>
            </a:r>
          </a:p>
          <a:p>
            <a:r>
              <a:rPr lang="en-US" sz="3000" b="1" dirty="0" smtClean="0">
                <a:solidFill>
                  <a:srgbClr val="FF0000"/>
                </a:solidFill>
                <a:latin typeface="Arial" panose="020B0604020202020204" pitchFamily="34" charset="0"/>
              </a:rPr>
              <a:t>2.</a:t>
            </a:r>
            <a:r>
              <a:rPr lang="en-US" sz="3000" b="1" dirty="0" smtClean="0">
                <a:latin typeface="Arial" panose="020B0604020202020204" pitchFamily="34" charset="0"/>
              </a:rPr>
              <a:t> (-) -&gt; </a:t>
            </a:r>
            <a:r>
              <a:rPr lang="en-US" sz="3000" b="1" dirty="0" err="1" smtClean="0">
                <a:solidFill>
                  <a:srgbClr val="FF0000"/>
                </a:solidFill>
                <a:latin typeface="Arial" panose="020B0604020202020204" pitchFamily="34" charset="0"/>
              </a:rPr>
              <a:t>Bỏ</a:t>
            </a:r>
            <a:r>
              <a:rPr lang="en-US" sz="3000" b="1" dirty="0">
                <a:latin typeface="Arial" panose="020B0604020202020204" pitchFamily="34" charset="0"/>
              </a:rPr>
              <a:t>: not (</a:t>
            </a:r>
            <a:r>
              <a:rPr lang="en-US" sz="3000" b="1" dirty="0" err="1">
                <a:latin typeface="Arial" panose="020B0604020202020204" pitchFamily="34" charset="0"/>
              </a:rPr>
              <a:t>nếu</a:t>
            </a:r>
            <a:r>
              <a:rPr lang="en-US" sz="3000" b="1" dirty="0">
                <a:latin typeface="Arial" panose="020B0604020202020204" pitchFamily="34" charset="0"/>
              </a:rPr>
              <a:t> </a:t>
            </a:r>
            <a:r>
              <a:rPr lang="en-US" sz="3000" b="1" dirty="0" err="1">
                <a:latin typeface="Arial" panose="020B0604020202020204" pitchFamily="34" charset="0"/>
              </a:rPr>
              <a:t>có</a:t>
            </a:r>
            <a:r>
              <a:rPr lang="en-US" sz="3000" b="1" dirty="0">
                <a:latin typeface="Arial" panose="020B0604020202020204" pitchFamily="34" charset="0"/>
              </a:rPr>
              <a:t> don’t/doesn’t-&gt; </a:t>
            </a:r>
            <a:r>
              <a:rPr lang="en-US" sz="3000" b="1" dirty="0" err="1">
                <a:latin typeface="Arial" panose="020B0604020202020204" pitchFamily="34" charset="0"/>
              </a:rPr>
              <a:t>bỏ</a:t>
            </a:r>
            <a:r>
              <a:rPr lang="en-US" sz="3000" b="1" dirty="0">
                <a:latin typeface="Arial" panose="020B0604020202020204" pitchFamily="34" charset="0"/>
              </a:rPr>
              <a:t> </a:t>
            </a:r>
            <a:r>
              <a:rPr lang="en-US" sz="3000" b="1" dirty="0" err="1">
                <a:latin typeface="Arial" panose="020B0604020202020204" pitchFamily="34" charset="0"/>
              </a:rPr>
              <a:t>hết</a:t>
            </a:r>
            <a:r>
              <a:rPr lang="en-US" sz="3000" b="1" dirty="0">
                <a:latin typeface="Arial" panose="020B0604020202020204" pitchFamily="34" charset="0"/>
              </a:rPr>
              <a:t>)</a:t>
            </a:r>
          </a:p>
          <a:p>
            <a:r>
              <a:rPr lang="en-US" sz="3000" b="1" dirty="0">
                <a:latin typeface="Arial" panose="020B0604020202020204" pitchFamily="34" charset="0"/>
              </a:rPr>
              <a:t>    </a:t>
            </a:r>
            <a:r>
              <a:rPr lang="en-US" sz="3000" b="1" dirty="0" smtClean="0">
                <a:latin typeface="Arial" panose="020B0604020202020204" pitchFamily="34" charset="0"/>
              </a:rPr>
              <a:t>         </a:t>
            </a:r>
            <a:r>
              <a:rPr lang="en-US" sz="3000" b="1" dirty="0" err="1" smtClean="0">
                <a:solidFill>
                  <a:srgbClr val="FF0000"/>
                </a:solidFill>
                <a:latin typeface="Arial" panose="020B0604020202020204" pitchFamily="34" charset="0"/>
              </a:rPr>
              <a:t>Gạch</a:t>
            </a:r>
            <a:r>
              <a:rPr lang="en-US" sz="3000" b="1" dirty="0" smtClean="0">
                <a:solidFill>
                  <a:srgbClr val="FF0000"/>
                </a:solidFill>
                <a:latin typeface="Arial" panose="020B0604020202020204" pitchFamily="34" charset="0"/>
              </a:rPr>
              <a:t> </a:t>
            </a:r>
            <a:r>
              <a:rPr lang="en-US" sz="3000" b="1" dirty="0" err="1">
                <a:solidFill>
                  <a:srgbClr val="FF0000"/>
                </a:solidFill>
                <a:latin typeface="Arial" panose="020B0604020202020204" pitchFamily="34" charset="0"/>
              </a:rPr>
              <a:t>chân</a:t>
            </a:r>
            <a:r>
              <a:rPr lang="en-US" sz="3000" b="1" dirty="0">
                <a:latin typeface="Arial" panose="020B0604020202020204" pitchFamily="34" charset="0"/>
              </a:rPr>
              <a:t> </a:t>
            </a:r>
            <a:r>
              <a:rPr lang="en-US" sz="3000" b="1" u="sng" dirty="0">
                <a:latin typeface="Arial" panose="020B0604020202020204" pitchFamily="34" charset="0"/>
              </a:rPr>
              <a:t>V</a:t>
            </a:r>
            <a:r>
              <a:rPr lang="en-US" sz="3000" b="1" dirty="0">
                <a:latin typeface="Arial" panose="020B0604020202020204" pitchFamily="34" charset="0"/>
              </a:rPr>
              <a:t> -&gt; were</a:t>
            </a:r>
          </a:p>
          <a:p>
            <a:r>
              <a:rPr lang="en-US" sz="3000" b="1" dirty="0">
                <a:latin typeface="Arial" panose="020B0604020202020204" pitchFamily="34" charset="0"/>
              </a:rPr>
              <a:t>                               </a:t>
            </a:r>
            <a:r>
              <a:rPr lang="en-US" sz="3000" b="1" dirty="0" smtClean="0">
                <a:latin typeface="Arial" panose="020B0604020202020204" pitchFamily="34" charset="0"/>
              </a:rPr>
              <a:t>V2/</a:t>
            </a:r>
            <a:r>
              <a:rPr lang="en-US" sz="3000" b="1" dirty="0" err="1" smtClean="0">
                <a:latin typeface="Arial" panose="020B0604020202020204" pitchFamily="34" charset="0"/>
              </a:rPr>
              <a:t>ed</a:t>
            </a:r>
            <a:endParaRPr lang="en-US" sz="3000" b="1" dirty="0">
              <a:latin typeface="Arial" panose="020B0604020202020204" pitchFamily="34" charset="0"/>
            </a:endParaRPr>
          </a:p>
          <a:p>
            <a:r>
              <a:rPr lang="en-US" sz="3000" b="1" dirty="0" smtClean="0">
                <a:solidFill>
                  <a:srgbClr val="FF0000"/>
                </a:solidFill>
                <a:latin typeface="Arial" panose="020B0604020202020204" pitchFamily="34" charset="0"/>
              </a:rPr>
              <a:t>2. </a:t>
            </a:r>
            <a:r>
              <a:rPr lang="en-US" sz="3000" b="1" dirty="0" smtClean="0">
                <a:latin typeface="Arial" panose="020B0604020202020204" pitchFamily="34" charset="0"/>
              </a:rPr>
              <a:t>(+)-&gt; </a:t>
            </a:r>
            <a:r>
              <a:rPr lang="en-US" sz="3000" b="1" dirty="0" err="1" smtClean="0">
                <a:solidFill>
                  <a:srgbClr val="FF0000"/>
                </a:solidFill>
                <a:latin typeface="Arial" panose="020B0604020202020204" pitchFamily="34" charset="0"/>
              </a:rPr>
              <a:t>Gạch</a:t>
            </a:r>
            <a:r>
              <a:rPr lang="en-US" sz="3000" b="1" dirty="0" smtClean="0">
                <a:solidFill>
                  <a:srgbClr val="FF0000"/>
                </a:solidFill>
                <a:latin typeface="Arial" panose="020B0604020202020204" pitchFamily="34" charset="0"/>
              </a:rPr>
              <a:t> </a:t>
            </a:r>
            <a:r>
              <a:rPr lang="en-US" sz="3000" b="1" dirty="0" err="1">
                <a:solidFill>
                  <a:srgbClr val="FF0000"/>
                </a:solidFill>
                <a:latin typeface="Arial" panose="020B0604020202020204" pitchFamily="34" charset="0"/>
              </a:rPr>
              <a:t>chân</a:t>
            </a:r>
            <a:r>
              <a:rPr lang="en-US" sz="3000" b="1" dirty="0">
                <a:latin typeface="Arial" panose="020B0604020202020204" pitchFamily="34" charset="0"/>
              </a:rPr>
              <a:t> </a:t>
            </a:r>
            <a:r>
              <a:rPr lang="en-US" sz="3000" b="1" u="sng" dirty="0">
                <a:latin typeface="Arial" panose="020B0604020202020204" pitchFamily="34" charset="0"/>
              </a:rPr>
              <a:t>V</a:t>
            </a:r>
            <a:r>
              <a:rPr lang="en-US" sz="3000" b="1" dirty="0">
                <a:latin typeface="Arial" panose="020B0604020202020204" pitchFamily="34" charset="0"/>
              </a:rPr>
              <a:t> -&gt; were not </a:t>
            </a:r>
          </a:p>
          <a:p>
            <a:r>
              <a:rPr lang="en-US" sz="3000" b="1" dirty="0">
                <a:latin typeface="Arial" panose="020B0604020202020204" pitchFamily="34" charset="0"/>
              </a:rPr>
              <a:t>                               didn’t + </a:t>
            </a:r>
            <a:r>
              <a:rPr lang="en-US" sz="3000" b="1" dirty="0" err="1">
                <a:latin typeface="Arial" panose="020B0604020202020204" pitchFamily="34" charset="0"/>
              </a:rPr>
              <a:t>Vbf</a:t>
            </a:r>
            <a:endParaRPr lang="en-US" sz="3000" b="1" dirty="0">
              <a:latin typeface="Arial" panose="020B0604020202020204" pitchFamily="34" charset="0"/>
            </a:endParaRPr>
          </a:p>
          <a:p>
            <a:r>
              <a:rPr lang="en-US" sz="3000" b="1" dirty="0" smtClean="0">
                <a:latin typeface="Arial" panose="020B0604020202020204" pitchFamily="34" charset="0"/>
              </a:rPr>
              <a:t>Ex</a:t>
            </a:r>
            <a:r>
              <a:rPr lang="en-US" sz="3000" b="1" dirty="0">
                <a:latin typeface="Arial" panose="020B0604020202020204" pitchFamily="34" charset="0"/>
              </a:rPr>
              <a:t>: </a:t>
            </a:r>
          </a:p>
          <a:p>
            <a:r>
              <a:rPr lang="en-US" sz="3000" b="1" dirty="0" smtClean="0">
                <a:latin typeface="Arial" panose="020B0604020202020204" pitchFamily="34" charset="0"/>
              </a:rPr>
              <a:t>a/ It’s a pity! I </a:t>
            </a:r>
            <a:r>
              <a:rPr lang="en-US" sz="3000" b="1" dirty="0">
                <a:latin typeface="Arial" panose="020B0604020202020204" pitchFamily="34" charset="0"/>
              </a:rPr>
              <a:t>don’t have enough money to buy a new bike.</a:t>
            </a:r>
          </a:p>
          <a:p>
            <a:pPr marL="342900" indent="-342900">
              <a:lnSpc>
                <a:spcPct val="115000"/>
              </a:lnSpc>
              <a:spcAft>
                <a:spcPts val="1000"/>
              </a:spcAft>
              <a:buFont typeface="Wingdings" panose="05000000000000000000" pitchFamily="2" charset="2"/>
              <a:buChar char=""/>
            </a:pPr>
            <a:r>
              <a:rPr lang="en-US" sz="3000" b="1" dirty="0">
                <a:latin typeface="Arial" panose="020B0604020202020204" pitchFamily="34" charset="0"/>
                <a:ea typeface="Calibri" panose="020F0502020204030204" pitchFamily="34" charset="0"/>
              </a:rPr>
              <a:t>I wish </a:t>
            </a:r>
            <a:r>
              <a:rPr lang="en-US" sz="3000" b="1" dirty="0" smtClean="0">
                <a:latin typeface="Arial" panose="020B0604020202020204" pitchFamily="34" charset="0"/>
                <a:ea typeface="Calibri" panose="020F0502020204030204" pitchFamily="34" charset="0"/>
              </a:rPr>
              <a:t>_____________________</a:t>
            </a:r>
          </a:p>
          <a:p>
            <a:r>
              <a:rPr lang="en-US" sz="3000" b="1" dirty="0" smtClean="0">
                <a:latin typeface="Arial" panose="020B0604020202020204" pitchFamily="34" charset="0"/>
              </a:rPr>
              <a:t>b/ What </a:t>
            </a:r>
            <a:r>
              <a:rPr lang="en-US" sz="3000" b="1" dirty="0">
                <a:latin typeface="Arial" panose="020B0604020202020204" pitchFamily="34" charset="0"/>
              </a:rPr>
              <a:t>a pity! I </a:t>
            </a:r>
            <a:r>
              <a:rPr lang="en-US" sz="3000" b="1" dirty="0" smtClean="0">
                <a:latin typeface="Arial" panose="020B0604020202020204" pitchFamily="34" charset="0"/>
              </a:rPr>
              <a:t>am very busy now.</a:t>
            </a:r>
            <a:endParaRPr lang="en-US" sz="3000" b="1" dirty="0">
              <a:latin typeface="Arial" panose="020B0604020202020204" pitchFamily="34" charset="0"/>
            </a:endParaRPr>
          </a:p>
          <a:p>
            <a:pPr marL="342900" indent="-342900">
              <a:lnSpc>
                <a:spcPct val="115000"/>
              </a:lnSpc>
              <a:spcAft>
                <a:spcPts val="1000"/>
              </a:spcAft>
              <a:buFont typeface="Wingdings" panose="05000000000000000000" pitchFamily="2" charset="2"/>
              <a:buChar char=""/>
            </a:pPr>
            <a:r>
              <a:rPr lang="en-US" sz="3000" b="1" dirty="0">
                <a:latin typeface="Arial" panose="020B0604020202020204" pitchFamily="34" charset="0"/>
                <a:ea typeface="Calibri" panose="020F0502020204030204" pitchFamily="34" charset="0"/>
              </a:rPr>
              <a:t>I wish </a:t>
            </a:r>
            <a:r>
              <a:rPr lang="en-US" sz="3000" b="1" dirty="0" smtClean="0">
                <a:latin typeface="Arial" panose="020B0604020202020204" pitchFamily="34" charset="0"/>
                <a:ea typeface="Calibri" panose="020F0502020204030204" pitchFamily="34" charset="0"/>
              </a:rPr>
              <a:t>______________________________________</a:t>
            </a:r>
            <a:endParaRPr lang="en-US" sz="3000" b="1" dirty="0">
              <a:latin typeface="Arial" panose="020B0604020202020204" pitchFamily="34" charset="0"/>
              <a:ea typeface="Calibri" panose="020F050202020403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09" y="94801"/>
            <a:ext cx="581669" cy="72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14388" y="4506603"/>
            <a:ext cx="7245894" cy="553998"/>
          </a:xfrm>
          <a:prstGeom prst="rect">
            <a:avLst/>
          </a:prstGeom>
        </p:spPr>
        <p:txBody>
          <a:bodyPr wrap="none">
            <a:spAutoFit/>
          </a:bodyPr>
          <a:lstStyle/>
          <a:p>
            <a:r>
              <a:rPr lang="en-US" sz="3000" b="1" dirty="0">
                <a:latin typeface="Arial" panose="020B0604020202020204" pitchFamily="34" charset="0"/>
              </a:rPr>
              <a:t>I </a:t>
            </a:r>
            <a:r>
              <a:rPr lang="en-US" sz="3000" b="1" dirty="0" smtClean="0">
                <a:solidFill>
                  <a:srgbClr val="FF0000"/>
                </a:solidFill>
                <a:latin typeface="Arial" panose="020B0604020202020204" pitchFamily="34" charset="0"/>
              </a:rPr>
              <a:t>had</a:t>
            </a:r>
            <a:r>
              <a:rPr lang="en-US" sz="3000" b="1" dirty="0" smtClean="0">
                <a:latin typeface="Arial" panose="020B0604020202020204" pitchFamily="34" charset="0"/>
              </a:rPr>
              <a:t> </a:t>
            </a:r>
            <a:r>
              <a:rPr lang="en-US" sz="3000" b="1" dirty="0">
                <a:latin typeface="Arial" panose="020B0604020202020204" pitchFamily="34" charset="0"/>
              </a:rPr>
              <a:t>enough money to buy a new bike</a:t>
            </a:r>
            <a:endParaRPr lang="en-US" sz="3000" dirty="0"/>
          </a:p>
        </p:txBody>
      </p:sp>
      <p:sp>
        <p:nvSpPr>
          <p:cNvPr id="6" name="Rectangle 5"/>
          <p:cNvSpPr/>
          <p:nvPr/>
        </p:nvSpPr>
        <p:spPr>
          <a:xfrm>
            <a:off x="2218005" y="5619780"/>
            <a:ext cx="4854342" cy="553998"/>
          </a:xfrm>
          <a:prstGeom prst="rect">
            <a:avLst/>
          </a:prstGeom>
        </p:spPr>
        <p:txBody>
          <a:bodyPr wrap="none">
            <a:spAutoFit/>
          </a:bodyPr>
          <a:lstStyle/>
          <a:p>
            <a:r>
              <a:rPr lang="en-US" sz="3000" b="1" dirty="0">
                <a:latin typeface="Arial" panose="020B0604020202020204" pitchFamily="34" charset="0"/>
              </a:rPr>
              <a:t>I </a:t>
            </a:r>
            <a:r>
              <a:rPr lang="en-US" sz="3000" b="1" dirty="0" smtClean="0">
                <a:solidFill>
                  <a:srgbClr val="FF0000"/>
                </a:solidFill>
                <a:latin typeface="Arial" panose="020B0604020202020204" pitchFamily="34" charset="0"/>
              </a:rPr>
              <a:t>were not</a:t>
            </a:r>
            <a:r>
              <a:rPr lang="en-US" sz="3000" b="1" dirty="0" smtClean="0">
                <a:latin typeface="Arial" panose="020B0604020202020204" pitchFamily="34" charset="0"/>
              </a:rPr>
              <a:t> </a:t>
            </a:r>
            <a:r>
              <a:rPr lang="en-US" sz="3000" b="1" dirty="0">
                <a:latin typeface="Arial" panose="020B0604020202020204" pitchFamily="34" charset="0"/>
              </a:rPr>
              <a:t>very busy now.</a:t>
            </a:r>
            <a:endParaRPr lang="en-US" sz="3000" dirty="0"/>
          </a:p>
        </p:txBody>
      </p:sp>
      <p:sp>
        <p:nvSpPr>
          <p:cNvPr id="7" name="Rectangle 6"/>
          <p:cNvSpPr/>
          <p:nvPr/>
        </p:nvSpPr>
        <p:spPr>
          <a:xfrm>
            <a:off x="7207448" y="5609847"/>
            <a:ext cx="3272178" cy="553998"/>
          </a:xfrm>
          <a:prstGeom prst="rect">
            <a:avLst/>
          </a:prstGeom>
        </p:spPr>
        <p:txBody>
          <a:bodyPr wrap="none">
            <a:spAutoFit/>
          </a:bodyPr>
          <a:lstStyle/>
          <a:p>
            <a:r>
              <a:rPr lang="en-US" sz="3000" b="1" dirty="0" smtClean="0">
                <a:latin typeface="Arial" panose="020B0604020202020204" pitchFamily="34" charset="0"/>
              </a:rPr>
              <a:t>/ I </a:t>
            </a:r>
            <a:r>
              <a:rPr lang="en-US" sz="3000" b="1" dirty="0" smtClean="0">
                <a:solidFill>
                  <a:srgbClr val="FF0000"/>
                </a:solidFill>
                <a:latin typeface="Arial" panose="020B0604020202020204" pitchFamily="34" charset="0"/>
              </a:rPr>
              <a:t>were</a:t>
            </a:r>
            <a:r>
              <a:rPr lang="en-US" sz="3000" b="1" dirty="0" smtClean="0">
                <a:latin typeface="Arial" panose="020B0604020202020204" pitchFamily="34" charset="0"/>
              </a:rPr>
              <a:t> free </a:t>
            </a:r>
            <a:r>
              <a:rPr lang="en-US" sz="3000" b="1" dirty="0">
                <a:latin typeface="Arial" panose="020B0604020202020204" pitchFamily="34" charset="0"/>
              </a:rPr>
              <a:t>now.</a:t>
            </a:r>
            <a:endParaRPr lang="en-US" sz="3000" dirty="0"/>
          </a:p>
        </p:txBody>
      </p:sp>
      <p:sp>
        <p:nvSpPr>
          <p:cNvPr id="8" name="Multiply 7"/>
          <p:cNvSpPr/>
          <p:nvPr/>
        </p:nvSpPr>
        <p:spPr>
          <a:xfrm>
            <a:off x="2991679" y="4065105"/>
            <a:ext cx="1162878" cy="467139"/>
          </a:xfrm>
          <a:prstGeom prst="mathMultiply">
            <a:avLst>
              <a:gd name="adj1" fmla="val 1500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a:off x="4008784" y="4377395"/>
            <a:ext cx="1239077" cy="28074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a:off x="3405810" y="5464072"/>
            <a:ext cx="861390" cy="32563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59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5128" y="263768"/>
            <a:ext cx="10695963" cy="6247864"/>
          </a:xfrm>
          <a:prstGeom prst="rect">
            <a:avLst/>
          </a:prstGeom>
        </p:spPr>
        <p:txBody>
          <a:bodyPr wrap="square">
            <a:spAutoFit/>
          </a:bodyPr>
          <a:lstStyle/>
          <a:p>
            <a:r>
              <a:rPr lang="en-US" sz="5000" b="1" dirty="0" smtClean="0"/>
              <a:t>1. What a pity! I am not very tall.</a:t>
            </a:r>
          </a:p>
          <a:p>
            <a:r>
              <a:rPr lang="en-US" sz="5000" b="1" dirty="0" smtClean="0"/>
              <a:t>-&gt; I wish ________________.</a:t>
            </a:r>
          </a:p>
          <a:p>
            <a:r>
              <a:rPr lang="en-US" sz="5000" b="1" dirty="0" smtClean="0"/>
              <a:t>2. It’s a pity! I don’t have a computer.</a:t>
            </a:r>
          </a:p>
          <a:p>
            <a:r>
              <a:rPr lang="en-US" sz="5000" b="1" dirty="0" smtClean="0"/>
              <a:t>-&gt; I wish ________________.</a:t>
            </a:r>
          </a:p>
          <a:p>
            <a:r>
              <a:rPr lang="en-US" sz="5000" b="1" dirty="0" smtClean="0"/>
              <a:t>3. What </a:t>
            </a:r>
            <a:r>
              <a:rPr lang="en-US" sz="5000" b="1" dirty="0"/>
              <a:t>a </a:t>
            </a:r>
            <a:r>
              <a:rPr lang="en-US" sz="5000" b="1" dirty="0" smtClean="0"/>
              <a:t>pity. My father is sick.</a:t>
            </a:r>
            <a:endParaRPr lang="en-US" sz="5000" b="1" dirty="0"/>
          </a:p>
          <a:p>
            <a:r>
              <a:rPr lang="en-US" sz="5000" b="1" dirty="0"/>
              <a:t>-&gt; I wish ________________.</a:t>
            </a:r>
          </a:p>
          <a:p>
            <a:r>
              <a:rPr lang="en-US" sz="5000" b="1" dirty="0" smtClean="0"/>
              <a:t>4. We live in a polluted city.</a:t>
            </a:r>
            <a:endParaRPr lang="en-US" sz="5000" b="1" dirty="0"/>
          </a:p>
          <a:p>
            <a:r>
              <a:rPr lang="en-US" sz="5000" b="1" dirty="0"/>
              <a:t>-&gt; I wish </a:t>
            </a:r>
            <a:r>
              <a:rPr lang="en-US" sz="5000" b="1" dirty="0" smtClean="0"/>
              <a:t>________________.</a:t>
            </a:r>
            <a:endParaRPr lang="en-US" sz="5000"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79" y="263768"/>
            <a:ext cx="732242" cy="91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60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75388" y="224426"/>
            <a:ext cx="12262658" cy="1043092"/>
          </a:xfrm>
        </p:spPr>
        <p:txBody>
          <a:bodyPr>
            <a:noAutofit/>
          </a:bodyPr>
          <a:lstStyle/>
          <a:p>
            <a:r>
              <a:rPr lang="en-US" b="1" dirty="0" smtClean="0">
                <a:solidFill>
                  <a:srgbClr val="FF0000"/>
                </a:solidFill>
                <a:latin typeface="Calibri body (Headings)"/>
              </a:rPr>
              <a:t>To be divided into</a:t>
            </a:r>
            <a:r>
              <a:rPr lang="en-US" b="1" dirty="0" smtClean="0">
                <a:latin typeface="Calibri body (Headings)"/>
              </a:rPr>
              <a:t> : </a:t>
            </a:r>
            <a:r>
              <a:rPr lang="en-US" b="1" dirty="0" err="1" smtClean="0">
                <a:latin typeface="Calibri body (Headings)"/>
              </a:rPr>
              <a:t>được</a:t>
            </a:r>
            <a:r>
              <a:rPr lang="en-US" b="1" dirty="0" smtClean="0">
                <a:latin typeface="Calibri body (Headings)"/>
              </a:rPr>
              <a:t> chia </a:t>
            </a:r>
            <a:r>
              <a:rPr lang="en-US" b="1" dirty="0" err="1" smtClean="0">
                <a:latin typeface="Calibri body (Headings)"/>
              </a:rPr>
              <a:t>thành</a:t>
            </a:r>
            <a:endParaRPr lang="en-US" b="1" dirty="0">
              <a:latin typeface="Calibri body (Heading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060" r="-929" b="23031"/>
          <a:stretch/>
        </p:blipFill>
        <p:spPr>
          <a:xfrm>
            <a:off x="1142893" y="1995055"/>
            <a:ext cx="8873944" cy="4862945"/>
          </a:xfrm>
          <a:prstGeom prst="rect">
            <a:avLst/>
          </a:prstGeom>
        </p:spPr>
      </p:pic>
      <p:sp>
        <p:nvSpPr>
          <p:cNvPr id="9" name="Title 1"/>
          <p:cNvSpPr txBox="1">
            <a:spLocks/>
          </p:cNvSpPr>
          <p:nvPr/>
        </p:nvSpPr>
        <p:spPr>
          <a:xfrm>
            <a:off x="8734926" y="4777646"/>
            <a:ext cx="3749275" cy="831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Calibri body (Headings)"/>
              </a:rPr>
              <a:t>Region</a:t>
            </a:r>
            <a:r>
              <a:rPr lang="en-US" b="1" dirty="0" smtClean="0">
                <a:latin typeface="Calibri body (Headings)"/>
              </a:rPr>
              <a:t> (n.): </a:t>
            </a:r>
            <a:r>
              <a:rPr lang="en-US" b="1" dirty="0" err="1" smtClean="0">
                <a:latin typeface="Calibri body (Headings)"/>
              </a:rPr>
              <a:t>vùng</a:t>
            </a:r>
            <a:r>
              <a:rPr lang="en-US" b="1" dirty="0" smtClean="0">
                <a:latin typeface="Calibri body (Headings)"/>
              </a:rPr>
              <a:t>, </a:t>
            </a:r>
            <a:r>
              <a:rPr lang="en-US" b="1" dirty="0" err="1" smtClean="0">
                <a:latin typeface="Calibri body (Headings)"/>
              </a:rPr>
              <a:t>miền</a:t>
            </a:r>
            <a:endParaRPr lang="en-US" b="1" dirty="0">
              <a:latin typeface="Calibri body (Headings)"/>
            </a:endParaRPr>
          </a:p>
        </p:txBody>
      </p:sp>
      <p:sp>
        <p:nvSpPr>
          <p:cNvPr id="10" name="Title 1"/>
          <p:cNvSpPr txBox="1">
            <a:spLocks/>
          </p:cNvSpPr>
          <p:nvPr/>
        </p:nvSpPr>
        <p:spPr>
          <a:xfrm>
            <a:off x="2854253" y="1995055"/>
            <a:ext cx="5880673" cy="11502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Calibri body (Headings)"/>
              </a:rPr>
              <a:t>To be separated by</a:t>
            </a:r>
            <a:r>
              <a:rPr lang="en-US" b="1" dirty="0" smtClean="0">
                <a:latin typeface="Calibri body (Headings)"/>
              </a:rPr>
              <a:t> : </a:t>
            </a:r>
            <a:r>
              <a:rPr lang="en-US" b="1" dirty="0" err="1" smtClean="0">
                <a:latin typeface="Calibri body (Headings)"/>
              </a:rPr>
              <a:t>được</a:t>
            </a:r>
            <a:r>
              <a:rPr lang="en-US" b="1" dirty="0" smtClean="0">
                <a:latin typeface="Calibri body (Headings)"/>
              </a:rPr>
              <a:t> </a:t>
            </a:r>
            <a:r>
              <a:rPr lang="en-US" b="1" dirty="0" err="1" smtClean="0">
                <a:latin typeface="Calibri body (Headings)"/>
              </a:rPr>
              <a:t>ngăn</a:t>
            </a:r>
            <a:r>
              <a:rPr lang="en-US" b="1" dirty="0" smtClean="0">
                <a:latin typeface="Calibri body (Headings)"/>
              </a:rPr>
              <a:t> </a:t>
            </a:r>
            <a:r>
              <a:rPr lang="en-US" b="1" dirty="0" err="1" smtClean="0">
                <a:latin typeface="Calibri body (Headings)"/>
              </a:rPr>
              <a:t>cách</a:t>
            </a:r>
            <a:r>
              <a:rPr lang="en-US" b="1" dirty="0" smtClean="0">
                <a:latin typeface="Calibri body (Headings)"/>
              </a:rPr>
              <a:t> </a:t>
            </a:r>
            <a:r>
              <a:rPr lang="en-US" b="1" dirty="0" err="1" smtClean="0">
                <a:latin typeface="Calibri body (Headings)"/>
              </a:rPr>
              <a:t>bởi</a:t>
            </a:r>
            <a:endParaRPr lang="en-US" b="1" dirty="0">
              <a:latin typeface="Calibri body (Headings)"/>
            </a:endParaRPr>
          </a:p>
        </p:txBody>
      </p:sp>
      <p:cxnSp>
        <p:nvCxnSpPr>
          <p:cNvPr id="3" name="Straight Arrow Connector 2"/>
          <p:cNvCxnSpPr/>
          <p:nvPr/>
        </p:nvCxnSpPr>
        <p:spPr>
          <a:xfrm flipH="1" flipV="1">
            <a:off x="8590547" y="4235116"/>
            <a:ext cx="144379" cy="5920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716380" y="5193281"/>
            <a:ext cx="3946356" cy="8657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39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97873" y="120690"/>
            <a:ext cx="12129654" cy="976590"/>
          </a:xfrm>
        </p:spPr>
        <p:txBody>
          <a:bodyPr>
            <a:noAutofit/>
          </a:bodyPr>
          <a:lstStyle/>
          <a:p>
            <a:r>
              <a:rPr lang="en-US" sz="5500" b="1" dirty="0" smtClean="0">
                <a:solidFill>
                  <a:srgbClr val="FF0000"/>
                </a:solidFill>
                <a:latin typeface="Calibri body (Headings)"/>
              </a:rPr>
              <a:t>Tropical climate</a:t>
            </a:r>
            <a:r>
              <a:rPr lang="en-US" sz="5500" b="1" dirty="0" smtClean="0">
                <a:latin typeface="Calibri body (Headings)"/>
              </a:rPr>
              <a:t>: </a:t>
            </a:r>
            <a:r>
              <a:rPr lang="en-US" sz="5500" b="1" dirty="0" err="1" smtClean="0">
                <a:latin typeface="Calibri body (Headings)"/>
              </a:rPr>
              <a:t>khí</a:t>
            </a:r>
            <a:r>
              <a:rPr lang="en-US" sz="5500" b="1" dirty="0" smtClean="0">
                <a:latin typeface="Calibri body (Headings)"/>
              </a:rPr>
              <a:t> </a:t>
            </a:r>
            <a:r>
              <a:rPr lang="en-US" sz="5500" b="1" dirty="0" err="1" smtClean="0">
                <a:latin typeface="Calibri body (Headings)"/>
              </a:rPr>
              <a:t>hậu</a:t>
            </a:r>
            <a:r>
              <a:rPr lang="en-US" sz="5500" b="1" dirty="0" smtClean="0">
                <a:latin typeface="Calibri body (Headings)"/>
              </a:rPr>
              <a:t> </a:t>
            </a:r>
            <a:r>
              <a:rPr lang="en-US" sz="5500" b="1" dirty="0" err="1" smtClean="0">
                <a:latin typeface="Calibri body (Headings)"/>
              </a:rPr>
              <a:t>nhiệt</a:t>
            </a:r>
            <a:r>
              <a:rPr lang="en-US" sz="5500" b="1" dirty="0" smtClean="0">
                <a:latin typeface="Calibri body (Headings)"/>
              </a:rPr>
              <a:t> </a:t>
            </a:r>
            <a:r>
              <a:rPr lang="en-US" sz="5500" b="1" dirty="0" err="1" smtClean="0">
                <a:latin typeface="Calibri body (Headings)"/>
              </a:rPr>
              <a:t>đới</a:t>
            </a:r>
            <a:endParaRPr lang="en-US" sz="5500" b="1" dirty="0">
              <a:latin typeface="Calibri body (Heading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319" y="1271256"/>
            <a:ext cx="7381703" cy="5110965"/>
          </a:xfrm>
          <a:prstGeom prst="rect">
            <a:avLst/>
          </a:prstGeom>
        </p:spPr>
      </p:pic>
    </p:spTree>
    <p:extLst>
      <p:ext uri="{BB962C8B-B14F-4D97-AF65-F5344CB8AC3E}">
        <p14:creationId xmlns:p14="http://schemas.microsoft.com/office/powerpoint/2010/main" val="997801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03739" y="177365"/>
            <a:ext cx="11894127" cy="828549"/>
          </a:xfrm>
        </p:spPr>
        <p:txBody>
          <a:bodyPr>
            <a:noAutofit/>
          </a:bodyPr>
          <a:lstStyle/>
          <a:p>
            <a:r>
              <a:rPr lang="en-US" sz="5500" b="1" dirty="0" smtClean="0">
                <a:solidFill>
                  <a:srgbClr val="FF0000"/>
                </a:solidFill>
                <a:latin typeface="Calibri body (Headings)"/>
              </a:rPr>
              <a:t>Unit of currency</a:t>
            </a:r>
            <a:r>
              <a:rPr lang="en-US" sz="5500" b="1" dirty="0" smtClean="0">
                <a:latin typeface="Calibri body (Headings)"/>
              </a:rPr>
              <a:t>: </a:t>
            </a:r>
            <a:r>
              <a:rPr lang="en-US" sz="5500" b="1" dirty="0" err="1" smtClean="0">
                <a:latin typeface="Calibri body (Headings)"/>
              </a:rPr>
              <a:t>đơn</a:t>
            </a:r>
            <a:r>
              <a:rPr lang="en-US" sz="5500" b="1" dirty="0" smtClean="0">
                <a:latin typeface="Calibri body (Headings)"/>
              </a:rPr>
              <a:t> </a:t>
            </a:r>
            <a:r>
              <a:rPr lang="en-US" sz="5500" b="1" dirty="0" err="1" smtClean="0">
                <a:latin typeface="Calibri body (Headings)"/>
              </a:rPr>
              <a:t>vị</a:t>
            </a:r>
            <a:r>
              <a:rPr lang="en-US" sz="5500" b="1" dirty="0" smtClean="0">
                <a:latin typeface="Calibri body (Headings)"/>
              </a:rPr>
              <a:t> </a:t>
            </a:r>
            <a:r>
              <a:rPr lang="en-US" sz="5500" b="1" dirty="0" err="1" smtClean="0">
                <a:latin typeface="Calibri body (Headings)"/>
              </a:rPr>
              <a:t>tiền</a:t>
            </a:r>
            <a:r>
              <a:rPr lang="en-US" sz="5500" b="1" dirty="0" smtClean="0">
                <a:latin typeface="Calibri body (Headings)"/>
              </a:rPr>
              <a:t> </a:t>
            </a:r>
            <a:r>
              <a:rPr lang="en-US" sz="5500" b="1" dirty="0" err="1" smtClean="0">
                <a:latin typeface="Calibri body (Headings)"/>
              </a:rPr>
              <a:t>tệ</a:t>
            </a:r>
            <a:endParaRPr lang="en-US" sz="5500" b="1" dirty="0">
              <a:latin typeface="Calibri body (Heading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0993" y="2749913"/>
            <a:ext cx="7418277" cy="3823854"/>
          </a:xfrm>
          <a:prstGeom prst="rect">
            <a:avLst/>
          </a:prstGeom>
        </p:spPr>
      </p:pic>
      <p:sp>
        <p:nvSpPr>
          <p:cNvPr id="4" name="Title 1"/>
          <p:cNvSpPr txBox="1">
            <a:spLocks/>
          </p:cNvSpPr>
          <p:nvPr/>
        </p:nvSpPr>
        <p:spPr>
          <a:xfrm>
            <a:off x="2072786" y="1000239"/>
            <a:ext cx="7552478" cy="17496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dirty="0" smtClean="0">
                <a:latin typeface="Calibri body (Headings)"/>
              </a:rPr>
              <a:t>1 ringgit = 100 </a:t>
            </a:r>
            <a:r>
              <a:rPr lang="en-US" sz="5500" b="1" dirty="0" err="1" smtClean="0">
                <a:latin typeface="Calibri body (Headings)"/>
              </a:rPr>
              <a:t>sens</a:t>
            </a:r>
            <a:endParaRPr lang="en-US" sz="5500" b="1" dirty="0" smtClean="0">
              <a:latin typeface="Calibri body (Headings)"/>
            </a:endParaRPr>
          </a:p>
          <a:p>
            <a:r>
              <a:rPr lang="en-US" sz="5500" b="1" dirty="0">
                <a:solidFill>
                  <a:srgbClr val="FF0000"/>
                </a:solidFill>
                <a:latin typeface="Calibri body (Headings)"/>
              </a:rPr>
              <a:t>(</a:t>
            </a:r>
            <a:r>
              <a:rPr lang="en-US" sz="5500" b="1" dirty="0" smtClean="0">
                <a:solidFill>
                  <a:srgbClr val="FF0000"/>
                </a:solidFill>
                <a:latin typeface="Calibri body (Headings)"/>
              </a:rPr>
              <a:t>consist of</a:t>
            </a:r>
            <a:r>
              <a:rPr lang="en-US" sz="5500" b="1" dirty="0" smtClean="0">
                <a:latin typeface="Calibri body (Headings)"/>
              </a:rPr>
              <a:t>: </a:t>
            </a:r>
            <a:r>
              <a:rPr lang="en-US" sz="5500" b="1" dirty="0" err="1" smtClean="0">
                <a:latin typeface="Calibri body (Headings)"/>
              </a:rPr>
              <a:t>bao</a:t>
            </a:r>
            <a:r>
              <a:rPr lang="en-US" sz="5500" b="1" dirty="0" smtClean="0">
                <a:latin typeface="Calibri body (Headings)"/>
              </a:rPr>
              <a:t> </a:t>
            </a:r>
            <a:r>
              <a:rPr lang="en-US" sz="5500" b="1" dirty="0" err="1" smtClean="0">
                <a:latin typeface="Calibri body (Headings)"/>
              </a:rPr>
              <a:t>gồm</a:t>
            </a:r>
            <a:r>
              <a:rPr lang="en-US" sz="5500" b="1" dirty="0" smtClean="0">
                <a:latin typeface="Calibri body (Headings)"/>
              </a:rPr>
              <a:t>)</a:t>
            </a:r>
            <a:endParaRPr lang="en-US" sz="5500" b="1" dirty="0">
              <a:latin typeface="Calibri body (Headings)"/>
            </a:endParaRPr>
          </a:p>
        </p:txBody>
      </p:sp>
    </p:spTree>
    <p:extLst>
      <p:ext uri="{BB962C8B-B14F-4D97-AF65-F5344CB8AC3E}">
        <p14:creationId xmlns:p14="http://schemas.microsoft.com/office/powerpoint/2010/main" val="411032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00251" y="-55420"/>
            <a:ext cx="8089669" cy="1874365"/>
          </a:xfrm>
        </p:spPr>
        <p:txBody>
          <a:bodyPr>
            <a:noAutofit/>
          </a:bodyPr>
          <a:lstStyle/>
          <a:p>
            <a:r>
              <a:rPr lang="en-US" sz="5500" b="1" dirty="0" smtClean="0">
                <a:solidFill>
                  <a:srgbClr val="FF0000"/>
                </a:solidFill>
                <a:latin typeface="Calibri body (Headings)"/>
              </a:rPr>
              <a:t>Religion</a:t>
            </a:r>
            <a:r>
              <a:rPr lang="en-US" sz="5500" b="1" dirty="0" smtClean="0">
                <a:latin typeface="Calibri body (Headings)"/>
              </a:rPr>
              <a:t>(n.): </a:t>
            </a:r>
            <a:r>
              <a:rPr lang="en-US" sz="5500" b="1" dirty="0" err="1" smtClean="0">
                <a:latin typeface="Calibri body (Headings)"/>
              </a:rPr>
              <a:t>tôn</a:t>
            </a:r>
            <a:r>
              <a:rPr lang="en-US" sz="5500" b="1" dirty="0" smtClean="0">
                <a:latin typeface="Calibri body (Headings)"/>
              </a:rPr>
              <a:t> </a:t>
            </a:r>
            <a:r>
              <a:rPr lang="en-US" sz="5500" b="1" dirty="0" err="1" smtClean="0">
                <a:latin typeface="Calibri body (Headings)"/>
              </a:rPr>
              <a:t>giáo</a:t>
            </a:r>
            <a:endParaRPr lang="en-US" sz="5500" b="1" dirty="0">
              <a:latin typeface="Calibri body (Headings)"/>
            </a:endParaRPr>
          </a:p>
        </p:txBody>
      </p:sp>
      <p:sp>
        <p:nvSpPr>
          <p:cNvPr id="4" name="Title 1"/>
          <p:cNvSpPr txBox="1">
            <a:spLocks/>
          </p:cNvSpPr>
          <p:nvPr/>
        </p:nvSpPr>
        <p:spPr>
          <a:xfrm>
            <a:off x="474521" y="2277803"/>
            <a:ext cx="3639588" cy="21126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dirty="0" smtClean="0">
                <a:solidFill>
                  <a:srgbClr val="FF0000"/>
                </a:solidFill>
                <a:latin typeface="Calibri body (Headings)"/>
              </a:rPr>
              <a:t>Islam</a:t>
            </a:r>
            <a:r>
              <a:rPr lang="en-US" sz="5500" b="1" dirty="0" smtClean="0">
                <a:latin typeface="Calibri body (Headings)"/>
              </a:rPr>
              <a:t>(n.) </a:t>
            </a:r>
            <a:r>
              <a:rPr lang="en-US" sz="5500" b="1" dirty="0" err="1" smtClean="0">
                <a:latin typeface="Calibri body (Headings)"/>
              </a:rPr>
              <a:t>đạo</a:t>
            </a:r>
            <a:r>
              <a:rPr lang="en-US" sz="5500" b="1" dirty="0" smtClean="0">
                <a:latin typeface="Calibri body (Headings)"/>
              </a:rPr>
              <a:t> </a:t>
            </a:r>
            <a:r>
              <a:rPr lang="en-US" sz="5500" b="1" dirty="0" err="1" smtClean="0">
                <a:latin typeface="Calibri body (Headings)"/>
              </a:rPr>
              <a:t>Hồi</a:t>
            </a:r>
            <a:endParaRPr lang="en-US" sz="5500" b="1" dirty="0">
              <a:latin typeface="Calibri body (Headings)"/>
            </a:endParaRPr>
          </a:p>
        </p:txBody>
      </p:sp>
      <p:sp>
        <p:nvSpPr>
          <p:cNvPr id="6" name="Title 1"/>
          <p:cNvSpPr txBox="1">
            <a:spLocks/>
          </p:cNvSpPr>
          <p:nvPr/>
        </p:nvSpPr>
        <p:spPr>
          <a:xfrm>
            <a:off x="3150523" y="4171758"/>
            <a:ext cx="4746567" cy="21847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dirty="0" smtClean="0">
                <a:solidFill>
                  <a:srgbClr val="FF0000"/>
                </a:solidFill>
                <a:latin typeface="Calibri body (Headings)"/>
              </a:rPr>
              <a:t>Buddhism</a:t>
            </a:r>
            <a:r>
              <a:rPr lang="en-US" sz="5500" b="1" dirty="0" smtClean="0">
                <a:latin typeface="Calibri body (Headings)"/>
              </a:rPr>
              <a:t>(n.) </a:t>
            </a:r>
            <a:r>
              <a:rPr lang="en-US" sz="5500" b="1" dirty="0" err="1" smtClean="0">
                <a:latin typeface="Calibri body (Headings)"/>
              </a:rPr>
              <a:t>đạo</a:t>
            </a:r>
            <a:r>
              <a:rPr lang="en-US" sz="5500" b="1" dirty="0">
                <a:latin typeface="Calibri body (Headings)"/>
              </a:rPr>
              <a:t> </a:t>
            </a:r>
            <a:r>
              <a:rPr lang="en-US" sz="5500" b="1" dirty="0" err="1" smtClean="0">
                <a:latin typeface="Calibri body (Headings)"/>
              </a:rPr>
              <a:t>Phật</a:t>
            </a:r>
            <a:endParaRPr lang="en-US" sz="5500" b="1" dirty="0">
              <a:latin typeface="Calibri body (Headings)"/>
            </a:endParaRPr>
          </a:p>
        </p:txBody>
      </p:sp>
      <p:sp>
        <p:nvSpPr>
          <p:cNvPr id="7" name="Title 1"/>
          <p:cNvSpPr txBox="1">
            <a:spLocks/>
          </p:cNvSpPr>
          <p:nvPr/>
        </p:nvSpPr>
        <p:spPr>
          <a:xfrm>
            <a:off x="7237615" y="2162848"/>
            <a:ext cx="4746567" cy="21847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dirty="0" smtClean="0">
                <a:solidFill>
                  <a:srgbClr val="FF0000"/>
                </a:solidFill>
                <a:latin typeface="Calibri body (Headings)"/>
              </a:rPr>
              <a:t>Hinduism</a:t>
            </a:r>
            <a:r>
              <a:rPr lang="en-US" sz="5500" b="1" dirty="0" smtClean="0">
                <a:latin typeface="Calibri body (Headings)"/>
              </a:rPr>
              <a:t>(n.) </a:t>
            </a:r>
            <a:r>
              <a:rPr lang="en-US" sz="5500" b="1" dirty="0" err="1" smtClean="0">
                <a:latin typeface="Calibri body (Headings)"/>
              </a:rPr>
              <a:t>đạo</a:t>
            </a:r>
            <a:r>
              <a:rPr lang="en-US" sz="5500" b="1" dirty="0">
                <a:latin typeface="Calibri body (Headings)"/>
              </a:rPr>
              <a:t> </a:t>
            </a:r>
            <a:r>
              <a:rPr lang="en-US" sz="5500" b="1" dirty="0" smtClean="0">
                <a:latin typeface="Calibri body (Headings)"/>
              </a:rPr>
              <a:t>Hindu</a:t>
            </a:r>
            <a:endParaRPr lang="en-US" sz="5500" b="1" dirty="0">
              <a:latin typeface="Calibri body (Headings)"/>
            </a:endParaRPr>
          </a:p>
        </p:txBody>
      </p:sp>
      <p:cxnSp>
        <p:nvCxnSpPr>
          <p:cNvPr id="3" name="Straight Arrow Connector 2"/>
          <p:cNvCxnSpPr/>
          <p:nvPr/>
        </p:nvCxnSpPr>
        <p:spPr>
          <a:xfrm>
            <a:off x="7237615" y="1285662"/>
            <a:ext cx="1724891" cy="10958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45975" y="1380375"/>
            <a:ext cx="94212" cy="27913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386448" y="1256607"/>
            <a:ext cx="2243743" cy="11249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21" y="4050040"/>
            <a:ext cx="1623061" cy="159857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4947" y="3860641"/>
            <a:ext cx="1996678" cy="197736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0334" y="5264112"/>
            <a:ext cx="2194561" cy="1645921"/>
          </a:xfrm>
          <a:prstGeom prst="rect">
            <a:avLst/>
          </a:prstGeom>
        </p:spPr>
      </p:pic>
    </p:spTree>
    <p:extLst>
      <p:ext uri="{BB962C8B-B14F-4D97-AF65-F5344CB8AC3E}">
        <p14:creationId xmlns:p14="http://schemas.microsoft.com/office/powerpoint/2010/main" val="125441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Phuong Thao\Documents\GIÁO ÁN ĐIỆN TỬ\GADT 9\UNIT 1\hình\mos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03790"/>
            <a:ext cx="5378116" cy="433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280737" y="0"/>
            <a:ext cx="11049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7200" b="1" dirty="0" smtClean="0">
                <a:solidFill>
                  <a:srgbClr val="800080"/>
                </a:solidFill>
                <a:latin typeface=".VnAristote" pitchFamily="34" charset="0"/>
              </a:rPr>
              <a:t> Islam</a:t>
            </a:r>
            <a:endParaRPr lang="en-US" altLang="en-US" sz="7200" b="1" dirty="0">
              <a:solidFill>
                <a:srgbClr val="800080"/>
              </a:solidFill>
              <a:latin typeface=".VnAristote"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821" y="2413794"/>
            <a:ext cx="5943600" cy="44334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5" y="203994"/>
            <a:ext cx="2066925" cy="2209800"/>
          </a:xfrm>
          <a:prstGeom prst="rect">
            <a:avLst/>
          </a:prstGeom>
        </p:spPr>
      </p:pic>
      <p:pic>
        <p:nvPicPr>
          <p:cNvPr id="7" name="Picture 4" descr="C:\Users\Phuong Thao\Documents\GIÁO ÁN ĐIỆN TỬ\GADT 9\UNIT 1\hình\ng hoi gia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969" y="2503790"/>
            <a:ext cx="4106778" cy="438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381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47" y="-220773"/>
            <a:ext cx="2154658" cy="21338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167" y="1913047"/>
            <a:ext cx="7267665" cy="4848726"/>
          </a:xfrm>
          <a:prstGeom prst="rect">
            <a:avLst/>
          </a:prstGeom>
        </p:spPr>
      </p:pic>
      <p:sp>
        <p:nvSpPr>
          <p:cNvPr id="10" name="Text Box 5"/>
          <p:cNvSpPr txBox="1">
            <a:spLocks noGrp="1" noChangeArrowheads="1"/>
          </p:cNvSpPr>
          <p:nvPr>
            <p:ph type="title"/>
          </p:nvPr>
        </p:nvSpPr>
        <p:spPr bwMode="auto">
          <a:xfrm>
            <a:off x="609600" y="301373"/>
            <a:ext cx="1097280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7200" b="1" dirty="0" smtClean="0">
                <a:solidFill>
                  <a:srgbClr val="800080"/>
                </a:solidFill>
                <a:latin typeface=".VnAristote" pitchFamily="34" charset="0"/>
              </a:rPr>
              <a:t> Hindu</a:t>
            </a:r>
            <a:endParaRPr lang="en-US" altLang="en-US" sz="7200" b="1" dirty="0">
              <a:solidFill>
                <a:srgbClr val="800080"/>
              </a:solidFill>
              <a:latin typeface=".VnAristote" pitchFamily="34" charset="0"/>
            </a:endParaRPr>
          </a:p>
        </p:txBody>
      </p:sp>
    </p:spTree>
    <p:extLst>
      <p:ext uri="{BB962C8B-B14F-4D97-AF65-F5344CB8AC3E}">
        <p14:creationId xmlns:p14="http://schemas.microsoft.com/office/powerpoint/2010/main" val="42424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huong Thao\Documents\GIÁO ÁN ĐIỆN TỬ\GADT 9\UNIT 1\hình\su t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237" y="1714499"/>
            <a:ext cx="47545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069431" y="153649"/>
            <a:ext cx="916806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8800" b="1" dirty="0" smtClean="0">
                <a:solidFill>
                  <a:srgbClr val="800080"/>
                </a:solidFill>
                <a:latin typeface=".VnAristote" pitchFamily="34" charset="0"/>
              </a:rPr>
              <a:t>Buddhism - </a:t>
            </a:r>
            <a:r>
              <a:rPr lang="en-US" altLang="en-US" sz="8800" b="1" dirty="0" err="1" smtClean="0">
                <a:solidFill>
                  <a:srgbClr val="800080"/>
                </a:solidFill>
                <a:latin typeface=".VnAristote" pitchFamily="34" charset="0"/>
              </a:rPr>
              <a:t>buddhist</a:t>
            </a:r>
            <a:endParaRPr lang="en-US" altLang="en-US" sz="8800" b="1" dirty="0">
              <a:solidFill>
                <a:srgbClr val="800080"/>
              </a:solidFill>
              <a:latin typeface=".VnAristote" pitchFamily="34" charset="0"/>
            </a:endParaRPr>
          </a:p>
        </p:txBody>
      </p:sp>
      <p:pic>
        <p:nvPicPr>
          <p:cNvPr id="4" name="Picture 3" descr="C:\Users\Phuong Thao\Documents\GIÁO ÁN ĐIỆN TỬ\GADT 9\UNIT 1\hình\phat_nhu_la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86" y="1600199"/>
            <a:ext cx="51816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274" y="0"/>
            <a:ext cx="1764413" cy="1419726"/>
          </a:xfrm>
          <a:prstGeom prst="rect">
            <a:avLst/>
          </a:prstGeom>
        </p:spPr>
      </p:pic>
    </p:spTree>
    <p:extLst>
      <p:ext uri="{BB962C8B-B14F-4D97-AF65-F5344CB8AC3E}">
        <p14:creationId xmlns:p14="http://schemas.microsoft.com/office/powerpoint/2010/main" val="203194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2168</TotalTime>
  <Words>1252</Words>
  <Application>Microsoft Office PowerPoint</Application>
  <PresentationFormat>Widescreen</PresentationFormat>
  <Paragraphs>159</Paragraphs>
  <Slides>23</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.VnAristote</vt:lpstr>
      <vt:lpstr>.VnCooper</vt:lpstr>
      <vt:lpstr>Arial</vt:lpstr>
      <vt:lpstr>Arial Black</vt:lpstr>
      <vt:lpstr>Arial Narrow</vt:lpstr>
      <vt:lpstr>Calibri</vt:lpstr>
      <vt:lpstr>Calibri body (Headings)</vt:lpstr>
      <vt:lpstr>Calibri Light</vt:lpstr>
      <vt:lpstr>Times New Roman</vt:lpstr>
      <vt:lpstr>VNI Cooper</vt:lpstr>
      <vt:lpstr>VNI-Cooper</vt:lpstr>
      <vt:lpstr>Wingdings</vt:lpstr>
      <vt:lpstr>Office Theme</vt:lpstr>
      <vt:lpstr>PowerPoint Presentation</vt:lpstr>
      <vt:lpstr>PowerPoint Presentation</vt:lpstr>
      <vt:lpstr>To be divided into : được chia thành</vt:lpstr>
      <vt:lpstr>Tropical climate: khí hậu nhiệt đới</vt:lpstr>
      <vt:lpstr>Unit of currency: đơn vị tiền tệ</vt:lpstr>
      <vt:lpstr>Religion(n.): tôn giáo</vt:lpstr>
      <vt:lpstr>PowerPoint Presentation</vt:lpstr>
      <vt:lpstr> Hindu</vt:lpstr>
      <vt:lpstr>PowerPoint Presentation</vt:lpstr>
      <vt:lpstr>National language(n.): quốc ngữ  Ex: The national language is Bahasa Malaysia.</vt:lpstr>
      <vt:lpstr>compulsory(adj.): bắt buộc #  optional(adj.): tự chọn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SIÊU TRÍ NHỚ HỌC ĐƯỜNG BÀI xx – TÊN BÀI</dc:title>
  <dc:creator>Administrator</dc:creator>
  <cp:lastModifiedBy>Phương Thảo Trịnh</cp:lastModifiedBy>
  <cp:revision>146</cp:revision>
  <dcterms:created xsi:type="dcterms:W3CDTF">2021-01-05T10:45:05Z</dcterms:created>
  <dcterms:modified xsi:type="dcterms:W3CDTF">2021-09-16T10:56:47Z</dcterms:modified>
</cp:coreProperties>
</file>