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74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256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9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83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4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1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4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6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55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9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4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0597B-29A3-44C2-851E-D43D36B953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C37D4-5E5D-4565-A4F3-2E639CF8F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14878" y="387724"/>
            <a:ext cx="11954451" cy="4065753"/>
            <a:chOff x="1439917" y="441892"/>
            <a:chExt cx="10331023" cy="4065753"/>
          </a:xfrm>
        </p:grpSpPr>
        <p:sp>
          <p:nvSpPr>
            <p:cNvPr id="3" name="TextBox 2"/>
            <p:cNvSpPr txBox="1"/>
            <p:nvPr/>
          </p:nvSpPr>
          <p:spPr>
            <a:xfrm>
              <a:off x="1439917" y="441892"/>
              <a:ext cx="10331023" cy="2308324"/>
            </a:xfrm>
            <a:prstGeom prst="rect">
              <a:avLst/>
            </a:prstGeom>
            <a:noFill/>
            <a:ln>
              <a:noFill/>
            </a:ln>
            <a:effectLst>
              <a:glow rad="1905000">
                <a:schemeClr val="accent1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+mn-ea"/>
                  <a:cs typeface="+mn-cs"/>
                </a:rPr>
                <a:t> UNIT 1: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+mn-ea"/>
                  <a:cs typeface="+mn-cs"/>
                </a:rPr>
                <a:t>A visit from a pen pal</a:t>
              </a:r>
              <a:endPara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136507" y="3676648"/>
              <a:ext cx="71156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+mn-ea"/>
                  <a:cs typeface="+mn-cs"/>
                </a:rPr>
                <a:t>Lesson </a:t>
              </a:r>
              <a:r>
                <a:rPr kumimoji="0" lang="en-US" sz="4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+mn-ea"/>
                  <a:cs typeface="+mn-cs"/>
                </a:rPr>
                <a:t>4</a:t>
              </a:r>
              <a:r>
                <a:rPr lang="en-US" sz="4800" b="1" dirty="0" smtClean="0">
                  <a:solidFill>
                    <a:srgbClr val="0070C0"/>
                  </a:solidFill>
                  <a:latin typeface="Arial Rounded MT Bold" panose="020F0704030504030204" pitchFamily="34" charset="0"/>
                </a:rPr>
                <a:t>: </a:t>
              </a:r>
              <a:r>
                <a:rPr lang="en-US" sz="4800" dirty="0" smtClean="0">
                  <a:solidFill>
                    <a:prstClr val="black"/>
                  </a:solidFill>
                  <a:latin typeface="Arial Rounded MT Bold" panose="020F0704030504030204" pitchFamily="34" charset="0"/>
                </a:rPr>
                <a:t>Write</a:t>
              </a:r>
              <a:endPara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679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2874" y="117203"/>
            <a:ext cx="10001251" cy="1325563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How many parts of a personal letter are there?</a:t>
            </a:r>
            <a:br>
              <a:rPr lang="en-US" sz="3600" b="1" dirty="0" smtClean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sz="3600" b="1" dirty="0" smtClean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en-US" sz="3600" b="1" dirty="0" smtClean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sz="3600" b="1" dirty="0" smtClean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What 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are the parts of a personal letter?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4300" y="1639887"/>
            <a:ext cx="10144125" cy="435133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A: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Heading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- Writer’s </a:t>
            </a:r>
            <a:r>
              <a:rPr lang="en-US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address and the date</a:t>
            </a:r>
            <a:endParaRPr lang="en-US" b="1" dirty="0" smtClean="0">
              <a:solidFill>
                <a:srgbClr val="333333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B: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Opening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Dear,...</a:t>
            </a:r>
          </a:p>
          <a:p>
            <a:pPr marL="0" indent="0">
              <a:buNone/>
            </a:pPr>
            <a:endParaRPr lang="en-US" b="1" dirty="0" smtClean="0">
              <a:solidFill>
                <a:srgbClr val="333333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C: Body of the letter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Content of the letter</a:t>
            </a:r>
          </a:p>
          <a:p>
            <a:pPr marL="0" indent="0">
              <a:buNone/>
            </a:pPr>
            <a:endParaRPr lang="en-US" b="1" dirty="0" smtClean="0">
              <a:solidFill>
                <a:srgbClr val="333333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Closing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- Your </a:t>
            </a:r>
            <a:r>
              <a:rPr lang="en-US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friend/ </a:t>
            </a:r>
            <a:r>
              <a:rPr lang="en-US" b="1" dirty="0" smtClean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Regards / </a:t>
            </a:r>
            <a:r>
              <a:rPr lang="en-US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Love</a:t>
            </a:r>
            <a:br>
              <a:rPr lang="en-US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en-US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9076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9525" y="844550"/>
            <a:ext cx="4524375" cy="714375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WRITE: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91706" y="1558925"/>
            <a:ext cx="11309229" cy="27867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en-US" sz="36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- Imagine </a:t>
            </a:r>
            <a:r>
              <a:rPr lang="en-US" sz="36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you are visiting your relatives or </a:t>
            </a:r>
            <a:r>
              <a:rPr 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friends</a:t>
            </a:r>
          </a:p>
          <a:p>
            <a:pPr marL="0" indent="0">
              <a:buNone/>
            </a:pPr>
            <a:endParaRPr lang="en-US" sz="3600" b="1" dirty="0">
              <a:solidFill>
                <a:srgbClr val="333333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 another part of Viet Nam or a different country</a:t>
            </a:r>
            <a:r>
              <a:rPr 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n-US" sz="3600" b="1" dirty="0">
              <a:solidFill>
                <a:srgbClr val="333333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Write a letter to 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your family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b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0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12074" y="0"/>
            <a:ext cx="10515600" cy="504825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Suggested 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letter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1078" y="504825"/>
            <a:ext cx="11036596" cy="619047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26 Nguyen </a:t>
            </a: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Van </a:t>
            </a:r>
            <a:r>
              <a:rPr lang="en-US" sz="2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Nghi</a:t>
            </a: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HCMC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September 25th, 2021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vi-VN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Dear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Dad and </a:t>
            </a:r>
            <a:r>
              <a:rPr lang="vi-VN" sz="20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Mom</a:t>
            </a:r>
            <a:r>
              <a:rPr lang="vi-VN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endParaRPr lang="en-US" sz="20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60045" marR="3048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arrived in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 Lat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late in the morning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about at </a:t>
            </a:r>
            <a:r>
              <a:rPr lang="en-US" sz="20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</a:t>
            </a:r>
            <a:r>
              <a:rPr lang="vi-VN" sz="20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a.m</a:t>
            </a:r>
            <a:r>
              <a:rPr lang="vi-VN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When I came, the weather was fine and the day was beautiful.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Uncle Tuan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met me at the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 station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took me home on his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motorcycle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2000" b="1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60045" marR="3048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visited many beautiful places in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 Lat such as the Flower Garden, the Chinese Pagoda and the Love Valley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Yesterday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Uncle Tuan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took me to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Prenn Falls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The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falls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were</a:t>
            </a:r>
            <a:r>
              <a:rPr lang="vi-VN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very beautiful and impressive. I've never seen such beautiful and fascinating sights. This morning, we went to visit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village of the tribe </a:t>
            </a:r>
            <a:r>
              <a:rPr lang="vi-VN" sz="20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Lat</a:t>
            </a:r>
            <a:r>
              <a:rPr lang="vi-VN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were very friendly and they invited us to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drink their traditional drink, "cần" alcohol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For meals, we </a:t>
            </a:r>
            <a:r>
              <a:rPr lang="en-US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ate</a:t>
            </a:r>
            <a:r>
              <a:rPr lang="vi-VN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lot of local nice vegetables and the tasty fruit of Da Lat, fresh strawberries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b="1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60045" marR="3048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I’m enjoying myself very much. I feel relaxed myself with the nature. I had some photos of places I visited to show you about my trip. I'm planning to go home </a:t>
            </a:r>
            <a:r>
              <a:rPr lang="vi-VN" sz="2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next Thursday</a:t>
            </a:r>
            <a:r>
              <a:rPr lang="vi-VN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2000" b="1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Tx/>
              <a:buNone/>
            </a:pP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Love </a:t>
            </a:r>
            <a:endParaRPr lang="en-US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 son</a:t>
            </a:r>
            <a:br>
              <a:rPr lang="en-US" sz="2000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b="1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Minh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0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0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64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3653" y="2965985"/>
            <a:ext cx="9424371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025" algn="l"/>
              </a:tabLst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-</a:t>
            </a: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CC990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lang="en-US" sz="3400" dirty="0" smtClean="0">
                <a:latin typeface="Times New Roman" panose="02020603050405020304" pitchFamily="18" charset="0"/>
                <a:ea typeface="MS Mincho"/>
              </a:rPr>
              <a:t>Write the letter in your notebook 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MS Mincho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- Prepare for </a:t>
            </a:r>
            <a:r>
              <a:rPr lang="en-US" sz="3400" dirty="0" smtClean="0">
                <a:latin typeface="Times New Roman" panose="02020603050405020304" pitchFamily="18" charset="0"/>
                <a:ea typeface="MS Mincho"/>
              </a:rPr>
              <a:t>Language focus of unit 1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MS Mincho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36" y="414503"/>
            <a:ext cx="7478615" cy="1467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861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87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MS Mincho</vt:lpstr>
      <vt:lpstr>Times New Roman</vt:lpstr>
      <vt:lpstr>Office Theme</vt:lpstr>
      <vt:lpstr>PowerPoint Presentation</vt:lpstr>
      <vt:lpstr>How many parts of a personal letter are there?  What are the parts of a personal letter?</vt:lpstr>
      <vt:lpstr>WRITE:</vt:lpstr>
      <vt:lpstr>Suggested letter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Phương Thảo Trịnh</cp:lastModifiedBy>
  <cp:revision>36</cp:revision>
  <dcterms:created xsi:type="dcterms:W3CDTF">2021-08-15T03:36:04Z</dcterms:created>
  <dcterms:modified xsi:type="dcterms:W3CDTF">2021-09-15T10:54:15Z</dcterms:modified>
</cp:coreProperties>
</file>