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062" r:id="rId3"/>
    <p:sldId id="2046" r:id="rId4"/>
    <p:sldId id="2065" r:id="rId5"/>
    <p:sldId id="2068" r:id="rId6"/>
    <p:sldId id="2066" r:id="rId7"/>
    <p:sldId id="20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8" autoAdjust="0"/>
    <p:restoredTop sz="94660"/>
  </p:normalViewPr>
  <p:slideViewPr>
    <p:cSldViewPr snapToGrid="0">
      <p:cViewPr varScale="1">
        <p:scale>
          <a:sx n="68" d="100"/>
          <a:sy n="68" d="100"/>
        </p:scale>
        <p:origin x="5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048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298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6440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l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88FF530-691A-5B4D-8518-1C186ECCDF7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27638" t="55283" b="19528"/>
          <a:stretch>
            <a:fillRect/>
          </a:stretch>
        </p:blipFill>
        <p:spPr>
          <a:xfrm>
            <a:off x="0" y="4464424"/>
            <a:ext cx="12192000" cy="2393576"/>
          </a:xfrm>
          <a:custGeom>
            <a:avLst/>
            <a:gdLst>
              <a:gd name="connsiteX0" fmla="*/ 0 w 12192000"/>
              <a:gd name="connsiteY0" fmla="*/ 0 h 2393576"/>
              <a:gd name="connsiteX1" fmla="*/ 12192000 w 12192000"/>
              <a:gd name="connsiteY1" fmla="*/ 0 h 2393576"/>
              <a:gd name="connsiteX2" fmla="*/ 12192000 w 12192000"/>
              <a:gd name="connsiteY2" fmla="*/ 2393576 h 2393576"/>
              <a:gd name="connsiteX3" fmla="*/ 0 w 12192000"/>
              <a:gd name="connsiteY3" fmla="*/ 2393576 h 2393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2393576">
                <a:moveTo>
                  <a:pt x="0" y="0"/>
                </a:moveTo>
                <a:lnTo>
                  <a:pt x="12192000" y="0"/>
                </a:lnTo>
                <a:lnTo>
                  <a:pt x="12192000" y="2393576"/>
                </a:lnTo>
                <a:lnTo>
                  <a:pt x="0" y="2393576"/>
                </a:lnTo>
                <a:close/>
              </a:path>
            </a:pathLst>
          </a:custGeom>
        </p:spPr>
      </p:pic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55F87788-73A9-1248-8D55-EE9D58105C57}"/>
              </a:ext>
            </a:extLst>
          </p:cNvPr>
          <p:cNvSpPr>
            <a:spLocks noGrp="1" noChangeAspect="1"/>
          </p:cNvSpPr>
          <p:nvPr>
            <p:ph type="pic" sz="quarter" idx="14"/>
          </p:nvPr>
        </p:nvSpPr>
        <p:spPr>
          <a:xfrm>
            <a:off x="1149269" y="744607"/>
            <a:ext cx="3917406" cy="3917408"/>
          </a:xfrm>
          <a:prstGeom prst="diamond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 wrap="square">
            <a:noAutofit/>
          </a:bodyPr>
          <a:lstStyle>
            <a:lvl1pPr marL="0" indent="0">
              <a:buNone/>
              <a:defRPr sz="1200" b="0" i="0">
                <a:ln>
                  <a:noFill/>
                </a:ln>
                <a:solidFill>
                  <a:schemeClr val="tx2"/>
                </a:solidFill>
                <a:latin typeface="Domine" panose="02040503040403060204" pitchFamily="18" charset="0"/>
                <a:ea typeface="Roboto Regular" charset="0"/>
                <a:cs typeface="Abhaya Libre" panose="02000603000000000000" pitchFamily="2" charset="77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1088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537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851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272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685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660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64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152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145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0A830-301E-45D2-B0D8-C0604E6A6A85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762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9536" y="1691937"/>
            <a:ext cx="8496944" cy="2472910"/>
          </a:xfrm>
        </p:spPr>
        <p:txBody>
          <a:bodyPr>
            <a:noAutofit/>
          </a:bodyPr>
          <a:lstStyle/>
          <a:p>
            <a:pPr marL="685800" indent="-6858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3600" b="1" dirty="0">
                <a:latin typeface="Times New Roman" panose="02020603050405020304" pitchFamily="18" charset="0"/>
                <a:cs typeface="Times New Roman" pitchFamily="18" charset="0"/>
              </a:rPr>
              <a:t>Môn: Anh </a:t>
            </a:r>
            <a:r>
              <a:rPr lang="en-AU" sz="3600" b="1" dirty="0" err="1">
                <a:latin typeface="Times New Roman" panose="02020603050405020304" pitchFamily="18" charset="0"/>
                <a:cs typeface="Times New Roman" pitchFamily="18" charset="0"/>
              </a:rPr>
              <a:t>Văn</a:t>
            </a:r>
            <a:r>
              <a:rPr lang="en-AU" sz="3600" b="1" dirty="0">
                <a:latin typeface="Times New Roman" panose="02020603050405020304" pitchFamily="18" charset="0"/>
                <a:cs typeface="Times New Roman" pitchFamily="18" charset="0"/>
              </a:rPr>
              <a:t> – </a:t>
            </a:r>
            <a:r>
              <a:rPr lang="en-AU" sz="3600" b="1" dirty="0" err="1">
                <a:latin typeface="Times New Roman" panose="02020603050405020304" pitchFamily="18" charset="0"/>
                <a:cs typeface="Times New Roman" pitchFamily="18" charset="0"/>
              </a:rPr>
              <a:t>Lớp</a:t>
            </a:r>
            <a:r>
              <a:rPr lang="en-AU" sz="3600" b="1" dirty="0">
                <a:latin typeface="Times New Roman" panose="02020603050405020304" pitchFamily="18" charset="0"/>
                <a:cs typeface="Times New Roman" pitchFamily="18" charset="0"/>
              </a:rPr>
              <a:t>: 6</a:t>
            </a:r>
            <a:br>
              <a:rPr lang="en-A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A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STARTER UNIT </a:t>
            </a:r>
            <a:br>
              <a:rPr lang="en-A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A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Lesson 4: </a:t>
            </a:r>
            <a:r>
              <a:rPr lang="en-US" sz="3600" b="1" dirty="0">
                <a:solidFill>
                  <a:srgbClr val="00B050"/>
                </a:solidFill>
                <a:latin typeface="Arial Rounded MT Bold" panose="020F0704030504030204" pitchFamily="34" charset="0"/>
              </a:rPr>
              <a:t>Language Focus</a:t>
            </a:r>
            <a:br>
              <a:rPr lang="en-US" sz="3600" b="1" dirty="0">
                <a:solidFill>
                  <a:srgbClr val="00B050"/>
                </a:solidFill>
                <a:latin typeface="Arial Rounded MT Bold" panose="020F0704030504030204" pitchFamily="34" charset="0"/>
              </a:rPr>
            </a:br>
            <a:r>
              <a:rPr lang="en-US" sz="3600" b="1" dirty="0"/>
              <a:t>Possessive ’s  • be: questions </a:t>
            </a:r>
            <a:br>
              <a:rPr lang="en-US" sz="3600" b="1" dirty="0"/>
            </a:br>
            <a:r>
              <a:rPr lang="en-US" sz="3600" b="1" dirty="0"/>
              <a:t>• Possessive pronouns</a:t>
            </a:r>
            <a:br>
              <a:rPr lang="en-US" sz="3600" b="1" dirty="0">
                <a:solidFill>
                  <a:srgbClr val="00B050"/>
                </a:solidFill>
                <a:latin typeface="Arial Rounded MT Bold" panose="020F0704030504030204" pitchFamily="34" charset="0"/>
              </a:rPr>
            </a:br>
            <a:endParaRPr lang="en-A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63552" y="3656873"/>
            <a:ext cx="9459257" cy="3376597"/>
          </a:xfrm>
        </p:spPr>
        <p:txBody>
          <a:bodyPr>
            <a:normAutofit/>
          </a:bodyPr>
          <a:lstStyle/>
          <a:p>
            <a:pPr marL="457200" indent="-457200" algn="l">
              <a:buFont typeface="Wingdings" pitchFamily="2" charset="2"/>
              <a:buChar char="v"/>
            </a:pPr>
            <a:r>
              <a:rPr lang="en-AU" sz="3000" b="1" dirty="0">
                <a:latin typeface="Times New Roman" panose="02020603050405020304" pitchFamily="18" charset="0"/>
                <a:cs typeface="Times New Roman" pitchFamily="18" charset="0"/>
              </a:rPr>
              <a:t>HỌC SINH THỰC HIỆN  CÁC YÊU CẦU SAU:</a:t>
            </a:r>
          </a:p>
          <a:p>
            <a:pPr marL="514350" indent="-514350" algn="l">
              <a:buAutoNum type="arabicPeriod"/>
            </a:pP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SGK  </a:t>
            </a: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ử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language focus </a:t>
            </a: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</a:t>
            </a:r>
          </a:p>
          <a:p>
            <a:pPr marL="514350" indent="-514350" algn="l">
              <a:buAutoNum type="arabicPeriod"/>
            </a:pP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1.2.3.4.5</a:t>
            </a:r>
          </a:p>
          <a:p>
            <a:pPr algn="l"/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S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endParaRPr lang="en-A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 err="1">
                <a:latin typeface="Domine" panose="02040503040403060204" pitchFamily="18" charset="0"/>
                <a:cs typeface="Arima Madurai Semi" pitchFamily="2" charset="77"/>
              </a:rPr>
              <a:t>Câu</a:t>
            </a:r>
            <a:r>
              <a:rPr lang="en-US" dirty="0">
                <a:latin typeface="Domine" panose="02040503040403060204" pitchFamily="18" charset="0"/>
                <a:cs typeface="Arima Madurai Semi" pitchFamily="2" charset="77"/>
              </a:rPr>
              <a:t> </a:t>
            </a:r>
            <a:r>
              <a:rPr lang="en-US" dirty="0" err="1">
                <a:latin typeface="Domine" panose="02040503040403060204" pitchFamily="18" charset="0"/>
                <a:cs typeface="Arima Madurai Semi" pitchFamily="2" charset="77"/>
              </a:rPr>
              <a:t>hỏi</a:t>
            </a:r>
            <a:r>
              <a:rPr lang="en-US" dirty="0">
                <a:latin typeface="Domine" panose="02040503040403060204" pitchFamily="18" charset="0"/>
                <a:cs typeface="Arima Madurai Semi" pitchFamily="2" charset="77"/>
              </a:rPr>
              <a:t> </a:t>
            </a:r>
            <a:r>
              <a:rPr lang="en-US" dirty="0" err="1">
                <a:latin typeface="Domine" panose="02040503040403060204" pitchFamily="18" charset="0"/>
                <a:cs typeface="Arima Madurai Semi" pitchFamily="2" charset="77"/>
              </a:rPr>
              <a:t>với</a:t>
            </a:r>
            <a:r>
              <a:rPr lang="en-US" dirty="0">
                <a:latin typeface="Domine" panose="02040503040403060204" pitchFamily="18" charset="0"/>
                <a:cs typeface="Arima Madurai Semi" pitchFamily="2" charset="77"/>
              </a:rPr>
              <a:t> </a:t>
            </a:r>
            <a:r>
              <a:rPr lang="en-US" dirty="0" err="1">
                <a:latin typeface="Domine" panose="02040503040403060204" pitchFamily="18" charset="0"/>
                <a:cs typeface="Arima Madurai Semi" pitchFamily="2" charset="77"/>
              </a:rPr>
              <a:t>động</a:t>
            </a:r>
            <a:r>
              <a:rPr lang="en-US" dirty="0">
                <a:latin typeface="Domine" panose="02040503040403060204" pitchFamily="18" charset="0"/>
                <a:cs typeface="Arima Madurai Semi" pitchFamily="2" charset="77"/>
              </a:rPr>
              <a:t> </a:t>
            </a:r>
            <a:r>
              <a:rPr lang="en-US" dirty="0" err="1">
                <a:latin typeface="Domine" panose="02040503040403060204" pitchFamily="18" charset="0"/>
                <a:cs typeface="Arima Madurai Semi" pitchFamily="2" charset="77"/>
              </a:rPr>
              <a:t>từ</a:t>
            </a:r>
            <a:r>
              <a:rPr lang="en-US" dirty="0">
                <a:latin typeface="Domine" panose="02040503040403060204" pitchFamily="18" charset="0"/>
                <a:cs typeface="Arima Madurai Semi" pitchFamily="2" charset="77"/>
              </a:rPr>
              <a:t> “to be”</a:t>
            </a:r>
          </a:p>
          <a:p>
            <a:pPr algn="l"/>
            <a:r>
              <a:rPr lang="en-A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3200" dirty="0">
                <a:solidFill>
                  <a:srgbClr val="FF0000"/>
                </a:solidFill>
                <a:latin typeface="Domine" panose="02040503040403060204" pitchFamily="18" charset="0"/>
                <a:cs typeface="Arima Madurai Semi" pitchFamily="2" charset="77"/>
              </a:rPr>
              <a:t> </a:t>
            </a:r>
            <a:r>
              <a:rPr lang="en-US" dirty="0" err="1">
                <a:latin typeface="Domine" panose="02040503040403060204" pitchFamily="18" charset="0"/>
                <a:cs typeface="Arima Madurai Semi" pitchFamily="2" charset="77"/>
              </a:rPr>
              <a:t>Sở</a:t>
            </a:r>
            <a:r>
              <a:rPr lang="en-US" dirty="0">
                <a:latin typeface="Domine" panose="02040503040403060204" pitchFamily="18" charset="0"/>
                <a:cs typeface="Arima Madurai Semi" pitchFamily="2" charset="77"/>
              </a:rPr>
              <a:t> </a:t>
            </a:r>
            <a:r>
              <a:rPr lang="en-US" dirty="0" err="1">
                <a:latin typeface="Domine" panose="02040503040403060204" pitchFamily="18" charset="0"/>
                <a:cs typeface="Arima Madurai Semi" pitchFamily="2" charset="77"/>
              </a:rPr>
              <a:t>hữu</a:t>
            </a:r>
            <a:r>
              <a:rPr lang="en-US" dirty="0">
                <a:latin typeface="Domine" panose="02040503040403060204" pitchFamily="18" charset="0"/>
                <a:cs typeface="Arima Madurai Semi" pitchFamily="2" charset="77"/>
              </a:rPr>
              <a:t> </a:t>
            </a:r>
            <a:r>
              <a:rPr lang="en-US" dirty="0" err="1">
                <a:latin typeface="Domine" panose="02040503040403060204" pitchFamily="18" charset="0"/>
                <a:cs typeface="Arima Madurai Semi" pitchFamily="2" charset="77"/>
              </a:rPr>
              <a:t>cách</a:t>
            </a:r>
            <a:r>
              <a:rPr lang="en-US" dirty="0">
                <a:latin typeface="Domine" panose="02040503040403060204" pitchFamily="18" charset="0"/>
                <a:cs typeface="Arima Madurai Semi" pitchFamily="2" charset="77"/>
              </a:rPr>
              <a:t> </a:t>
            </a:r>
          </a:p>
          <a:p>
            <a:pPr algn="l"/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>
              <a:buAutoNum type="arabicPeriod"/>
            </a:pPr>
            <a:endParaRPr lang="en-A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063552" y="188640"/>
            <a:ext cx="8208912" cy="504056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HƯỚNG DẪN CHUẨN BỊ BÀI HỌC</a:t>
            </a:r>
            <a:endParaRPr lang="en-US" sz="3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850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TextBox 234">
            <a:extLst>
              <a:ext uri="{FF2B5EF4-FFF2-40B4-BE49-F238E27FC236}">
                <a16:creationId xmlns:a16="http://schemas.microsoft.com/office/drawing/2014/main" id="{B496D8D1-D5C8-5140-87BB-096E09CEC541}"/>
              </a:ext>
            </a:extLst>
          </p:cNvPr>
          <p:cNvSpPr txBox="1"/>
          <p:nvPr/>
        </p:nvSpPr>
        <p:spPr>
          <a:xfrm>
            <a:off x="2478231" y="443177"/>
            <a:ext cx="78757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STARTER UNIT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5659" y="4194601"/>
            <a:ext cx="116473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0000"/>
                </a:solidFill>
                <a:latin typeface="Domine" panose="02040503040403060204" pitchFamily="18" charset="0"/>
                <a:cs typeface="Arima Madurai Semi" pitchFamily="2" charset="77"/>
              </a:rPr>
              <a:t>Possessive Case ( </a:t>
            </a:r>
            <a:r>
              <a:rPr lang="en-US" sz="6000" b="1" dirty="0" err="1">
                <a:solidFill>
                  <a:srgbClr val="FF0000"/>
                </a:solidFill>
                <a:latin typeface="Domine" panose="02040503040403060204" pitchFamily="18" charset="0"/>
                <a:cs typeface="Arima Madurai Semi" pitchFamily="2" charset="77"/>
              </a:rPr>
              <a:t>Sở</a:t>
            </a:r>
            <a:r>
              <a:rPr lang="en-US" sz="6000" b="1" dirty="0">
                <a:solidFill>
                  <a:srgbClr val="FF0000"/>
                </a:solidFill>
                <a:latin typeface="Domine" panose="02040503040403060204" pitchFamily="18" charset="0"/>
                <a:cs typeface="Arima Madurai Semi" pitchFamily="2" charset="77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Domine" panose="02040503040403060204" pitchFamily="18" charset="0"/>
                <a:cs typeface="Arima Madurai Semi" pitchFamily="2" charset="77"/>
              </a:rPr>
              <a:t>hữu</a:t>
            </a:r>
            <a:r>
              <a:rPr lang="en-US" sz="6000" b="1" dirty="0">
                <a:solidFill>
                  <a:srgbClr val="FF0000"/>
                </a:solidFill>
                <a:latin typeface="Domine" panose="02040503040403060204" pitchFamily="18" charset="0"/>
                <a:cs typeface="Arima Madurai Semi" pitchFamily="2" charset="77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Domine" panose="02040503040403060204" pitchFamily="18" charset="0"/>
                <a:cs typeface="Arima Madurai Semi" pitchFamily="2" charset="77"/>
              </a:rPr>
              <a:t>cách</a:t>
            </a:r>
            <a:r>
              <a:rPr lang="en-US" sz="6000" b="1" dirty="0">
                <a:solidFill>
                  <a:srgbClr val="FF0000"/>
                </a:solidFill>
                <a:latin typeface="Domine" panose="02040503040403060204" pitchFamily="18" charset="0"/>
                <a:cs typeface="Arima Madurai Semi" pitchFamily="2" charset="77"/>
              </a:rPr>
              <a:t> )</a:t>
            </a:r>
          </a:p>
        </p:txBody>
      </p:sp>
      <p:sp>
        <p:nvSpPr>
          <p:cNvPr id="6" name="Rectangle 5"/>
          <p:cNvSpPr/>
          <p:nvPr/>
        </p:nvSpPr>
        <p:spPr>
          <a:xfrm>
            <a:off x="3722082" y="1739040"/>
            <a:ext cx="5087803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>
                <a:solidFill>
                  <a:srgbClr val="0070C0"/>
                </a:solidFill>
                <a:latin typeface="Arial Rounded MT Bold" panose="020F0704030504030204" pitchFamily="34" charset="0"/>
              </a:rPr>
              <a:t>Lesson 4</a:t>
            </a:r>
          </a:p>
          <a:p>
            <a:pPr algn="ctr"/>
            <a:r>
              <a:rPr lang="en-US" sz="4800" b="1" dirty="0">
                <a:solidFill>
                  <a:srgbClr val="00B050"/>
                </a:solidFill>
                <a:latin typeface="Arial Rounded MT Bold" panose="020F0704030504030204" pitchFamily="34" charset="0"/>
              </a:rPr>
              <a:t>Language Focus</a:t>
            </a:r>
          </a:p>
        </p:txBody>
      </p:sp>
    </p:spTree>
    <p:extLst>
      <p:ext uri="{BB962C8B-B14F-4D97-AF65-F5344CB8AC3E}">
        <p14:creationId xmlns:p14="http://schemas.microsoft.com/office/powerpoint/2010/main" val="3880072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77307" y="1732822"/>
            <a:ext cx="883120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It’s Mary’s cell phone</a:t>
            </a:r>
          </a:p>
        </p:txBody>
      </p:sp>
      <p:sp>
        <p:nvSpPr>
          <p:cNvPr id="4" name="Rectangle 3"/>
          <p:cNvSpPr/>
          <p:nvPr/>
        </p:nvSpPr>
        <p:spPr>
          <a:xfrm>
            <a:off x="2177307" y="3554137"/>
            <a:ext cx="832154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It’s David’s camera</a:t>
            </a:r>
          </a:p>
        </p:txBody>
      </p:sp>
      <p:sp>
        <p:nvSpPr>
          <p:cNvPr id="5" name="Rectangle 4"/>
          <p:cNvSpPr/>
          <p:nvPr/>
        </p:nvSpPr>
        <p:spPr>
          <a:xfrm>
            <a:off x="2177308" y="4532526"/>
            <a:ext cx="79917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5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It’s Anna ’s book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5561351" y="2643479"/>
            <a:ext cx="479660" cy="1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255759" y="4427191"/>
            <a:ext cx="731522" cy="1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675250" y="5455855"/>
            <a:ext cx="731522" cy="1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6406772" y="2631985"/>
            <a:ext cx="2540000" cy="397018"/>
            <a:chOff x="6406772" y="2631985"/>
            <a:chExt cx="2540000" cy="397018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6406772" y="2631985"/>
              <a:ext cx="2540000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>
              <a:off x="7681674" y="2656152"/>
              <a:ext cx="0" cy="372851"/>
            </a:xfrm>
            <a:prstGeom prst="straightConnector1">
              <a:avLst/>
            </a:prstGeom>
            <a:ln w="38100">
              <a:solidFill>
                <a:srgbClr val="006666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ectangle 22"/>
          <p:cNvSpPr/>
          <p:nvPr/>
        </p:nvSpPr>
        <p:spPr>
          <a:xfrm>
            <a:off x="6780089" y="2968405"/>
            <a:ext cx="21666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i="1" dirty="0">
                <a:solidFill>
                  <a:schemeClr val="accent4">
                    <a:lumMod val="75000"/>
                    <a:lumOff val="25000"/>
                  </a:schemeClr>
                </a:solidFill>
                <a:latin typeface="+mj-lt"/>
              </a:rPr>
              <a:t>something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4105687" y="2643479"/>
            <a:ext cx="1350732" cy="412449"/>
            <a:chOff x="4105687" y="2643479"/>
            <a:chExt cx="1350732" cy="412449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4105687" y="2643479"/>
              <a:ext cx="1350732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>
              <a:off x="4790262" y="2683077"/>
              <a:ext cx="0" cy="372851"/>
            </a:xfrm>
            <a:prstGeom prst="straightConnector1">
              <a:avLst/>
            </a:prstGeom>
            <a:ln w="38100">
              <a:solidFill>
                <a:srgbClr val="006666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Rectangle 26"/>
          <p:cNvSpPr/>
          <p:nvPr/>
        </p:nvSpPr>
        <p:spPr>
          <a:xfrm>
            <a:off x="3874328" y="2985714"/>
            <a:ext cx="17443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i="1" dirty="0">
                <a:solidFill>
                  <a:schemeClr val="accent4">
                    <a:lumMod val="75000"/>
                    <a:lumOff val="25000"/>
                  </a:schemeClr>
                </a:solidFill>
                <a:latin typeface="+mj-lt"/>
              </a:rPr>
              <a:t>a person</a:t>
            </a:r>
          </a:p>
        </p:txBody>
      </p:sp>
    </p:spTree>
    <p:extLst>
      <p:ext uri="{BB962C8B-B14F-4D97-AF65-F5344CB8AC3E}">
        <p14:creationId xmlns:p14="http://schemas.microsoft.com/office/powerpoint/2010/main" val="846044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23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TextBox 234">
            <a:extLst>
              <a:ext uri="{FF2B5EF4-FFF2-40B4-BE49-F238E27FC236}">
                <a16:creationId xmlns:a16="http://schemas.microsoft.com/office/drawing/2014/main" id="{B496D8D1-D5C8-5140-87BB-096E09CEC541}"/>
              </a:ext>
            </a:extLst>
          </p:cNvPr>
          <p:cNvSpPr txBox="1"/>
          <p:nvPr/>
        </p:nvSpPr>
        <p:spPr>
          <a:xfrm>
            <a:off x="2478231" y="443177"/>
            <a:ext cx="78757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STARTER UNIT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5659" y="3607746"/>
            <a:ext cx="1164735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0000"/>
                </a:solidFill>
                <a:latin typeface="Domine" panose="02040503040403060204" pitchFamily="18" charset="0"/>
                <a:cs typeface="Arima Madurai Semi" pitchFamily="2" charset="77"/>
              </a:rPr>
              <a:t>Be. Questions</a:t>
            </a:r>
          </a:p>
          <a:p>
            <a:pPr algn="ctr"/>
            <a:r>
              <a:rPr lang="en-US" sz="6000" b="1" dirty="0">
                <a:solidFill>
                  <a:srgbClr val="FF0000"/>
                </a:solidFill>
                <a:latin typeface="Domine" panose="02040503040403060204" pitchFamily="18" charset="0"/>
                <a:cs typeface="Arima Madurai Semi" pitchFamily="2" charset="77"/>
              </a:rPr>
              <a:t> ( </a:t>
            </a:r>
            <a:r>
              <a:rPr lang="en-US" sz="6000" b="1" dirty="0" err="1">
                <a:solidFill>
                  <a:srgbClr val="FF0000"/>
                </a:solidFill>
                <a:latin typeface="Domine" panose="02040503040403060204" pitchFamily="18" charset="0"/>
                <a:cs typeface="Arima Madurai Semi" pitchFamily="2" charset="77"/>
              </a:rPr>
              <a:t>Câu</a:t>
            </a:r>
            <a:r>
              <a:rPr lang="en-US" sz="6000" b="1" dirty="0">
                <a:solidFill>
                  <a:srgbClr val="FF0000"/>
                </a:solidFill>
                <a:latin typeface="Domine" panose="02040503040403060204" pitchFamily="18" charset="0"/>
                <a:cs typeface="Arima Madurai Semi" pitchFamily="2" charset="77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Domine" panose="02040503040403060204" pitchFamily="18" charset="0"/>
                <a:cs typeface="Arima Madurai Semi" pitchFamily="2" charset="77"/>
              </a:rPr>
              <a:t>hỏi</a:t>
            </a:r>
            <a:r>
              <a:rPr lang="en-US" sz="6000" b="1" dirty="0">
                <a:solidFill>
                  <a:srgbClr val="FF0000"/>
                </a:solidFill>
                <a:latin typeface="Domine" panose="02040503040403060204" pitchFamily="18" charset="0"/>
                <a:cs typeface="Arima Madurai Semi" pitchFamily="2" charset="77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Domine" panose="02040503040403060204" pitchFamily="18" charset="0"/>
                <a:cs typeface="Arima Madurai Semi" pitchFamily="2" charset="77"/>
              </a:rPr>
              <a:t>với</a:t>
            </a:r>
            <a:r>
              <a:rPr lang="en-US" sz="6000" b="1" dirty="0">
                <a:solidFill>
                  <a:srgbClr val="FF0000"/>
                </a:solidFill>
                <a:latin typeface="Domine" panose="02040503040403060204" pitchFamily="18" charset="0"/>
                <a:cs typeface="Arima Madurai Semi" pitchFamily="2" charset="77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Domine" panose="02040503040403060204" pitchFamily="18" charset="0"/>
                <a:cs typeface="Arima Madurai Semi" pitchFamily="2" charset="77"/>
              </a:rPr>
              <a:t>động</a:t>
            </a:r>
            <a:r>
              <a:rPr lang="en-US" sz="6000" b="1" dirty="0">
                <a:solidFill>
                  <a:srgbClr val="FF0000"/>
                </a:solidFill>
                <a:latin typeface="Domine" panose="02040503040403060204" pitchFamily="18" charset="0"/>
                <a:cs typeface="Arima Madurai Semi" pitchFamily="2" charset="77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Domine" panose="02040503040403060204" pitchFamily="18" charset="0"/>
                <a:cs typeface="Arima Madurai Semi" pitchFamily="2" charset="77"/>
              </a:rPr>
              <a:t>từ</a:t>
            </a:r>
            <a:r>
              <a:rPr lang="en-US" sz="6000" b="1" dirty="0">
                <a:solidFill>
                  <a:srgbClr val="FF0000"/>
                </a:solidFill>
                <a:latin typeface="Domine" panose="02040503040403060204" pitchFamily="18" charset="0"/>
                <a:cs typeface="Arima Madurai Semi" pitchFamily="2" charset="77"/>
              </a:rPr>
              <a:t> “to be”)</a:t>
            </a:r>
          </a:p>
        </p:txBody>
      </p:sp>
      <p:sp>
        <p:nvSpPr>
          <p:cNvPr id="6" name="Rectangle 5"/>
          <p:cNvSpPr/>
          <p:nvPr/>
        </p:nvSpPr>
        <p:spPr>
          <a:xfrm>
            <a:off x="3722082" y="1739040"/>
            <a:ext cx="5087803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>
                <a:solidFill>
                  <a:srgbClr val="0070C0"/>
                </a:solidFill>
                <a:latin typeface="Arial Rounded MT Bold" panose="020F0704030504030204" pitchFamily="34" charset="0"/>
              </a:rPr>
              <a:t>Lesson 4</a:t>
            </a:r>
          </a:p>
          <a:p>
            <a:pPr algn="ctr"/>
            <a:r>
              <a:rPr lang="en-US" sz="4800" b="1" dirty="0">
                <a:solidFill>
                  <a:srgbClr val="00B050"/>
                </a:solidFill>
                <a:latin typeface="Arial Rounded MT Bold" panose="020F0704030504030204" pitchFamily="34" charset="0"/>
              </a:rPr>
              <a:t>Language Focus</a:t>
            </a:r>
          </a:p>
        </p:txBody>
      </p:sp>
    </p:spTree>
    <p:extLst>
      <p:ext uri="{BB962C8B-B14F-4D97-AF65-F5344CB8AC3E}">
        <p14:creationId xmlns:p14="http://schemas.microsoft.com/office/powerpoint/2010/main" val="2646216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0"/>
            <a:ext cx="12192000" cy="10959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57">
            <a:extLst>
              <a:ext uri="{FF2B5EF4-FFF2-40B4-BE49-F238E27FC236}">
                <a16:creationId xmlns:a16="http://schemas.microsoft.com/office/drawing/2014/main" id="{990A5F33-98FD-414C-8E10-FE5DA61ADA67}"/>
              </a:ext>
            </a:extLst>
          </p:cNvPr>
          <p:cNvSpPr/>
          <p:nvPr/>
        </p:nvSpPr>
        <p:spPr>
          <a:xfrm>
            <a:off x="564980" y="311024"/>
            <a:ext cx="468000" cy="468000"/>
          </a:xfrm>
          <a:prstGeom prst="ellipse">
            <a:avLst/>
          </a:prstGeom>
          <a:solidFill>
            <a:schemeClr val="accent5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84889" y="160304"/>
            <a:ext cx="852764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4400" dirty="0">
                <a:solidFill>
                  <a:srgbClr val="F3F3F3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Exercise 3 - Work in pairs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499" t="3659" r="1666" b="4032"/>
          <a:stretch/>
        </p:blipFill>
        <p:spPr>
          <a:xfrm>
            <a:off x="-52511" y="1406935"/>
            <a:ext cx="12244511" cy="520549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149192" y="5497611"/>
            <a:ext cx="1968843" cy="9522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7000"/>
              </a:lnSpc>
            </a:pP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aren't</a:t>
            </a:r>
            <a:endParaRPr lang="en-US" sz="4400" b="1" dirty="0">
              <a:solidFill>
                <a:srgbClr val="FF0000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9078" y="3236137"/>
            <a:ext cx="10703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Is</a:t>
            </a:r>
          </a:p>
        </p:txBody>
      </p:sp>
      <p:sp>
        <p:nvSpPr>
          <p:cNvPr id="8" name="Rectangle 7"/>
          <p:cNvSpPr/>
          <p:nvPr/>
        </p:nvSpPr>
        <p:spPr>
          <a:xfrm>
            <a:off x="564980" y="4924285"/>
            <a:ext cx="116442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Are</a:t>
            </a:r>
          </a:p>
        </p:txBody>
      </p:sp>
      <p:sp>
        <p:nvSpPr>
          <p:cNvPr id="9" name="Rectangle 8"/>
          <p:cNvSpPr/>
          <p:nvPr/>
        </p:nvSpPr>
        <p:spPr>
          <a:xfrm>
            <a:off x="10399351" y="2356148"/>
            <a:ext cx="204444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I'm not</a:t>
            </a:r>
          </a:p>
        </p:txBody>
      </p:sp>
      <p:sp>
        <p:nvSpPr>
          <p:cNvPr id="10" name="Rectangle 9"/>
          <p:cNvSpPr/>
          <p:nvPr/>
        </p:nvSpPr>
        <p:spPr>
          <a:xfrm>
            <a:off x="8587217" y="3357533"/>
            <a:ext cx="99410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is</a:t>
            </a:r>
          </a:p>
        </p:txBody>
      </p:sp>
    </p:spTree>
    <p:extLst>
      <p:ext uri="{BB962C8B-B14F-4D97-AF65-F5344CB8AC3E}">
        <p14:creationId xmlns:p14="http://schemas.microsoft.com/office/powerpoint/2010/main" val="2573173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TextBox 234">
            <a:extLst>
              <a:ext uri="{FF2B5EF4-FFF2-40B4-BE49-F238E27FC236}">
                <a16:creationId xmlns:a16="http://schemas.microsoft.com/office/drawing/2014/main" id="{B496D8D1-D5C8-5140-87BB-096E09CEC541}"/>
              </a:ext>
            </a:extLst>
          </p:cNvPr>
          <p:cNvSpPr txBox="1"/>
          <p:nvPr/>
        </p:nvSpPr>
        <p:spPr>
          <a:xfrm>
            <a:off x="2478231" y="95760"/>
            <a:ext cx="78757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rgbClr val="FF0000"/>
                </a:solidFill>
                <a:latin typeface="Arial Rounded MT Bold" panose="020F0704030504030204" pitchFamily="34" charset="0"/>
              </a:rPr>
              <a:t>STARTER UNIT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4642" y="2993598"/>
            <a:ext cx="1164735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0000"/>
                </a:solidFill>
                <a:latin typeface="Domine" panose="02040503040403060204" pitchFamily="18" charset="0"/>
                <a:cs typeface="Arima Madurai Semi" pitchFamily="2" charset="77"/>
              </a:rPr>
              <a:t>Possessive Pronouns</a:t>
            </a:r>
          </a:p>
          <a:p>
            <a:pPr algn="ctr"/>
            <a:r>
              <a:rPr lang="en-US" sz="6000" b="1" dirty="0">
                <a:solidFill>
                  <a:srgbClr val="FF0000"/>
                </a:solidFill>
                <a:latin typeface="Domine" panose="02040503040403060204" pitchFamily="18" charset="0"/>
                <a:cs typeface="Arima Madurai Semi" pitchFamily="2" charset="77"/>
              </a:rPr>
              <a:t>( </a:t>
            </a:r>
            <a:r>
              <a:rPr lang="en-US" sz="6000" b="1" dirty="0" err="1">
                <a:solidFill>
                  <a:srgbClr val="FF0000"/>
                </a:solidFill>
                <a:latin typeface="Domine" panose="02040503040403060204" pitchFamily="18" charset="0"/>
                <a:cs typeface="Arima Madurai Semi" pitchFamily="2" charset="77"/>
              </a:rPr>
              <a:t>Đại</a:t>
            </a:r>
            <a:r>
              <a:rPr lang="en-US" sz="6000" b="1" dirty="0">
                <a:solidFill>
                  <a:srgbClr val="FF0000"/>
                </a:solidFill>
                <a:latin typeface="Domine" panose="02040503040403060204" pitchFamily="18" charset="0"/>
                <a:cs typeface="Arima Madurai Semi" pitchFamily="2" charset="77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Domine" panose="02040503040403060204" pitchFamily="18" charset="0"/>
                <a:cs typeface="Arima Madurai Semi" pitchFamily="2" charset="77"/>
              </a:rPr>
              <a:t>từ</a:t>
            </a:r>
            <a:r>
              <a:rPr lang="en-US" sz="6000" b="1" dirty="0">
                <a:solidFill>
                  <a:srgbClr val="FF0000"/>
                </a:solidFill>
                <a:latin typeface="Domine" panose="02040503040403060204" pitchFamily="18" charset="0"/>
                <a:cs typeface="Arima Madurai Semi" pitchFamily="2" charset="77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Domine" panose="02040503040403060204" pitchFamily="18" charset="0"/>
                <a:cs typeface="Arima Madurai Semi" pitchFamily="2" charset="77"/>
              </a:rPr>
              <a:t>sở</a:t>
            </a:r>
            <a:r>
              <a:rPr lang="en-US" sz="6000" b="1" dirty="0">
                <a:solidFill>
                  <a:srgbClr val="FF0000"/>
                </a:solidFill>
                <a:latin typeface="Domine" panose="02040503040403060204" pitchFamily="18" charset="0"/>
                <a:cs typeface="Arima Madurai Semi" pitchFamily="2" charset="77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Domine" panose="02040503040403060204" pitchFamily="18" charset="0"/>
                <a:cs typeface="Arima Madurai Semi" pitchFamily="2" charset="77"/>
              </a:rPr>
              <a:t>hữu</a:t>
            </a:r>
            <a:r>
              <a:rPr lang="en-US" sz="6000" b="1" dirty="0">
                <a:solidFill>
                  <a:srgbClr val="FF0000"/>
                </a:solidFill>
                <a:latin typeface="Domine" panose="02040503040403060204" pitchFamily="18" charset="0"/>
                <a:cs typeface="Arima Madurai Semi" pitchFamily="2" charset="77"/>
              </a:rPr>
              <a:t>)</a:t>
            </a:r>
          </a:p>
          <a:p>
            <a:pPr algn="ctr"/>
            <a:r>
              <a:rPr lang="en-US" sz="6000" b="1" dirty="0">
                <a:solidFill>
                  <a:srgbClr val="FF0000"/>
                </a:solidFill>
                <a:latin typeface="Domine" panose="02040503040403060204" pitchFamily="18" charset="0"/>
                <a:cs typeface="Arima Madurai Semi" pitchFamily="2" charset="77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3872204" y="1175685"/>
            <a:ext cx="5087803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>
                <a:solidFill>
                  <a:srgbClr val="0070C0"/>
                </a:solidFill>
                <a:latin typeface="Arial Rounded MT Bold" panose="020F0704030504030204" pitchFamily="34" charset="0"/>
              </a:rPr>
              <a:t>Lesson 4</a:t>
            </a:r>
          </a:p>
          <a:p>
            <a:pPr algn="ctr"/>
            <a:r>
              <a:rPr lang="en-US" sz="4800" b="1" dirty="0">
                <a:solidFill>
                  <a:srgbClr val="00B050"/>
                </a:solidFill>
                <a:latin typeface="Arial Rounded MT Bold" panose="020F0704030504030204" pitchFamily="34" charset="0"/>
              </a:rPr>
              <a:t>Language Focus</a:t>
            </a:r>
          </a:p>
        </p:txBody>
      </p:sp>
    </p:spTree>
    <p:extLst>
      <p:ext uri="{BB962C8B-B14F-4D97-AF65-F5344CB8AC3E}">
        <p14:creationId xmlns:p14="http://schemas.microsoft.com/office/powerpoint/2010/main" val="3345685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2252" y="881706"/>
            <a:ext cx="8832497" cy="597629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" y="1"/>
            <a:ext cx="12192000" cy="8255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57">
            <a:extLst>
              <a:ext uri="{FF2B5EF4-FFF2-40B4-BE49-F238E27FC236}">
                <a16:creationId xmlns:a16="http://schemas.microsoft.com/office/drawing/2014/main" id="{990A5F33-98FD-414C-8E10-FE5DA61ADA67}"/>
              </a:ext>
            </a:extLst>
          </p:cNvPr>
          <p:cNvSpPr/>
          <p:nvPr/>
        </p:nvSpPr>
        <p:spPr>
          <a:xfrm>
            <a:off x="151761" y="206853"/>
            <a:ext cx="468000" cy="468000"/>
          </a:xfrm>
          <a:prstGeom prst="ellipse">
            <a:avLst/>
          </a:prstGeom>
          <a:solidFill>
            <a:schemeClr val="accent5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71521" y="56133"/>
            <a:ext cx="1193531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4400" dirty="0">
                <a:solidFill>
                  <a:srgbClr val="F3F3F3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Exercise 4 – Matching</a:t>
            </a:r>
          </a:p>
        </p:txBody>
      </p:sp>
      <p:sp>
        <p:nvSpPr>
          <p:cNvPr id="6" name="Rectangle 5"/>
          <p:cNvSpPr/>
          <p:nvPr/>
        </p:nvSpPr>
        <p:spPr>
          <a:xfrm>
            <a:off x="7679654" y="5226545"/>
            <a:ext cx="239864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 theirs</a:t>
            </a:r>
          </a:p>
        </p:txBody>
      </p:sp>
      <p:sp>
        <p:nvSpPr>
          <p:cNvPr id="7" name="Rectangle 6"/>
          <p:cNvSpPr/>
          <p:nvPr/>
        </p:nvSpPr>
        <p:spPr>
          <a:xfrm>
            <a:off x="7974722" y="3178650"/>
            <a:ext cx="139974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his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7974722" y="3841186"/>
            <a:ext cx="131157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hers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961897" y="4481898"/>
            <a:ext cx="155978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ours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953822" y="5891092"/>
            <a:ext cx="180850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yours </a:t>
            </a:r>
          </a:p>
        </p:txBody>
      </p:sp>
    </p:spTree>
    <p:extLst>
      <p:ext uri="{BB962C8B-B14F-4D97-AF65-F5344CB8AC3E}">
        <p14:creationId xmlns:p14="http://schemas.microsoft.com/office/powerpoint/2010/main" val="2952797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171</Words>
  <Application>Microsoft Office PowerPoint</Application>
  <PresentationFormat>Widescreen</PresentationFormat>
  <Paragraphs>40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21" baseType="lpstr">
      <vt:lpstr>맑은 고딕</vt:lpstr>
      <vt:lpstr>MS Mincho</vt:lpstr>
      <vt:lpstr>Abhaya Libre</vt:lpstr>
      <vt:lpstr>Arial</vt:lpstr>
      <vt:lpstr>Arial Black</vt:lpstr>
      <vt:lpstr>Arial Rounded MT Bold</vt:lpstr>
      <vt:lpstr>Arima Madurai Semi</vt:lpstr>
      <vt:lpstr>Calibri</vt:lpstr>
      <vt:lpstr>Calibri Light</vt:lpstr>
      <vt:lpstr>Domine</vt:lpstr>
      <vt:lpstr>Roboto Regular</vt:lpstr>
      <vt:lpstr>Times New Roman</vt:lpstr>
      <vt:lpstr>Wingdings</vt:lpstr>
      <vt:lpstr>Office Theme</vt:lpstr>
      <vt:lpstr>Môn: Anh Văn – Lớp: 6 STARTER UNIT  Lesson 4: Language Focus Possessive ’s  • be: questions  • Possessive pronouns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Môn: Anh Văn – Lớp: 9 Unit 3: A TRIP TO THE COUNTRYSIDE Lesson 3: Read</dc:title>
  <dc:creator>Phương Thảo Trịnh</dc:creator>
  <cp:lastModifiedBy>Administrator</cp:lastModifiedBy>
  <cp:revision>6</cp:revision>
  <dcterms:created xsi:type="dcterms:W3CDTF">2021-08-30T03:31:27Z</dcterms:created>
  <dcterms:modified xsi:type="dcterms:W3CDTF">2021-09-10T08:01:02Z</dcterms:modified>
</cp:coreProperties>
</file>