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068" r:id="rId2"/>
    <p:sldId id="2069" r:id="rId3"/>
    <p:sldId id="269" r:id="rId4"/>
    <p:sldId id="268" r:id="rId5"/>
    <p:sldId id="267" r:id="rId6"/>
    <p:sldId id="256" r:id="rId7"/>
    <p:sldId id="272" r:id="rId8"/>
    <p:sldId id="273" r:id="rId9"/>
    <p:sldId id="274" r:id="rId10"/>
    <p:sldId id="276" r:id="rId11"/>
    <p:sldId id="277" r:id="rId12"/>
    <p:sldId id="278" r:id="rId13"/>
    <p:sldId id="279" r:id="rId14"/>
    <p:sldId id="280" r:id="rId15"/>
    <p:sldId id="275" r:id="rId16"/>
    <p:sldId id="281" r:id="rId17"/>
    <p:sldId id="282" r:id="rId18"/>
    <p:sldId id="283" r:id="rId19"/>
    <p:sldId id="284" r:id="rId20"/>
    <p:sldId id="258" r:id="rId21"/>
    <p:sldId id="259" r:id="rId22"/>
    <p:sldId id="260" r:id="rId23"/>
    <p:sldId id="265" r:id="rId24"/>
    <p:sldId id="264" r:id="rId25"/>
    <p:sldId id="2072" r:id="rId26"/>
    <p:sldId id="2074" r:id="rId27"/>
    <p:sldId id="2071" r:id="rId28"/>
    <p:sldId id="261" r:id="rId29"/>
    <p:sldId id="262" r:id="rId30"/>
    <p:sldId id="266" r:id="rId31"/>
    <p:sldId id="270" r:id="rId32"/>
    <p:sldId id="27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A9147-AAF8-4FA5-A381-A3FDD6B2E94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3A14-FF57-482E-9E4D-A36244C5C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56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A9147-AAF8-4FA5-A381-A3FDD6B2E94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3A14-FF57-482E-9E4D-A36244C5C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60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A9147-AAF8-4FA5-A381-A3FDD6B2E94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3A14-FF57-482E-9E4D-A36244C5C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A9147-AAF8-4FA5-A381-A3FDD6B2E94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3A14-FF57-482E-9E4D-A36244C5C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7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A9147-AAF8-4FA5-A381-A3FDD6B2E94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3A14-FF57-482E-9E4D-A36244C5C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7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A9147-AAF8-4FA5-A381-A3FDD6B2E94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3A14-FF57-482E-9E4D-A36244C5C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6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A9147-AAF8-4FA5-A381-A3FDD6B2E94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3A14-FF57-482E-9E4D-A36244C5C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50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A9147-AAF8-4FA5-A381-A3FDD6B2E94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3A14-FF57-482E-9E4D-A36244C5C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5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A9147-AAF8-4FA5-A381-A3FDD6B2E94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3A14-FF57-482E-9E4D-A36244C5C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2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A9147-AAF8-4FA5-A381-A3FDD6B2E94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3A14-FF57-482E-9E4D-A36244C5C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4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A9147-AAF8-4FA5-A381-A3FDD6B2E94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D3A14-FF57-482E-9E4D-A36244C5C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1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A9147-AAF8-4FA5-A381-A3FDD6B2E94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D3A14-FF57-482E-9E4D-A36244C5C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lcome to the two new members of our family! Velkommen! Vitajte! -  Eurodiaco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4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46913" y="5612641"/>
            <a:ext cx="8352429" cy="8666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B0F0"/>
                </a:solidFill>
              </a:rPr>
              <a:t>TEACHER : LÊ THANH HÀ </a:t>
            </a:r>
            <a:endParaRPr lang="vi-VN" sz="5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7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678" y="569485"/>
            <a:ext cx="8008373" cy="52651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949" y="1024173"/>
            <a:ext cx="3884970" cy="4810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</a:t>
            </a:r>
          </a:p>
          <a:p>
            <a:pPr algn="ctr"/>
            <a:r>
              <a:rPr lang="en-US" sz="6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vi-VN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62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39" y="1504334"/>
            <a:ext cx="8613057" cy="5117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0090" y="235975"/>
            <a:ext cx="10161639" cy="1061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chatting online: </a:t>
            </a:r>
            <a:endParaRPr lang="vi-VN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5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87" y="235973"/>
            <a:ext cx="8126360" cy="62238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735" y="1828799"/>
            <a:ext cx="3288891" cy="2595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</a:t>
            </a:r>
            <a:endParaRPr lang="vi-VN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2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84" y="1446662"/>
            <a:ext cx="9402096" cy="50131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0748" y="204717"/>
            <a:ext cx="11470504" cy="988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Reading books (n) </a:t>
            </a:r>
            <a:r>
              <a:rPr lang="en-US" sz="7200" dirty="0">
                <a:solidFill>
                  <a:schemeClr val="tx1"/>
                </a:solidFill>
              </a:rPr>
              <a:t>: </a:t>
            </a:r>
            <a:r>
              <a:rPr lang="en-US" sz="7200" dirty="0" err="1">
                <a:solidFill>
                  <a:schemeClr val="tx1"/>
                </a:solidFill>
              </a:rPr>
              <a:t>đọc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sách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endParaRPr lang="vi-VN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62" y="1214651"/>
            <a:ext cx="9744075" cy="54436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9462" y="226509"/>
            <a:ext cx="8993074" cy="988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Meeting (n) : </a:t>
            </a:r>
            <a:r>
              <a:rPr lang="en-US" sz="7200" dirty="0" err="1">
                <a:solidFill>
                  <a:schemeClr val="tx1"/>
                </a:solidFill>
              </a:rPr>
              <a:t>gặp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gỡ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endParaRPr lang="vi-VN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4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8" y="1255593"/>
            <a:ext cx="10161638" cy="52189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170" y="267451"/>
            <a:ext cx="10931856" cy="988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Video games( n): </a:t>
            </a:r>
            <a:r>
              <a:rPr lang="en-US" sz="6000" dirty="0" err="1">
                <a:solidFill>
                  <a:schemeClr val="tx1"/>
                </a:solidFill>
              </a:rPr>
              <a:t>trò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chơi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điện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r>
              <a:rPr lang="en-US" sz="6000" dirty="0" err="1">
                <a:solidFill>
                  <a:schemeClr val="tx1"/>
                </a:solidFill>
              </a:rPr>
              <a:t>tử</a:t>
            </a:r>
            <a:r>
              <a:rPr lang="en-US" sz="6000" dirty="0">
                <a:solidFill>
                  <a:schemeClr val="tx1"/>
                </a:solidFill>
              </a:rPr>
              <a:t> </a:t>
            </a:r>
            <a:endParaRPr lang="vi-VN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714" y="549322"/>
            <a:ext cx="8646310" cy="60763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057" y="549322"/>
            <a:ext cx="3043097" cy="630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</a:t>
            </a:r>
          </a:p>
          <a:p>
            <a:pPr algn="ctr"/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endParaRPr lang="vi-VN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13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59" y="1335652"/>
            <a:ext cx="9849282" cy="5058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4399" y="347510"/>
            <a:ext cx="8987272" cy="988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Shopping (n) : </a:t>
            </a:r>
            <a:r>
              <a:rPr lang="en-US" sz="7200" dirty="0" err="1">
                <a:solidFill>
                  <a:schemeClr val="tx1"/>
                </a:solidFill>
              </a:rPr>
              <a:t>mua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sắm</a:t>
            </a:r>
            <a:endParaRPr lang="vi-VN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9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35" y="1422189"/>
            <a:ext cx="8666329" cy="51581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6348" y="132736"/>
            <a:ext cx="9122428" cy="988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cooking (n) : </a:t>
            </a:r>
            <a:r>
              <a:rPr lang="en-US" sz="7200" dirty="0" err="1">
                <a:solidFill>
                  <a:schemeClr val="tx1"/>
                </a:solidFill>
              </a:rPr>
              <a:t>nấu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ăn</a:t>
            </a:r>
            <a:endParaRPr lang="vi-VN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1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23" y="1738916"/>
            <a:ext cx="9595798" cy="45028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080" y="495504"/>
            <a:ext cx="11559654" cy="988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watching TV (n) : </a:t>
            </a:r>
            <a:r>
              <a:rPr lang="en-US" sz="7200" dirty="0" err="1">
                <a:solidFill>
                  <a:schemeClr val="tx1"/>
                </a:solidFill>
              </a:rPr>
              <a:t>xem</a:t>
            </a:r>
            <a:r>
              <a:rPr lang="en-US" sz="7200" dirty="0">
                <a:solidFill>
                  <a:schemeClr val="tx1"/>
                </a:solidFill>
              </a:rPr>
              <a:t> TV</a:t>
            </a:r>
            <a:endParaRPr lang="vi-VN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1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A5EE46-6742-4FD0-BF57-A464A5A5F526}"/>
              </a:ext>
            </a:extLst>
          </p:cNvPr>
          <p:cNvSpPr/>
          <p:nvPr/>
        </p:nvSpPr>
        <p:spPr>
          <a:xfrm>
            <a:off x="2119609" y="424204"/>
            <a:ext cx="8334717" cy="791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Wednesday , September, 8</a:t>
            </a:r>
            <a:r>
              <a:rPr lang="en-US" sz="4000" b="1" baseline="30000" dirty="0">
                <a:solidFill>
                  <a:srgbClr val="0070C0"/>
                </a:solidFill>
              </a:rPr>
              <a:t>th</a:t>
            </a:r>
            <a:r>
              <a:rPr lang="en-US" sz="4000" b="1" dirty="0">
                <a:solidFill>
                  <a:srgbClr val="0070C0"/>
                </a:solidFill>
              </a:rPr>
              <a:t> 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705BEB-FF8B-4E1F-A109-7013AF29EB14}"/>
              </a:ext>
            </a:extLst>
          </p:cNvPr>
          <p:cNvSpPr txBox="1"/>
          <p:nvPr/>
        </p:nvSpPr>
        <p:spPr>
          <a:xfrm>
            <a:off x="2144747" y="2131866"/>
            <a:ext cx="8571540" cy="1446550"/>
          </a:xfrm>
          <a:prstGeom prst="rect">
            <a:avLst/>
          </a:prstGeom>
          <a:noFill/>
          <a:ln>
            <a:noFill/>
          </a:ln>
          <a:effectLst>
            <a:glow rad="19050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STARTER UNIT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FC76D-B72F-4385-A436-BC008DDF6265}"/>
              </a:ext>
            </a:extLst>
          </p:cNvPr>
          <p:cNvSpPr txBox="1"/>
          <p:nvPr/>
        </p:nvSpPr>
        <p:spPr>
          <a:xfrm>
            <a:off x="1602558" y="4258558"/>
            <a:ext cx="8122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Lesson 1</a:t>
            </a:r>
          </a:p>
          <a:p>
            <a:pPr algn="ctr"/>
            <a:r>
              <a:rPr lang="en-US" sz="5400" dirty="0">
                <a:latin typeface="Arial Rounded MT Bold" panose="020F0704030504030204" pitchFamily="34" charset="0"/>
              </a:rPr>
              <a:t>Vocabulary – Free time</a:t>
            </a:r>
          </a:p>
        </p:txBody>
      </p:sp>
    </p:spTree>
    <p:extLst>
      <p:ext uri="{BB962C8B-B14F-4D97-AF65-F5344CB8AC3E}">
        <p14:creationId xmlns:p14="http://schemas.microsoft.com/office/powerpoint/2010/main" val="296318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4" y="852132"/>
            <a:ext cx="11945891" cy="217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25" y="4016338"/>
            <a:ext cx="11945891" cy="21668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719" y="2956796"/>
            <a:ext cx="37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chatting online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68719" y="2956796"/>
            <a:ext cx="2104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reading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4033" y="6088559"/>
            <a:ext cx="2104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1976" y="6088558"/>
            <a:ext cx="34071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photography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52148" y="2981965"/>
            <a:ext cx="401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meeting friends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06462" y="6063390"/>
            <a:ext cx="2104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cycling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6719" y="0"/>
            <a:ext cx="5353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Memorandum" panose="020B7200000000000000" pitchFamily="34" charset="0"/>
              </a:rPr>
              <a:t>Exercise 1 (P.6)</a:t>
            </a:r>
          </a:p>
        </p:txBody>
      </p:sp>
      <p:pic>
        <p:nvPicPr>
          <p:cNvPr id="11" name="Friends Plus for Vietnam G6 SB Track 1.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9380" y="130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8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81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1695"/>
            <a:ext cx="12192000" cy="22620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0" y="3686629"/>
            <a:ext cx="12125420" cy="22878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172" y="2627086"/>
            <a:ext cx="37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 sport 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143" y="5879825"/>
            <a:ext cx="37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video games  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0907" y="5879824"/>
            <a:ext cx="37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watching TV 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17753" y="5879823"/>
            <a:ext cx="2116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films 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2253" y="2627086"/>
            <a:ext cx="37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 animals 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90334" y="2627085"/>
            <a:ext cx="37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 music  </a:t>
            </a:r>
          </a:p>
        </p:txBody>
      </p:sp>
      <p:pic>
        <p:nvPicPr>
          <p:cNvPr id="6" name="Friends Plus for Vietnam G6 SB Track 1.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604" y="71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0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8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76" y="711201"/>
            <a:ext cx="11977324" cy="2210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400" y="2921527"/>
            <a:ext cx="37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skateboarding 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4229" y="2921526"/>
            <a:ext cx="37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 cooking 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15086" y="2921525"/>
            <a:ext cx="37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 shopping  </a:t>
            </a:r>
          </a:p>
        </p:txBody>
      </p:sp>
      <p:pic>
        <p:nvPicPr>
          <p:cNvPr id="6" name="Friends Plus for Vietnam G6 SB Track 1.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8925" y="5965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7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252" y="1570710"/>
            <a:ext cx="8714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 u="sng" dirty="0">
                <a:solidFill>
                  <a:schemeClr val="accent2">
                    <a:lumMod val="75000"/>
                  </a:schemeClr>
                </a:solidFill>
              </a:rPr>
              <a:t>Ex</a:t>
            </a:r>
            <a:r>
              <a:rPr lang="en-US" sz="4800" i="1" dirty="0">
                <a:solidFill>
                  <a:schemeClr val="accent2">
                    <a:lumMod val="75000"/>
                  </a:schemeClr>
                </a:solidFill>
              </a:rPr>
              <a:t>: My mother </a:t>
            </a:r>
            <a:r>
              <a:rPr lang="en-US" sz="4800" b="1" i="1" u="sng" dirty="0">
                <a:solidFill>
                  <a:schemeClr val="accent2">
                    <a:lumMod val="75000"/>
                  </a:schemeClr>
                </a:solidFill>
              </a:rPr>
              <a:t>is good at </a:t>
            </a:r>
            <a:r>
              <a:rPr lang="en-US" sz="4800" i="1" dirty="0">
                <a:solidFill>
                  <a:schemeClr val="accent2">
                    <a:lumMod val="75000"/>
                  </a:schemeClr>
                </a:solidFill>
              </a:rPr>
              <a:t>cooking.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831854" y="649175"/>
            <a:ext cx="103692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b="1" dirty="0">
                <a:solidFill>
                  <a:prstClr val="black"/>
                </a:solidFill>
              </a:rPr>
              <a:t>.</a:t>
            </a:r>
            <a:r>
              <a:rPr lang="en-US" altLang="en-US" sz="4800" b="1" dirty="0">
                <a:solidFill>
                  <a:srgbClr val="0070C0"/>
                </a:solidFill>
              </a:rPr>
              <a:t>Be good at:  </a:t>
            </a:r>
            <a:r>
              <a:rPr lang="en-US" altLang="en-US" sz="4800" b="1" dirty="0" err="1">
                <a:solidFill>
                  <a:prstClr val="black"/>
                </a:solidFill>
              </a:rPr>
              <a:t>giỏi</a:t>
            </a:r>
            <a:r>
              <a:rPr lang="en-US" altLang="en-US" sz="4800" b="1" dirty="0">
                <a:solidFill>
                  <a:prstClr val="black"/>
                </a:solidFill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</a:rPr>
              <a:t>về</a:t>
            </a:r>
            <a:r>
              <a:rPr lang="en-US" altLang="en-US" sz="4800" b="1" dirty="0">
                <a:solidFill>
                  <a:prstClr val="black"/>
                </a:solidFill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</a:rPr>
              <a:t>cái</a:t>
            </a:r>
            <a:r>
              <a:rPr lang="en-US" altLang="en-US" sz="4800" b="1" dirty="0">
                <a:solidFill>
                  <a:prstClr val="black"/>
                </a:solidFill>
              </a:rPr>
              <a:t> </a:t>
            </a:r>
            <a:r>
              <a:rPr lang="en-US" altLang="en-US" sz="4800" b="1" dirty="0" err="1">
                <a:solidFill>
                  <a:prstClr val="black"/>
                </a:solidFill>
              </a:rPr>
              <a:t>gì</a:t>
            </a:r>
            <a:endParaRPr lang="en-US" altLang="en-US" sz="4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6252" y="3427544"/>
            <a:ext cx="11531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 u="sng" dirty="0">
                <a:solidFill>
                  <a:schemeClr val="accent2">
                    <a:lumMod val="75000"/>
                  </a:schemeClr>
                </a:solidFill>
              </a:rPr>
              <a:t>Ex</a:t>
            </a:r>
            <a:r>
              <a:rPr lang="en-US" sz="4800" i="1" dirty="0">
                <a:solidFill>
                  <a:schemeClr val="accent2">
                    <a:lumMod val="75000"/>
                  </a:schemeClr>
                </a:solidFill>
              </a:rPr>
              <a:t>: I </a:t>
            </a:r>
            <a:r>
              <a:rPr lang="en-US" sz="4800" b="1" i="1" u="sng" dirty="0">
                <a:solidFill>
                  <a:schemeClr val="accent2">
                    <a:lumMod val="75000"/>
                  </a:schemeClr>
                </a:solidFill>
              </a:rPr>
              <a:t>am interested in </a:t>
            </a:r>
            <a:r>
              <a:rPr lang="en-US" sz="4800" i="1" dirty="0">
                <a:solidFill>
                  <a:schemeClr val="accent2">
                    <a:lumMod val="75000"/>
                  </a:schemeClr>
                </a:solidFill>
              </a:rPr>
              <a:t>playing video games.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252" y="2499127"/>
            <a:ext cx="11070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b="1" dirty="0">
                <a:solidFill>
                  <a:prstClr val="black"/>
                </a:solidFill>
              </a:rPr>
              <a:t>.</a:t>
            </a:r>
            <a:r>
              <a:rPr lang="en-US" altLang="en-US" sz="4800" b="1" dirty="0">
                <a:solidFill>
                  <a:srgbClr val="0070C0"/>
                </a:solidFill>
              </a:rPr>
              <a:t>Be interested in: </a:t>
            </a:r>
            <a:r>
              <a:rPr lang="en-US" altLang="en-US" sz="4800" b="1" dirty="0">
                <a:solidFill>
                  <a:srgbClr val="7030A0"/>
                </a:solidFill>
              </a:rPr>
              <a:t>/ˈ</a:t>
            </a:r>
            <a:r>
              <a:rPr lang="en-US" altLang="en-US" sz="4800" b="1" dirty="0" err="1">
                <a:solidFill>
                  <a:srgbClr val="7030A0"/>
                </a:solidFill>
              </a:rPr>
              <a:t>ɪn.trɪ.stɪd</a:t>
            </a:r>
            <a:r>
              <a:rPr lang="en-US" altLang="en-US" sz="4800" b="1" dirty="0">
                <a:solidFill>
                  <a:srgbClr val="7030A0"/>
                </a:solidFill>
              </a:rPr>
              <a:t>/ : </a:t>
            </a:r>
            <a:r>
              <a:rPr lang="en-US" altLang="en-US" sz="4800" b="1" dirty="0" err="1"/>
              <a:t>quan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tâm</a:t>
            </a:r>
            <a:r>
              <a:rPr lang="en-US" altLang="en-US" sz="4800" b="1" dirty="0"/>
              <a:t>          </a:t>
            </a:r>
            <a:endParaRPr lang="en-US" altLang="en-US" sz="4800" b="1" dirty="0"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078" y="4634457"/>
            <a:ext cx="9765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b="1" dirty="0">
                <a:solidFill>
                  <a:srgbClr val="0070C0"/>
                </a:solidFill>
              </a:rPr>
              <a:t>.favorite (a)  </a:t>
            </a:r>
            <a:r>
              <a:rPr lang="en-US" altLang="en-US" sz="4800" b="1" dirty="0">
                <a:solidFill>
                  <a:srgbClr val="7030A0"/>
                </a:solidFill>
              </a:rPr>
              <a:t>/ˈ</a:t>
            </a:r>
            <a:r>
              <a:rPr lang="en-US" altLang="en-US" sz="4800" b="1" dirty="0" err="1">
                <a:solidFill>
                  <a:srgbClr val="7030A0"/>
                </a:solidFill>
              </a:rPr>
              <a:t>feɪ.vər.ət</a:t>
            </a:r>
            <a:r>
              <a:rPr lang="en-US" altLang="en-US" sz="4800" b="1" dirty="0">
                <a:solidFill>
                  <a:srgbClr val="7030A0"/>
                </a:solidFill>
              </a:rPr>
              <a:t>/ : </a:t>
            </a:r>
            <a:r>
              <a:rPr lang="en-US" altLang="en-US" sz="4800" b="1" dirty="0" err="1"/>
              <a:t>ưa</a:t>
            </a:r>
            <a:r>
              <a:rPr lang="en-US" altLang="en-US" sz="4800" b="1" dirty="0"/>
              <a:t> </a:t>
            </a:r>
            <a:r>
              <a:rPr lang="en-US" altLang="en-US" sz="4800" b="1" dirty="0" err="1"/>
              <a:t>thích</a:t>
            </a:r>
            <a:endParaRPr lang="en-US" altLang="en-US" sz="4800" b="1" dirty="0"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2499" y="5465454"/>
            <a:ext cx="10308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dirty="0">
                <a:solidFill>
                  <a:prstClr val="black"/>
                </a:solidFill>
              </a:rPr>
              <a:t>a person or thing that is best liked</a:t>
            </a:r>
            <a:endParaRPr lang="en-US" altLang="en-US" sz="4800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" y="71078"/>
            <a:ext cx="5746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30086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 Favorite Things Song | What's Your Favourite...? Kids Song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511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223" y="1766785"/>
            <a:ext cx="8714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 u="sng" dirty="0">
                <a:solidFill>
                  <a:schemeClr val="accent2">
                    <a:lumMod val="75000"/>
                  </a:schemeClr>
                </a:solidFill>
              </a:rPr>
              <a:t>Ex</a:t>
            </a:r>
            <a:r>
              <a:rPr lang="en-US" sz="4800" i="1" dirty="0">
                <a:solidFill>
                  <a:schemeClr val="accent2">
                    <a:lumMod val="75000"/>
                  </a:schemeClr>
                </a:solidFill>
              </a:rPr>
              <a:t>: I am </a:t>
            </a:r>
            <a:r>
              <a:rPr lang="en-US" sz="4800" i="1" dirty="0">
                <a:solidFill>
                  <a:srgbClr val="FF0000"/>
                </a:solidFill>
              </a:rPr>
              <a:t>in to </a:t>
            </a:r>
            <a:r>
              <a:rPr lang="en-US" sz="4800" i="1" dirty="0">
                <a:solidFill>
                  <a:schemeClr val="accent2">
                    <a:lumMod val="75000"/>
                  </a:schemeClr>
                </a:solidFill>
              </a:rPr>
              <a:t>sports.</a:t>
            </a:r>
          </a:p>
        </p:txBody>
      </p:sp>
      <p:sp>
        <p:nvSpPr>
          <p:cNvPr id="3" name="Rectangle 2"/>
          <p:cNvSpPr/>
          <p:nvPr/>
        </p:nvSpPr>
        <p:spPr>
          <a:xfrm>
            <a:off x="831854" y="649175"/>
            <a:ext cx="103692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b="1" dirty="0">
                <a:solidFill>
                  <a:prstClr val="black"/>
                </a:solidFill>
              </a:rPr>
              <a:t>.</a:t>
            </a:r>
            <a:r>
              <a:rPr lang="en-US" altLang="en-US" sz="5400" b="1" dirty="0">
                <a:solidFill>
                  <a:srgbClr val="0070C0"/>
                </a:solidFill>
              </a:rPr>
              <a:t>Be in to   </a:t>
            </a:r>
            <a:r>
              <a:rPr lang="en-US" altLang="en-US" sz="5400" b="1" dirty="0">
                <a:solidFill>
                  <a:prstClr val="black"/>
                </a:solidFill>
              </a:rPr>
              <a:t>:  </a:t>
            </a:r>
            <a:r>
              <a:rPr lang="en-US" altLang="en-US" sz="5400" b="1" dirty="0" err="1">
                <a:solidFill>
                  <a:prstClr val="black"/>
                </a:solidFill>
              </a:rPr>
              <a:t>thích</a:t>
            </a:r>
            <a:r>
              <a:rPr lang="en-US" altLang="en-US" sz="5400" b="1" dirty="0">
                <a:solidFill>
                  <a:prstClr val="black"/>
                </a:solidFill>
              </a:rPr>
              <a:t> </a:t>
            </a:r>
            <a:r>
              <a:rPr lang="en-US" altLang="en-US" sz="5400" b="1" dirty="0" err="1">
                <a:solidFill>
                  <a:prstClr val="black"/>
                </a:solidFill>
              </a:rPr>
              <a:t>cái</a:t>
            </a:r>
            <a:r>
              <a:rPr lang="en-US" altLang="en-US" sz="5400" b="1" dirty="0">
                <a:solidFill>
                  <a:prstClr val="black"/>
                </a:solidFill>
              </a:rPr>
              <a:t> </a:t>
            </a:r>
            <a:r>
              <a:rPr lang="en-US" altLang="en-US" sz="5400" b="1" dirty="0" err="1">
                <a:solidFill>
                  <a:prstClr val="black"/>
                </a:solidFill>
              </a:rPr>
              <a:t>gì</a:t>
            </a:r>
            <a:r>
              <a:rPr lang="en-US" altLang="en-US" sz="5400" b="1" dirty="0">
                <a:solidFill>
                  <a:prstClr val="black"/>
                </a:solidFill>
              </a:rPr>
              <a:t> </a:t>
            </a:r>
            <a:endParaRPr lang="en-US" altLang="en-US" sz="5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479" y="3796141"/>
            <a:ext cx="11531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 u="sng" dirty="0">
                <a:solidFill>
                  <a:schemeClr val="accent2">
                    <a:lumMod val="75000"/>
                  </a:schemeClr>
                </a:solidFill>
              </a:rPr>
              <a:t>Ex</a:t>
            </a:r>
            <a:r>
              <a:rPr lang="en-US" sz="4800" i="1" dirty="0">
                <a:solidFill>
                  <a:schemeClr val="accent2">
                    <a:lumMod val="75000"/>
                  </a:schemeClr>
                </a:solidFill>
              </a:rPr>
              <a:t>: I </a:t>
            </a:r>
            <a:r>
              <a:rPr lang="en-US" sz="4800" i="1" dirty="0">
                <a:solidFill>
                  <a:srgbClr val="FF0000"/>
                </a:solidFill>
              </a:rPr>
              <a:t>like</a:t>
            </a:r>
            <a:r>
              <a:rPr lang="en-US" sz="4800" i="1" dirty="0">
                <a:solidFill>
                  <a:schemeClr val="accent2">
                    <a:lumMod val="75000"/>
                  </a:schemeClr>
                </a:solidFill>
              </a:rPr>
              <a:t> reading </a:t>
            </a:r>
          </a:p>
        </p:txBody>
      </p:sp>
      <p:sp>
        <p:nvSpPr>
          <p:cNvPr id="5" name="Rectangle 4"/>
          <p:cNvSpPr/>
          <p:nvPr/>
        </p:nvSpPr>
        <p:spPr>
          <a:xfrm>
            <a:off x="444265" y="2781463"/>
            <a:ext cx="110701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b="1" dirty="0">
                <a:solidFill>
                  <a:prstClr val="black"/>
                </a:solidFill>
              </a:rPr>
              <a:t> .</a:t>
            </a:r>
            <a:r>
              <a:rPr lang="en-US" altLang="en-US" sz="5400" b="1" dirty="0">
                <a:solidFill>
                  <a:srgbClr val="0070C0"/>
                </a:solidFill>
              </a:rPr>
              <a:t>like </a:t>
            </a:r>
            <a:r>
              <a:rPr lang="en-US" altLang="en-US" sz="5400" b="1" dirty="0"/>
              <a:t>  (v) : </a:t>
            </a:r>
            <a:r>
              <a:rPr lang="en-US" altLang="en-US" sz="5400" b="1" dirty="0" err="1"/>
              <a:t>thích</a:t>
            </a:r>
            <a:r>
              <a:rPr lang="en-US" altLang="en-US" sz="5400" b="1" dirty="0"/>
              <a:t> </a:t>
            </a:r>
            <a:r>
              <a:rPr lang="en-US" altLang="en-US" sz="5400" dirty="0"/>
              <a:t>          </a:t>
            </a:r>
            <a:endParaRPr lang="en-US" altLang="en-US" sz="5400" dirty="0"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" y="71078"/>
            <a:ext cx="5746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AE7065-9F20-47A3-B947-C332EBD3E687}"/>
              </a:ext>
            </a:extLst>
          </p:cNvPr>
          <p:cNvSpPr/>
          <p:nvPr/>
        </p:nvSpPr>
        <p:spPr>
          <a:xfrm>
            <a:off x="1020392" y="4913751"/>
            <a:ext cx="10565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Be in to something  = like something </a:t>
            </a:r>
          </a:p>
        </p:txBody>
      </p:sp>
    </p:spTree>
    <p:extLst>
      <p:ext uri="{BB962C8B-B14F-4D97-AF65-F5344CB8AC3E}">
        <p14:creationId xmlns:p14="http://schemas.microsoft.com/office/powerpoint/2010/main" val="283880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10365" y="65988"/>
            <a:ext cx="563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40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sp>
        <p:nvSpPr>
          <p:cNvPr id="3" name="Rectangle 2"/>
          <p:cNvSpPr/>
          <p:nvPr/>
        </p:nvSpPr>
        <p:spPr>
          <a:xfrm>
            <a:off x="441702" y="675588"/>
            <a:ext cx="11308595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NOUNS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skate boarding			10.video game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Photography				11.watching TV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Art					12.Cooking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Cycling					13.shopping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Animals					14. films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Chatting online			</a:t>
            </a:r>
            <a:r>
              <a:rPr 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ADJECTIVES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Reading					15. be interested in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Meeting friends			16.be in to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Sports					17. favorite</a:t>
            </a:r>
          </a:p>
          <a:p>
            <a:pPr lvl="8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               18. be good at</a:t>
            </a:r>
          </a:p>
          <a:p>
            <a:pPr lvl="8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                </a:t>
            </a:r>
          </a:p>
          <a:p>
            <a:pPr lvl="0" indent="457200">
              <a:buFontTx/>
              <a:buAutoNum type="arabicPeriod"/>
              <a:defRPr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lvl="0" indent="457200">
              <a:buFontTx/>
              <a:buAutoNum type="arabicPeriod"/>
              <a:defRPr/>
            </a:pP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046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4AF7E-6733-4854-8A31-F9EE86071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9" y="1"/>
            <a:ext cx="12019174" cy="6749592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4398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871" y="757385"/>
            <a:ext cx="1195425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Hi! I’m Kate. I’m twelve and I’m from Oxford in the UK. I’m into sport and I’m good at basketball. Apart from sport, I like 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 and 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 online. I’m not interested in shopping. This is my brother Jack. Jack isn’t into sport. He’s into 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 and his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favourites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football games. Jack isn’t on his computer twenty-four hours a day – he and his friends like 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 , but they aren’t very good!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0855" y="1836383"/>
            <a:ext cx="19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music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73337" y="1836382"/>
            <a:ext cx="2586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chatting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096" y="3759405"/>
            <a:ext cx="4289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video games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46259" y="5040742"/>
            <a:ext cx="4361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skateboarding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6719" y="0"/>
            <a:ext cx="5353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Memorandum" panose="020B7200000000000000" pitchFamily="34" charset="0"/>
              </a:rPr>
              <a:t>Exercise 2 (P.6)</a:t>
            </a:r>
          </a:p>
        </p:txBody>
      </p:sp>
      <p:pic>
        <p:nvPicPr>
          <p:cNvPr id="2" name="Friends Plus for Vietnam G6 SB Track 1.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8199" y="147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7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4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632" y="1054041"/>
            <a:ext cx="1171073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parents, Jen and Ed, like books and they’re into 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…………….My mum is interested in 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…………………and her photos are really good. Our mum and dad are good at 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 . Italian food is their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you and your family? What are your hobbies and interests?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3135" y="1518977"/>
            <a:ext cx="2356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reading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6064" y="2135565"/>
            <a:ext cx="3414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photography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36462" y="2786983"/>
            <a:ext cx="3414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cooking</a:t>
            </a:r>
          </a:p>
        </p:txBody>
      </p:sp>
      <p:pic>
        <p:nvPicPr>
          <p:cNvPr id="2" name="Friends Plus for Vietnam G6 SB Track 1.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1599" y="132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8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1076" y="239150"/>
            <a:ext cx="11929848" cy="6618850"/>
            <a:chOff x="102243" y="239150"/>
            <a:chExt cx="11929848" cy="6618850"/>
          </a:xfrm>
        </p:grpSpPr>
        <p:pic>
          <p:nvPicPr>
            <p:cNvPr id="3" name="Picture 4" descr="Facts about Skateboarding for Kids | DK Find Ou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2436" y="3429000"/>
              <a:ext cx="4659655" cy="3106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Premium Vector | Males enjoying free time activities collecti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2" t="4445" r="46828" b="52077"/>
            <a:stretch/>
          </p:blipFill>
          <p:spPr bwMode="auto">
            <a:xfrm>
              <a:off x="4115662" y="3561511"/>
              <a:ext cx="3256774" cy="3100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Shoreline Gallery | Things to Do | Lunenburg Reg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43" y="2857499"/>
              <a:ext cx="4762500" cy="4000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Free Vector | Collection of people enjoying their free time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76" r="44098" b="7723"/>
            <a:stretch/>
          </p:blipFill>
          <p:spPr bwMode="auto">
            <a:xfrm>
              <a:off x="102243" y="239150"/>
              <a:ext cx="3865299" cy="2855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912782" y="347995"/>
              <a:ext cx="7846827" cy="1200329"/>
            </a:xfrm>
            <a:prstGeom prst="rect">
              <a:avLst/>
            </a:prstGeom>
            <a:noFill/>
            <a:ln>
              <a:noFill/>
            </a:ln>
            <a:effectLst>
              <a:glow rad="19050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STARTER UNIT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407196" y="1467507"/>
              <a:ext cx="71156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70C0"/>
                  </a:solidFill>
                  <a:latin typeface="Arial Rounded MT Bold" panose="020F0704030504030204" pitchFamily="34" charset="0"/>
                </a:rPr>
                <a:t>Lesson 1</a:t>
              </a:r>
            </a:p>
            <a:p>
              <a:pPr algn="ctr"/>
              <a:r>
                <a:rPr lang="en-US" sz="4800" dirty="0">
                  <a:latin typeface="Arial Rounded MT Bold" panose="020F0704030504030204" pitchFamily="34" charset="0"/>
                </a:rPr>
                <a:t>Vocabulary – Free 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7492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14" y="-23813"/>
            <a:ext cx="11015003" cy="6905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6533" y="2120469"/>
            <a:ext cx="19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music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00933" y="2120469"/>
            <a:ext cx="19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cycling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995" y="3120757"/>
            <a:ext cx="5603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films and watching TV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0964" y="3059201"/>
            <a:ext cx="2475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reading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909" y="4093330"/>
            <a:ext cx="7038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shopping and meeting friends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70029" y="4053835"/>
            <a:ext cx="4876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chatting online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8322" y="5004348"/>
            <a:ext cx="4876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skateboarding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76711" y="4993739"/>
            <a:ext cx="1238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9547" y="5932471"/>
            <a:ext cx="3536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animals, dogs</a:t>
            </a:r>
          </a:p>
        </p:txBody>
      </p:sp>
      <p:pic>
        <p:nvPicPr>
          <p:cNvPr id="14" name="Friends Plus for Vietnam G6 SB Track 1.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5015" y="186926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68512" y="-23813"/>
            <a:ext cx="5353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.VnMemorandum" panose="020B7200000000000000" pitchFamily="34" charset="0"/>
              </a:rPr>
              <a:t>Exercise 3 (P.6)</a:t>
            </a:r>
          </a:p>
        </p:txBody>
      </p:sp>
    </p:spTree>
    <p:extLst>
      <p:ext uri="{BB962C8B-B14F-4D97-AF65-F5344CB8AC3E}">
        <p14:creationId xmlns:p14="http://schemas.microsoft.com/office/powerpoint/2010/main" val="311167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61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781" y="0"/>
            <a:ext cx="5353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Memorandum" panose="020B7200000000000000" pitchFamily="34" charset="0"/>
              </a:rPr>
              <a:t>Exercise 4 (P.6)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8340" y="1905066"/>
            <a:ext cx="974244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36195" indent="-742950">
              <a:buAutoNum type="arabicPeriod"/>
              <a:tabLst>
                <a:tab pos="4400550" algn="l"/>
              </a:tabLst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What are you good at?</a:t>
            </a:r>
          </a:p>
          <a:p>
            <a:pPr marL="742950" marR="36195" indent="-742950">
              <a:buAutoNum type="arabicPeriod"/>
              <a:tabLst>
                <a:tab pos="4400550" algn="l"/>
              </a:tabLst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What are you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intereted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 in ?</a:t>
            </a:r>
          </a:p>
          <a:p>
            <a:pPr marL="742950" marR="36195" indent="-742950">
              <a:buAutoNum type="arabicPeriod"/>
              <a:tabLst>
                <a:tab pos="4400550" algn="l"/>
              </a:tabLst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What is your favorite food / sports/ drink/subject ?</a:t>
            </a:r>
          </a:p>
          <a:p>
            <a:pPr marL="742950" marR="36195" indent="-742950">
              <a:buAutoNum type="arabicPeriod"/>
              <a:tabLst>
                <a:tab pos="4400550" algn="l"/>
              </a:tabLst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What are you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inten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 ?</a:t>
            </a:r>
            <a:endParaRPr lang="en-US" sz="4400" dirty="0">
              <a:latin typeface="Times New Roman" panose="02020603050405020304" pitchFamily="18" charset="0"/>
              <a:ea typeface="MS Mincho"/>
            </a:endParaRPr>
          </a:p>
          <a:p>
            <a:pPr marR="36195">
              <a:tabLst>
                <a:tab pos="4400550" algn="l"/>
              </a:tabLst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5. What do you like doing?</a:t>
            </a:r>
            <a:endParaRPr lang="en-US" sz="4400" dirty="0">
              <a:latin typeface="Times New Roman" panose="02020603050405020304" pitchFamily="18" charset="0"/>
              <a:ea typeface="MS Mincho"/>
            </a:endParaRPr>
          </a:p>
          <a:p>
            <a:pPr marR="36195">
              <a:tabLst>
                <a:tab pos="4400550" algn="l"/>
              </a:tabLst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6. Do you play any sports?</a:t>
            </a:r>
            <a:endParaRPr lang="en-US" sz="4400" dirty="0">
              <a:latin typeface="Times New Roman" panose="02020603050405020304" pitchFamily="18" charset="0"/>
              <a:ea typeface="MS Mincho"/>
            </a:endParaRPr>
          </a:p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640079" y="801269"/>
            <a:ext cx="99758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Talking about hobbies and interests.</a:t>
            </a:r>
          </a:p>
        </p:txBody>
      </p:sp>
    </p:spTree>
    <p:extLst>
      <p:ext uri="{BB962C8B-B14F-4D97-AF65-F5344CB8AC3E}">
        <p14:creationId xmlns:p14="http://schemas.microsoft.com/office/powerpoint/2010/main" val="1930586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49590" y="318664"/>
            <a:ext cx="563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5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567294" y="1252847"/>
            <a:ext cx="113085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buFontTx/>
              <a:buAutoNum type="arabicPeriod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Learn new words of the today lesson.</a:t>
            </a:r>
          </a:p>
          <a:p>
            <a:pPr lvl="0" indent="457200">
              <a:buFontTx/>
              <a:buAutoNum type="arabicPeriod"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Prepare for the next lesson - Language focus: the Verb " To be“</a:t>
            </a:r>
          </a:p>
          <a:p>
            <a:pPr lvl="0">
              <a:defRPr/>
            </a:pPr>
            <a:r>
              <a:rPr lang="en-US" sz="4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What are the 3 forms of the verb to be in present?   </a:t>
            </a:r>
          </a:p>
        </p:txBody>
      </p:sp>
    </p:spTree>
    <p:extLst>
      <p:ext uri="{BB962C8B-B14F-4D97-AF65-F5344CB8AC3E}">
        <p14:creationId xmlns:p14="http://schemas.microsoft.com/office/powerpoint/2010/main" val="1065606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ales enjoying free time activities collec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7" t="53339" r="5987" b="5891"/>
          <a:stretch/>
        </p:blipFill>
        <p:spPr bwMode="auto">
          <a:xfrm>
            <a:off x="8051180" y="2221639"/>
            <a:ext cx="4140820" cy="444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2956" y="2506043"/>
            <a:ext cx="77948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US" sz="6000" b="1" dirty="0">
                <a:solidFill>
                  <a:srgbClr val="0070C0"/>
                </a:solidFill>
              </a:rPr>
              <a:t>What do you do </a:t>
            </a:r>
          </a:p>
          <a:p>
            <a:pPr algn="r"/>
            <a:r>
              <a:rPr lang="en-US" altLang="en-US" sz="6000" b="1" dirty="0">
                <a:solidFill>
                  <a:srgbClr val="0070C0"/>
                </a:solidFill>
              </a:rPr>
              <a:t>in your free time?</a:t>
            </a:r>
            <a:endParaRPr lang="en-US" altLang="en-US" sz="60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00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-What do you do in your free time---Tiếng Anh lớp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9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0080" y="35219"/>
            <a:ext cx="5746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pic>
        <p:nvPicPr>
          <p:cNvPr id="1028" name="Picture 4" descr="Facts about Skateboarding for Kids | DK Find O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60" y="419939"/>
            <a:ext cx="6312196" cy="606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151D2-0783-498B-82FB-D4BC59FE8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" y="1057355"/>
            <a:ext cx="5316279" cy="466886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8169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549" y="297580"/>
            <a:ext cx="5037135" cy="6348879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photography(n)  </a:t>
            </a:r>
            <a:r>
              <a:rPr lang="en-US" alt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/fəˈtɑː.ɡrə.fi/ : </a:t>
            </a:r>
            <a:br>
              <a:rPr lang="en-US" alt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alt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nhiếp</a:t>
            </a:r>
            <a:r>
              <a:rPr lang="en-US" alt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US" alt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33" y="254561"/>
            <a:ext cx="6787487" cy="6348878"/>
          </a:xfrm>
        </p:spPr>
      </p:pic>
    </p:spTree>
    <p:extLst>
      <p:ext uri="{BB962C8B-B14F-4D97-AF65-F5344CB8AC3E}">
        <p14:creationId xmlns:p14="http://schemas.microsoft.com/office/powerpoint/2010/main" val="340501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horeline Gallery | Things to Do | Lunenburg Reg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36" y="2208129"/>
            <a:ext cx="5535561" cy="464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4968" y="224333"/>
            <a:ext cx="11783961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(</a:t>
            </a:r>
            <a:r>
              <a:rPr lang="en-US" alt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n)  </a:t>
            </a:r>
            <a:r>
              <a:rPr lang="en-US" alt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5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ɑːrt</a:t>
            </a:r>
            <a:r>
              <a:rPr lang="en-US" alt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07" y="2052074"/>
            <a:ext cx="4955457" cy="454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9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122" y="1624084"/>
            <a:ext cx="9601201" cy="49979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6728" y="307870"/>
            <a:ext cx="109637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 </a:t>
            </a:r>
            <a:r>
              <a:rPr lang="en-US" alt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en-US" alt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altLang="en-US" sz="5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saɪ.klɪŋ</a:t>
            </a:r>
            <a:r>
              <a:rPr lang="en-US" alt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/: </a:t>
            </a:r>
            <a:r>
              <a:rPr lang="en-US" altLang="en-US" sz="5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alt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altLang="en-US" sz="5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lang="en-US" altLang="en-US" sz="5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</TotalTime>
  <Words>677</Words>
  <Application>Microsoft Office PowerPoint</Application>
  <PresentationFormat>Widescreen</PresentationFormat>
  <Paragraphs>106</Paragraphs>
  <Slides>32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MS Mincho</vt:lpstr>
      <vt:lpstr>.VnMemorandum</vt:lpstr>
      <vt:lpstr>Arial</vt:lpstr>
      <vt:lpstr>Arial Rounded MT Bold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photography(n)  /fəˈtɑː.ɡrə.fi/ :     nghề nhiếp ảnh    </vt:lpstr>
      <vt:lpstr>art (n)  /ɑːrt/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59</cp:revision>
  <dcterms:created xsi:type="dcterms:W3CDTF">2021-03-31T14:47:02Z</dcterms:created>
  <dcterms:modified xsi:type="dcterms:W3CDTF">2021-09-10T14:12:39Z</dcterms:modified>
</cp:coreProperties>
</file>