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0" r:id="rId1"/>
  </p:sldMasterIdLst>
  <p:notesMasterIdLst>
    <p:notesMasterId r:id="rId34"/>
  </p:notesMasterIdLst>
  <p:handoutMasterIdLst>
    <p:handoutMasterId r:id="rId35"/>
  </p:handoutMasterIdLst>
  <p:sldIdLst>
    <p:sldId id="306" r:id="rId2"/>
    <p:sldId id="307" r:id="rId3"/>
    <p:sldId id="309" r:id="rId4"/>
    <p:sldId id="311" r:id="rId5"/>
    <p:sldId id="313" r:id="rId6"/>
    <p:sldId id="305" r:id="rId7"/>
    <p:sldId id="261" r:id="rId8"/>
    <p:sldId id="262" r:id="rId9"/>
    <p:sldId id="315" r:id="rId10"/>
    <p:sldId id="316" r:id="rId11"/>
    <p:sldId id="318" r:id="rId12"/>
    <p:sldId id="267" r:id="rId13"/>
    <p:sldId id="268" r:id="rId14"/>
    <p:sldId id="269" r:id="rId15"/>
    <p:sldId id="270" r:id="rId16"/>
    <p:sldId id="271" r:id="rId17"/>
    <p:sldId id="288" r:id="rId18"/>
    <p:sldId id="273" r:id="rId19"/>
    <p:sldId id="274" r:id="rId20"/>
    <p:sldId id="319" r:id="rId21"/>
    <p:sldId id="275" r:id="rId22"/>
    <p:sldId id="276" r:id="rId23"/>
    <p:sldId id="278" r:id="rId24"/>
    <p:sldId id="281" r:id="rId25"/>
    <p:sldId id="292" r:id="rId26"/>
    <p:sldId id="294" r:id="rId27"/>
    <p:sldId id="297" r:id="rId28"/>
    <p:sldId id="298" r:id="rId29"/>
    <p:sldId id="314" r:id="rId30"/>
    <p:sldId id="299" r:id="rId31"/>
    <p:sldId id="290" r:id="rId32"/>
    <p:sldId id="283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2" autoAdjust="0"/>
    <p:restoredTop sz="97133" autoAdjust="0"/>
  </p:normalViewPr>
  <p:slideViewPr>
    <p:cSldViewPr>
      <p:cViewPr>
        <p:scale>
          <a:sx n="71" d="100"/>
          <a:sy n="71" d="100"/>
        </p:scale>
        <p:origin x="-702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91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34A0DF-D21C-4866-BE38-2324B9CC2920}" type="datetimeFigureOut">
              <a:rPr lang="en-US" smtClean="0"/>
              <a:pPr/>
              <a:t>9/15/2021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25F631-06CC-44ED-BD59-376E5EF8076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3245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329078-EAE4-441C-BC9C-7C30CC2B138D}" type="datetimeFigureOut">
              <a:rPr lang="en-US" smtClean="0"/>
              <a:pPr/>
              <a:t>9/15/2021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BDFF90-92E3-4429-95E1-2628B2946ED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78848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DFF90-92E3-4429-95E1-2628B2946ED4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DFF90-92E3-4429-95E1-2628B2946ED4}" type="slidenum">
              <a:rPr lang="en-GB" smtClean="0"/>
              <a:pPr/>
              <a:t>32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1858BFE-AB9D-47CC-818A-B93C1BE050C1}" type="datetime1">
              <a:rPr lang="en-US" smtClean="0"/>
              <a:pPr/>
              <a:t>9/15/2021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7F4FC88-73E8-4300-B29C-42DC2F0FF40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C9D9B-11DF-44E1-AB84-B0440CF5C037}" type="datetime1">
              <a:rPr lang="en-US" smtClean="0"/>
              <a:pPr/>
              <a:t>9/15/2021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4FC88-73E8-4300-B29C-42DC2F0FF40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6EF1-EC6C-4E1D-8954-9D64C13F44FA}" type="datetime1">
              <a:rPr lang="en-US" smtClean="0"/>
              <a:pPr/>
              <a:t>9/15/2021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4FC88-73E8-4300-B29C-42DC2F0FF40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1E4F2C6-50D5-423D-9A33-793753C357C7}" type="datetime1">
              <a:rPr lang="en-US" smtClean="0"/>
              <a:pPr/>
              <a:t>9/15/2021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7F4FC88-73E8-4300-B29C-42DC2F0FF40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FAE166E-4318-47D9-919C-5AC2A1F69240}" type="datetime1">
              <a:rPr lang="en-US" smtClean="0"/>
              <a:pPr/>
              <a:t>9/15/2021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7F4FC88-73E8-4300-B29C-42DC2F0FF40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F9A44-0C4C-4B39-B4F7-E0531849DED4}" type="datetime1">
              <a:rPr lang="en-US" smtClean="0"/>
              <a:pPr/>
              <a:t>9/15/2021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4FC88-73E8-4300-B29C-42DC2F0FF40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60CE2-8CCB-481C-89DF-1A6AABB4730D}" type="datetime1">
              <a:rPr lang="en-US" smtClean="0"/>
              <a:pPr/>
              <a:t>9/15/2021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4FC88-73E8-4300-B29C-42DC2F0FF40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CCA4E4-BC22-4029-8DC0-18DBF366C275}" type="datetime1">
              <a:rPr lang="en-US" smtClean="0"/>
              <a:pPr/>
              <a:t>9/15/2021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7F4FC88-73E8-4300-B29C-42DC2F0FF40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4A417-43EE-4A38-94A6-79B608CC426B}" type="datetime1">
              <a:rPr lang="en-US" smtClean="0"/>
              <a:pPr/>
              <a:t>9/15/2021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4FC88-73E8-4300-B29C-42DC2F0FF40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1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F894849-88EA-4F52-9DD0-D7521A52C937}" type="datetime1">
              <a:rPr lang="en-US" smtClean="0"/>
              <a:pPr/>
              <a:t>9/15/2021</a:t>
            </a:fld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7F4FC88-73E8-4300-B29C-42DC2F0FF40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9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5617610-DC24-4BB9-BB55-7C35BA69CE05}" type="datetime1">
              <a:rPr lang="en-US" smtClean="0"/>
              <a:pPr/>
              <a:t>9/15/2021</a:t>
            </a:fld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7F4FC88-73E8-4300-B29C-42DC2F0FF40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F0C1BAB-1F81-422F-9F40-97132A278E64}" type="datetime1">
              <a:rPr lang="en-US" smtClean="0"/>
              <a:pPr/>
              <a:t>9/15/2021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7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7F4FC88-73E8-4300-B29C-42DC2F0FF40B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0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b="1" dirty="0" err="1" smtClean="0">
                <a:solidFill>
                  <a:srgbClr val="C00000"/>
                </a:solidFill>
              </a:rPr>
              <a:t>Câu</a:t>
            </a:r>
            <a:r>
              <a:rPr lang="en-AU" b="1" dirty="0" smtClean="0">
                <a:solidFill>
                  <a:srgbClr val="C00000"/>
                </a:solidFill>
              </a:rPr>
              <a:t> 1: </a:t>
            </a:r>
            <a:r>
              <a:rPr lang="en-AU" b="1" dirty="0" err="1" smtClean="0">
                <a:solidFill>
                  <a:srgbClr val="C00000"/>
                </a:solidFill>
              </a:rPr>
              <a:t>Để</a:t>
            </a:r>
            <a:r>
              <a:rPr lang="en-AU" b="1" dirty="0" smtClean="0">
                <a:solidFill>
                  <a:srgbClr val="C00000"/>
                </a:solidFill>
              </a:rPr>
              <a:t> </a:t>
            </a:r>
            <a:r>
              <a:rPr lang="en-AU" b="1" dirty="0" err="1" smtClean="0">
                <a:solidFill>
                  <a:srgbClr val="C00000"/>
                </a:solidFill>
              </a:rPr>
              <a:t>sản</a:t>
            </a:r>
            <a:r>
              <a:rPr lang="en-AU" b="1" dirty="0" smtClean="0">
                <a:solidFill>
                  <a:srgbClr val="C00000"/>
                </a:solidFill>
              </a:rPr>
              <a:t> </a:t>
            </a:r>
            <a:r>
              <a:rPr lang="en-AU" b="1" dirty="0" err="1" smtClean="0">
                <a:solidFill>
                  <a:srgbClr val="C00000"/>
                </a:solidFill>
              </a:rPr>
              <a:t>xuất</a:t>
            </a:r>
            <a:r>
              <a:rPr lang="en-AU" b="1" dirty="0" smtClean="0">
                <a:solidFill>
                  <a:srgbClr val="C00000"/>
                </a:solidFill>
              </a:rPr>
              <a:t> </a:t>
            </a:r>
            <a:r>
              <a:rPr lang="en-AU" b="1" dirty="0" err="1" smtClean="0">
                <a:solidFill>
                  <a:srgbClr val="C00000"/>
                </a:solidFill>
              </a:rPr>
              <a:t>ra</a:t>
            </a:r>
            <a:r>
              <a:rPr lang="en-AU" b="1" dirty="0" smtClean="0">
                <a:solidFill>
                  <a:srgbClr val="C00000"/>
                </a:solidFill>
              </a:rPr>
              <a:t> </a:t>
            </a:r>
            <a:r>
              <a:rPr lang="en-AU" b="1" dirty="0" err="1" smtClean="0">
                <a:solidFill>
                  <a:srgbClr val="C00000"/>
                </a:solidFill>
              </a:rPr>
              <a:t>nhiều</a:t>
            </a:r>
            <a:r>
              <a:rPr lang="en-AU" b="1" dirty="0" smtClean="0">
                <a:solidFill>
                  <a:srgbClr val="C00000"/>
                </a:solidFill>
              </a:rPr>
              <a:t> </a:t>
            </a:r>
            <a:r>
              <a:rPr lang="en-AU" b="1" dirty="0" err="1" smtClean="0">
                <a:solidFill>
                  <a:srgbClr val="C00000"/>
                </a:solidFill>
              </a:rPr>
              <a:t>lúa</a:t>
            </a:r>
            <a:r>
              <a:rPr lang="en-AU" b="1" dirty="0" smtClean="0">
                <a:solidFill>
                  <a:srgbClr val="C00000"/>
                </a:solidFill>
              </a:rPr>
              <a:t> </a:t>
            </a:r>
            <a:r>
              <a:rPr lang="en-AU" b="1" dirty="0" err="1" smtClean="0">
                <a:solidFill>
                  <a:srgbClr val="C00000"/>
                </a:solidFill>
              </a:rPr>
              <a:t>gạo</a:t>
            </a:r>
            <a:r>
              <a:rPr lang="en-AU" b="1" dirty="0" smtClean="0">
                <a:solidFill>
                  <a:srgbClr val="C00000"/>
                </a:solidFill>
              </a:rPr>
              <a:t> </a:t>
            </a:r>
            <a:r>
              <a:rPr lang="en-AU" b="1" dirty="0" err="1" smtClean="0">
                <a:solidFill>
                  <a:srgbClr val="C00000"/>
                </a:solidFill>
              </a:rPr>
              <a:t>có</a:t>
            </a:r>
            <a:r>
              <a:rPr lang="en-AU" b="1" dirty="0" smtClean="0">
                <a:solidFill>
                  <a:srgbClr val="C00000"/>
                </a:solidFill>
              </a:rPr>
              <a:t> </a:t>
            </a:r>
            <a:r>
              <a:rPr lang="en-AU" b="1" dirty="0" err="1" smtClean="0">
                <a:solidFill>
                  <a:srgbClr val="C00000"/>
                </a:solidFill>
              </a:rPr>
              <a:t>chất</a:t>
            </a:r>
            <a:r>
              <a:rPr lang="en-AU" b="1" dirty="0" smtClean="0">
                <a:solidFill>
                  <a:srgbClr val="C00000"/>
                </a:solidFill>
              </a:rPr>
              <a:t> </a:t>
            </a:r>
            <a:r>
              <a:rPr lang="en-AU" b="1" dirty="0" err="1" smtClean="0">
                <a:solidFill>
                  <a:srgbClr val="C00000"/>
                </a:solidFill>
              </a:rPr>
              <a:t>lượng</a:t>
            </a:r>
            <a:r>
              <a:rPr lang="en-AU" b="1" dirty="0" smtClean="0">
                <a:solidFill>
                  <a:srgbClr val="C00000"/>
                </a:solidFill>
              </a:rPr>
              <a:t> </a:t>
            </a:r>
            <a:r>
              <a:rPr lang="en-AU" b="1" dirty="0" err="1" smtClean="0">
                <a:solidFill>
                  <a:srgbClr val="C00000"/>
                </a:solidFill>
              </a:rPr>
              <a:t>cao</a:t>
            </a:r>
            <a:r>
              <a:rPr lang="en-AU" b="1" dirty="0" smtClean="0">
                <a:solidFill>
                  <a:srgbClr val="C00000"/>
                </a:solidFill>
              </a:rPr>
              <a:t>, </a:t>
            </a:r>
            <a:r>
              <a:rPr lang="en-AU" b="1" dirty="0" err="1" smtClean="0">
                <a:solidFill>
                  <a:srgbClr val="C00000"/>
                </a:solidFill>
              </a:rPr>
              <a:t>chúng</a:t>
            </a:r>
            <a:r>
              <a:rPr lang="en-AU" b="1" dirty="0" smtClean="0">
                <a:solidFill>
                  <a:srgbClr val="C00000"/>
                </a:solidFill>
              </a:rPr>
              <a:t> ta </a:t>
            </a:r>
            <a:r>
              <a:rPr lang="en-AU" b="1" dirty="0" err="1" smtClean="0">
                <a:solidFill>
                  <a:srgbClr val="C00000"/>
                </a:solidFill>
              </a:rPr>
              <a:t>cần</a:t>
            </a:r>
            <a:r>
              <a:rPr lang="en-AU" b="1" dirty="0" smtClean="0">
                <a:solidFill>
                  <a:srgbClr val="C00000"/>
                </a:solidFill>
              </a:rPr>
              <a:t>: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n-AU" sz="3600" dirty="0" err="1" smtClean="0"/>
              <a:t>Áp</a:t>
            </a:r>
            <a:r>
              <a:rPr lang="en-AU" sz="3600" dirty="0" smtClean="0"/>
              <a:t> </a:t>
            </a:r>
            <a:r>
              <a:rPr lang="en-AU" sz="3600" dirty="0" err="1" smtClean="0"/>
              <a:t>dụng</a:t>
            </a:r>
            <a:r>
              <a:rPr lang="en-AU" sz="3600" dirty="0" smtClean="0"/>
              <a:t> </a:t>
            </a:r>
            <a:r>
              <a:rPr lang="en-AU" sz="3600" dirty="0" err="1" smtClean="0"/>
              <a:t>kĩ</a:t>
            </a:r>
            <a:r>
              <a:rPr lang="en-AU" sz="3600" dirty="0" smtClean="0"/>
              <a:t> </a:t>
            </a:r>
            <a:r>
              <a:rPr lang="en-AU" sz="3600" dirty="0" err="1" smtClean="0"/>
              <a:t>thuật</a:t>
            </a:r>
            <a:r>
              <a:rPr lang="en-AU" sz="3600" dirty="0" smtClean="0"/>
              <a:t> </a:t>
            </a:r>
            <a:r>
              <a:rPr lang="en-AU" sz="3600" dirty="0" err="1" smtClean="0"/>
              <a:t>tiên</a:t>
            </a:r>
            <a:r>
              <a:rPr lang="en-AU" sz="3600" dirty="0" smtClean="0"/>
              <a:t> </a:t>
            </a:r>
            <a:r>
              <a:rPr lang="en-AU" sz="3600" dirty="0" err="1" smtClean="0"/>
              <a:t>tiến</a:t>
            </a:r>
            <a:r>
              <a:rPr lang="en-AU" sz="3600" dirty="0" smtClean="0"/>
              <a:t>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n-AU" sz="3600" dirty="0" err="1" smtClean="0"/>
              <a:t>Tăng</a:t>
            </a:r>
            <a:r>
              <a:rPr lang="en-AU" sz="3600" dirty="0" smtClean="0"/>
              <a:t> </a:t>
            </a:r>
            <a:r>
              <a:rPr lang="en-AU" sz="3600" dirty="0" err="1" smtClean="0"/>
              <a:t>vụ</a:t>
            </a:r>
            <a:r>
              <a:rPr lang="en-AU" sz="3600" dirty="0" smtClean="0"/>
              <a:t>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n-AU" sz="3600" dirty="0" err="1" smtClean="0"/>
              <a:t>Cải</a:t>
            </a:r>
            <a:r>
              <a:rPr lang="en-AU" sz="3600" dirty="0" smtClean="0"/>
              <a:t> </a:t>
            </a:r>
            <a:r>
              <a:rPr lang="en-AU" sz="3600" dirty="0" err="1" smtClean="0"/>
              <a:t>tạo</a:t>
            </a:r>
            <a:r>
              <a:rPr lang="en-AU" sz="3600" dirty="0" smtClean="0"/>
              <a:t> </a:t>
            </a:r>
            <a:r>
              <a:rPr lang="en-AU" sz="3600" dirty="0" err="1" smtClean="0"/>
              <a:t>đất</a:t>
            </a:r>
            <a:r>
              <a:rPr lang="en-AU" sz="3600" dirty="0" smtClean="0"/>
              <a:t> </a:t>
            </a:r>
            <a:r>
              <a:rPr lang="en-AU" sz="3600" dirty="0" err="1" smtClean="0"/>
              <a:t>bạc</a:t>
            </a:r>
            <a:r>
              <a:rPr lang="en-AU" sz="3600" dirty="0" smtClean="0"/>
              <a:t> </a:t>
            </a:r>
            <a:r>
              <a:rPr lang="en-AU" sz="3600" dirty="0" err="1" smtClean="0"/>
              <a:t>màu</a:t>
            </a:r>
            <a:r>
              <a:rPr lang="en-AU" sz="3600" dirty="0" smtClean="0"/>
              <a:t>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n-AU" sz="3600" dirty="0" err="1" smtClean="0"/>
              <a:t>Cả</a:t>
            </a:r>
            <a:r>
              <a:rPr lang="en-AU" sz="3600" dirty="0" smtClean="0"/>
              <a:t> 3 </a:t>
            </a:r>
            <a:r>
              <a:rPr lang="en-AU" sz="3600" dirty="0" err="1" smtClean="0"/>
              <a:t>đáp</a:t>
            </a:r>
            <a:r>
              <a:rPr lang="en-AU" sz="3600" dirty="0" smtClean="0"/>
              <a:t> </a:t>
            </a:r>
            <a:r>
              <a:rPr lang="en-AU" sz="3600" dirty="0" err="1" smtClean="0"/>
              <a:t>án</a:t>
            </a:r>
            <a:r>
              <a:rPr lang="en-AU" sz="3600" dirty="0" smtClean="0"/>
              <a:t> </a:t>
            </a:r>
            <a:r>
              <a:rPr lang="en-AU" sz="3600" dirty="0" err="1" smtClean="0"/>
              <a:t>trên</a:t>
            </a:r>
            <a:r>
              <a:rPr lang="en-AU" sz="3600" dirty="0" smtClean="0"/>
              <a:t>.</a:t>
            </a:r>
          </a:p>
        </p:txBody>
      </p:sp>
      <p:sp>
        <p:nvSpPr>
          <p:cNvPr id="4" name="Oval 3"/>
          <p:cNvSpPr/>
          <p:nvPr/>
        </p:nvSpPr>
        <p:spPr>
          <a:xfrm>
            <a:off x="395536" y="5085184"/>
            <a:ext cx="648072" cy="64807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9240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98000"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16632"/>
            <a:ext cx="8856984" cy="58326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3200" dirty="0" err="1" smtClean="0"/>
              <a:t>Ví</a:t>
            </a:r>
            <a:r>
              <a:rPr lang="en-AU" sz="3200" dirty="0" smtClean="0"/>
              <a:t> </a:t>
            </a:r>
            <a:r>
              <a:rPr lang="en-AU" sz="3200" dirty="0" err="1" smtClean="0"/>
              <a:t>dụ</a:t>
            </a:r>
            <a:r>
              <a:rPr lang="en-AU" sz="3200" dirty="0" smtClean="0"/>
              <a:t>. </a:t>
            </a:r>
            <a:r>
              <a:rPr lang="en-AU" sz="3200" dirty="0" err="1" smtClean="0"/>
              <a:t>Phân</a:t>
            </a:r>
            <a:r>
              <a:rPr lang="en-AU" sz="3200" dirty="0" smtClean="0"/>
              <a:t> </a:t>
            </a:r>
            <a:r>
              <a:rPr lang="en-AU" sz="3200" dirty="0" err="1" smtClean="0"/>
              <a:t>tích</a:t>
            </a:r>
            <a:r>
              <a:rPr lang="en-AU" sz="3200" dirty="0" smtClean="0"/>
              <a:t> </a:t>
            </a:r>
            <a:r>
              <a:rPr lang="en-AU" sz="3200" dirty="0" err="1" smtClean="0"/>
              <a:t>thành</a:t>
            </a:r>
            <a:r>
              <a:rPr lang="en-AU" sz="3200" dirty="0" smtClean="0"/>
              <a:t> </a:t>
            </a:r>
            <a:r>
              <a:rPr lang="en-AU" sz="3200" dirty="0" err="1" smtClean="0"/>
              <a:t>phần</a:t>
            </a:r>
            <a:r>
              <a:rPr lang="en-AU" sz="3200" dirty="0" smtClean="0"/>
              <a:t> </a:t>
            </a:r>
            <a:r>
              <a:rPr lang="en-AU" sz="3200" dirty="0" err="1" smtClean="0"/>
              <a:t>của</a:t>
            </a:r>
            <a:r>
              <a:rPr lang="en-AU" sz="3200" dirty="0" smtClean="0"/>
              <a:t> </a:t>
            </a:r>
            <a:r>
              <a:rPr lang="en-AU" sz="3200" dirty="0" err="1" smtClean="0"/>
              <a:t>một</a:t>
            </a:r>
            <a:r>
              <a:rPr lang="en-AU" sz="3200" dirty="0" smtClean="0"/>
              <a:t> </a:t>
            </a:r>
            <a:r>
              <a:rPr lang="en-AU" sz="3200" dirty="0" err="1" smtClean="0"/>
              <a:t>mẫu</a:t>
            </a:r>
            <a:r>
              <a:rPr lang="en-AU" sz="3200" dirty="0" smtClean="0"/>
              <a:t> </a:t>
            </a:r>
            <a:r>
              <a:rPr lang="en-AU" sz="3200" dirty="0" err="1" smtClean="0"/>
              <a:t>đất</a:t>
            </a:r>
            <a:r>
              <a:rPr lang="en-AU" sz="3200" dirty="0" smtClean="0"/>
              <a:t>:</a:t>
            </a:r>
          </a:p>
          <a:p>
            <a:pPr marL="0" indent="0">
              <a:buNone/>
            </a:pPr>
            <a:r>
              <a:rPr lang="en-AU" sz="3200" dirty="0" smtClean="0"/>
              <a:t>     </a:t>
            </a:r>
            <a:r>
              <a:rPr lang="en-AU" sz="3600" b="1" dirty="0"/>
              <a:t>2</a:t>
            </a:r>
            <a:r>
              <a:rPr lang="en-AU" sz="3600" b="1" dirty="0" smtClean="0"/>
              <a:t>5% </a:t>
            </a:r>
            <a:r>
              <a:rPr lang="en-AU" sz="3600" b="1" dirty="0" err="1" smtClean="0"/>
              <a:t>hạt</a:t>
            </a:r>
            <a:r>
              <a:rPr lang="en-AU" sz="3600" b="1" dirty="0" smtClean="0"/>
              <a:t> </a:t>
            </a:r>
            <a:r>
              <a:rPr lang="en-AU" sz="3600" b="1" dirty="0" err="1" smtClean="0"/>
              <a:t>Cát</a:t>
            </a:r>
            <a:r>
              <a:rPr lang="en-AU" sz="3600" b="1" dirty="0"/>
              <a:t> </a:t>
            </a:r>
            <a:r>
              <a:rPr lang="en-AU" sz="3600" b="1" dirty="0" smtClean="0"/>
              <a:t>: 30% </a:t>
            </a:r>
            <a:r>
              <a:rPr lang="en-AU" sz="3600" b="1" dirty="0" err="1" smtClean="0"/>
              <a:t>limon</a:t>
            </a:r>
            <a:r>
              <a:rPr lang="en-AU" sz="3600" b="1" dirty="0" smtClean="0"/>
              <a:t> : 45% </a:t>
            </a:r>
            <a:r>
              <a:rPr lang="en-AU" sz="3600" b="1" dirty="0" err="1" smtClean="0"/>
              <a:t>sét</a:t>
            </a:r>
            <a:endParaRPr lang="en-AU" sz="3600" b="1" dirty="0" smtClean="0"/>
          </a:p>
          <a:p>
            <a:pPr marL="0" indent="0">
              <a:buNone/>
            </a:pPr>
            <a:endParaRPr lang="en-AU" sz="3600" b="1" dirty="0" smtClean="0"/>
          </a:p>
          <a:p>
            <a:pPr marL="0" indent="0">
              <a:buNone/>
            </a:pPr>
            <a:r>
              <a:rPr lang="en-AU" sz="3600" b="1" dirty="0"/>
              <a:t>	</a:t>
            </a:r>
            <a:r>
              <a:rPr lang="en-AU" sz="3600" b="1" dirty="0" smtClean="0"/>
              <a:t>	</a:t>
            </a:r>
            <a:endParaRPr lang="en-AU" sz="3600" b="1" dirty="0"/>
          </a:p>
          <a:p>
            <a:pPr marL="0" indent="0">
              <a:buNone/>
            </a:pPr>
            <a:endParaRPr lang="en-AU" sz="36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indent="0">
              <a:buNone/>
            </a:pPr>
            <a:endParaRPr lang="en-AU" sz="36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indent="0">
              <a:buNone/>
            </a:pPr>
            <a:endParaRPr lang="en-AU" sz="36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7F4FC88-73E8-4300-B29C-42DC2F0FF40B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7" name="Right Brace 6"/>
          <p:cNvSpPr/>
          <p:nvPr/>
        </p:nvSpPr>
        <p:spPr>
          <a:xfrm rot="5400000">
            <a:off x="4091372" y="-2355068"/>
            <a:ext cx="1105272" cy="7632848"/>
          </a:xfrm>
          <a:prstGeom prst="rightBrace">
            <a:avLst>
              <a:gd name="adj1" fmla="val 8333"/>
              <a:gd name="adj2" fmla="val 50366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TextBox 9"/>
          <p:cNvSpPr txBox="1"/>
          <p:nvPr/>
        </p:nvSpPr>
        <p:spPr>
          <a:xfrm>
            <a:off x="3275856" y="1988840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600" b="1" dirty="0" smtClean="0">
                <a:latin typeface="Times New Roman" pitchFamily="18" charset="0"/>
                <a:cs typeface="Times New Roman" pitchFamily="18" charset="0"/>
              </a:rPr>
              <a:t>ĐẤT SÉT</a:t>
            </a:r>
            <a:endParaRPr lang="en-A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" descr="C:\Users\user\Pictures\d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95736" y="2635171"/>
            <a:ext cx="4392488" cy="396218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26115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16632"/>
            <a:ext cx="8856984" cy="58326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3200" dirty="0" err="1" smtClean="0"/>
              <a:t>Ví</a:t>
            </a:r>
            <a:r>
              <a:rPr lang="en-AU" sz="3200" dirty="0" smtClean="0"/>
              <a:t> </a:t>
            </a:r>
            <a:r>
              <a:rPr lang="en-AU" sz="3200" dirty="0" err="1" smtClean="0"/>
              <a:t>dụ</a:t>
            </a:r>
            <a:r>
              <a:rPr lang="en-AU" sz="3200" dirty="0" smtClean="0"/>
              <a:t>. </a:t>
            </a:r>
            <a:r>
              <a:rPr lang="en-AU" sz="3200" dirty="0" err="1" smtClean="0"/>
              <a:t>Phân</a:t>
            </a:r>
            <a:r>
              <a:rPr lang="en-AU" sz="3200" dirty="0" smtClean="0"/>
              <a:t> </a:t>
            </a:r>
            <a:r>
              <a:rPr lang="en-AU" sz="3200" dirty="0" err="1" smtClean="0"/>
              <a:t>tích</a:t>
            </a:r>
            <a:r>
              <a:rPr lang="en-AU" sz="3200" dirty="0" smtClean="0"/>
              <a:t> </a:t>
            </a:r>
            <a:r>
              <a:rPr lang="en-AU" sz="3200" dirty="0" err="1" smtClean="0"/>
              <a:t>thành</a:t>
            </a:r>
            <a:r>
              <a:rPr lang="en-AU" sz="3200" dirty="0" smtClean="0"/>
              <a:t> </a:t>
            </a:r>
            <a:r>
              <a:rPr lang="en-AU" sz="3200" dirty="0" err="1" smtClean="0"/>
              <a:t>phần</a:t>
            </a:r>
            <a:r>
              <a:rPr lang="en-AU" sz="3200" dirty="0" smtClean="0"/>
              <a:t> </a:t>
            </a:r>
            <a:r>
              <a:rPr lang="en-AU" sz="3200" dirty="0" err="1" smtClean="0"/>
              <a:t>của</a:t>
            </a:r>
            <a:r>
              <a:rPr lang="en-AU" sz="3200" dirty="0" smtClean="0"/>
              <a:t> </a:t>
            </a:r>
            <a:r>
              <a:rPr lang="en-AU" sz="3200" dirty="0" err="1" smtClean="0"/>
              <a:t>một</a:t>
            </a:r>
            <a:r>
              <a:rPr lang="en-AU" sz="3200" dirty="0" smtClean="0"/>
              <a:t> </a:t>
            </a:r>
            <a:r>
              <a:rPr lang="en-AU" sz="3200" dirty="0" err="1" smtClean="0"/>
              <a:t>mẫu</a:t>
            </a:r>
            <a:r>
              <a:rPr lang="en-AU" sz="3200" dirty="0" smtClean="0"/>
              <a:t> </a:t>
            </a:r>
            <a:r>
              <a:rPr lang="en-AU" sz="3200" dirty="0" err="1" smtClean="0"/>
              <a:t>đất</a:t>
            </a:r>
            <a:r>
              <a:rPr lang="en-AU" sz="3200" dirty="0" smtClean="0"/>
              <a:t>:</a:t>
            </a:r>
          </a:p>
          <a:p>
            <a:pPr marL="0" indent="0">
              <a:buNone/>
            </a:pPr>
            <a:r>
              <a:rPr lang="en-AU" sz="3200" dirty="0" smtClean="0"/>
              <a:t>     </a:t>
            </a:r>
            <a:r>
              <a:rPr lang="en-AU" sz="3600" b="1" dirty="0" smtClean="0"/>
              <a:t>45% </a:t>
            </a:r>
            <a:r>
              <a:rPr lang="en-AU" sz="3600" b="1" dirty="0" err="1" smtClean="0"/>
              <a:t>hạt</a:t>
            </a:r>
            <a:r>
              <a:rPr lang="en-AU" sz="3600" b="1" dirty="0" smtClean="0"/>
              <a:t> </a:t>
            </a:r>
            <a:r>
              <a:rPr lang="en-AU" sz="3600" b="1" dirty="0" err="1" smtClean="0"/>
              <a:t>Cát</a:t>
            </a:r>
            <a:r>
              <a:rPr lang="en-AU" sz="3600" b="1" dirty="0"/>
              <a:t> </a:t>
            </a:r>
            <a:r>
              <a:rPr lang="en-AU" sz="3600" b="1" dirty="0" smtClean="0"/>
              <a:t>: 40% </a:t>
            </a:r>
            <a:r>
              <a:rPr lang="en-AU" sz="3600" b="1" dirty="0" err="1" smtClean="0"/>
              <a:t>limon</a:t>
            </a:r>
            <a:r>
              <a:rPr lang="en-AU" sz="3600" b="1" dirty="0" smtClean="0"/>
              <a:t> : 15% </a:t>
            </a:r>
            <a:r>
              <a:rPr lang="en-AU" sz="3600" b="1" dirty="0" err="1" smtClean="0"/>
              <a:t>sét</a:t>
            </a:r>
            <a:endParaRPr lang="en-AU" sz="3600" b="1" dirty="0" smtClean="0"/>
          </a:p>
          <a:p>
            <a:pPr marL="0" indent="0">
              <a:buNone/>
            </a:pPr>
            <a:endParaRPr lang="en-AU" sz="3600" b="1" dirty="0" smtClean="0"/>
          </a:p>
          <a:p>
            <a:pPr marL="0" indent="0">
              <a:buNone/>
            </a:pPr>
            <a:r>
              <a:rPr lang="en-AU" sz="3600" b="1" dirty="0"/>
              <a:t>	</a:t>
            </a:r>
            <a:r>
              <a:rPr lang="en-AU" sz="3600" b="1" dirty="0" smtClean="0"/>
              <a:t>	</a:t>
            </a:r>
            <a:endParaRPr lang="en-AU" sz="3600" b="1" dirty="0"/>
          </a:p>
          <a:p>
            <a:pPr marL="0" indent="0">
              <a:buNone/>
            </a:pPr>
            <a:endParaRPr lang="en-AU" sz="36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indent="0">
              <a:buNone/>
            </a:pPr>
            <a:endParaRPr lang="en-AU" sz="36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indent="0">
              <a:buNone/>
            </a:pPr>
            <a:endParaRPr lang="en-AU" sz="36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7F4FC88-73E8-4300-B29C-42DC2F0FF40B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7" name="Right Brace 6"/>
          <p:cNvSpPr/>
          <p:nvPr/>
        </p:nvSpPr>
        <p:spPr>
          <a:xfrm rot="5400000">
            <a:off x="4091372" y="-2355068"/>
            <a:ext cx="1105272" cy="7632848"/>
          </a:xfrm>
          <a:prstGeom prst="rightBrace">
            <a:avLst>
              <a:gd name="adj1" fmla="val 8333"/>
              <a:gd name="adj2" fmla="val 50366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TextBox 9"/>
          <p:cNvSpPr txBox="1"/>
          <p:nvPr/>
        </p:nvSpPr>
        <p:spPr>
          <a:xfrm>
            <a:off x="3275856" y="1988840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600" b="1" dirty="0" smtClean="0">
                <a:latin typeface="Times New Roman" pitchFamily="18" charset="0"/>
                <a:cs typeface="Times New Roman" pitchFamily="18" charset="0"/>
              </a:rPr>
              <a:t>ĐẤT THỊT</a:t>
            </a:r>
            <a:endParaRPr lang="en-A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16" descr="đất thị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79712" y="2655168"/>
            <a:ext cx="5112568" cy="38849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43583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vi-VN" sz="40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 chua, độ kiềm của đất:</a:t>
            </a:r>
            <a:endParaRPr lang="en-GB" sz="4000" b="1" u="sng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7F4FC88-73E8-4300-B29C-42DC2F0FF40B}" type="slidenum">
              <a:rPr lang="en-GB" smtClean="0"/>
              <a:pPr/>
              <a:t>12</a:t>
            </a:fld>
            <a:endParaRPr lang="en-GB"/>
          </a:p>
        </p:txBody>
      </p:sp>
      <p:pic>
        <p:nvPicPr>
          <p:cNvPr id="4" name="Picture 12" descr="giấy quỳ là loại chất chỉ thị pH đơn giản và thông dụ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3143248"/>
            <a:ext cx="6629400" cy="3714752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785786" y="1928803"/>
            <a:ext cx="7500991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Giấy quỳ là loại chất chỉ thị pH đơn giản và thông dụng</a:t>
            </a:r>
            <a:endParaRPr lang="en-GB" sz="32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116"/>
    </mc:Choice>
    <mc:Fallback xmlns="">
      <p:transition spd="slow" advTm="2411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71472" y="0"/>
            <a:ext cx="7467600" cy="1143000"/>
          </a:xfrm>
        </p:spPr>
        <p:txBody>
          <a:bodyPr>
            <a:normAutofit/>
          </a:bodyPr>
          <a:lstStyle/>
          <a:p>
            <a:r>
              <a:rPr lang="vi-VN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vi-VN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 chua, độ kiềm của đất:</a:t>
            </a:r>
            <a:endParaRPr lang="en-GB" sz="40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7F4FC88-73E8-4300-B29C-42DC2F0FF40B}" type="slidenum">
              <a:rPr lang="en-GB" smtClean="0"/>
              <a:pPr/>
              <a:t>13</a:t>
            </a:fld>
            <a:endParaRPr lang="en-GB"/>
          </a:p>
        </p:txBody>
      </p:sp>
      <p:pic>
        <p:nvPicPr>
          <p:cNvPr id="4" name="Picture 11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09" y="1571612"/>
            <a:ext cx="3929091" cy="3962400"/>
          </a:xfrm>
          <a:prstGeom prst="rect">
            <a:avLst/>
          </a:prstGeom>
          <a:noFill/>
        </p:spPr>
      </p:pic>
      <p:pic>
        <p:nvPicPr>
          <p:cNvPr id="5" name="Picture 12" descr="imag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1285860"/>
            <a:ext cx="4000496" cy="4429156"/>
          </a:xfrm>
          <a:prstGeom prst="rect">
            <a:avLst/>
          </a:prstGeom>
          <a:noFill/>
        </p:spPr>
      </p:pic>
      <p:sp>
        <p:nvSpPr>
          <p:cNvPr id="7" name="Rounded Rectangle 6"/>
          <p:cNvSpPr/>
          <p:nvPr/>
        </p:nvSpPr>
        <p:spPr>
          <a:xfrm>
            <a:off x="2571736" y="5929330"/>
            <a:ext cx="4214843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Máy đo pH</a:t>
            </a:r>
            <a:endParaRPr lang="en-GB" sz="2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10808">
    <p:cover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14348" y="0"/>
            <a:ext cx="7467600" cy="939784"/>
          </a:xfrm>
        </p:spPr>
        <p:txBody>
          <a:bodyPr>
            <a:normAutofit/>
          </a:bodyPr>
          <a:lstStyle/>
          <a:p>
            <a:r>
              <a:rPr lang="vi-VN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vi-VN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 chua, độ kiềm của đất:</a:t>
            </a:r>
            <a:endParaRPr lang="en-GB" sz="40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86539832"/>
              </p:ext>
            </p:extLst>
          </p:nvPr>
        </p:nvGraphicFramePr>
        <p:xfrm>
          <a:off x="446856" y="2081414"/>
          <a:ext cx="8229600" cy="43719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937260"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vi-VN" sz="2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hỏi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Nội</a:t>
                      </a:r>
                      <a:r>
                        <a:rPr lang="vi-VN" sz="2800" b="1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dung trả lời</a:t>
                      </a:r>
                      <a:endParaRPr lang="en-GB" sz="2800" b="1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0639">
                <a:tc>
                  <a:txBody>
                    <a:bodyPr/>
                    <a:lstStyle/>
                    <a:p>
                      <a:r>
                        <a:rPr lang="vi-VN" sz="2400" b="1" smtClean="0">
                          <a:latin typeface="Times New Roman" pitchFamily="18" charset="0"/>
                          <a:cs typeface="Times New Roman" pitchFamily="18" charset="0"/>
                        </a:rPr>
                        <a:t>1. Cho</a:t>
                      </a:r>
                      <a:r>
                        <a:rPr lang="vi-VN" sz="2400" b="1" baseline="0" smtClean="0">
                          <a:latin typeface="Times New Roman" pitchFamily="18" charset="0"/>
                          <a:cs typeface="Times New Roman" pitchFamily="18" charset="0"/>
                        </a:rPr>
                        <a:t> biết trị số pH của đất?</a:t>
                      </a:r>
                      <a:endParaRPr lang="en-GB" sz="2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7879">
                <a:tc>
                  <a:txBody>
                    <a:bodyPr/>
                    <a:lstStyle/>
                    <a:p>
                      <a:r>
                        <a:rPr lang="vi-VN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2. Căn</a:t>
                      </a:r>
                      <a:r>
                        <a:rPr lang="vi-VN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cứ vào trị số pH, có mấy loại đất chính? pH của đất chua, đất kiềm, đất trung tính?</a:t>
                      </a:r>
                      <a:endParaRPr lang="en-GB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144">
                <a:tc>
                  <a:txBody>
                    <a:bodyPr/>
                    <a:lstStyle/>
                    <a:p>
                      <a:r>
                        <a:rPr lang="vi-VN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3. Người</a:t>
                      </a:r>
                      <a:r>
                        <a:rPr lang="vi-VN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ta xác định đất chua, đất kiềm hay đất trung tính để làm gì?</a:t>
                      </a:r>
                      <a:endParaRPr lang="en-GB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7F4FC88-73E8-4300-B29C-42DC2F0FF40B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357159" y="1142985"/>
            <a:ext cx="8429652" cy="77384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hoàn thành phiếu học tập sau:</a:t>
            </a:r>
            <a:endParaRPr lang="en-GB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30113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vi-VN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vi-VN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 chua, độ kiềm của đất:</a:t>
            </a:r>
            <a:endParaRPr lang="en-GB" sz="40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30988311"/>
              </p:ext>
            </p:extLst>
          </p:nvPr>
        </p:nvGraphicFramePr>
        <p:xfrm>
          <a:off x="0" y="924111"/>
          <a:ext cx="9144000" cy="57452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100418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vi-VN" sz="2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hỏi</a:t>
                      </a:r>
                      <a:endParaRPr lang="en-GB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Nội</a:t>
                      </a:r>
                      <a:r>
                        <a:rPr lang="vi-VN" sz="2800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dung trả lời</a:t>
                      </a:r>
                      <a:endParaRPr lang="en-GB" sz="28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4180">
                <a:tc>
                  <a:txBody>
                    <a:bodyPr/>
                    <a:lstStyle/>
                    <a:p>
                      <a:pPr algn="just"/>
                      <a:r>
                        <a:rPr lang="vi-VN" sz="2400" b="1" smtClean="0">
                          <a:latin typeface="Times New Roman" pitchFamily="18" charset="0"/>
                          <a:cs typeface="Times New Roman" pitchFamily="18" charset="0"/>
                        </a:rPr>
                        <a:t>1. Cho</a:t>
                      </a:r>
                      <a:r>
                        <a:rPr lang="vi-VN" sz="2400" b="1" baseline="0" smtClean="0">
                          <a:latin typeface="Times New Roman" pitchFamily="18" charset="0"/>
                          <a:cs typeface="Times New Roman" pitchFamily="18" charset="0"/>
                        </a:rPr>
                        <a:t> biết trị số pH của đất?</a:t>
                      </a:r>
                      <a:endParaRPr lang="en-GB" sz="2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0918">
                <a:tc>
                  <a:txBody>
                    <a:bodyPr/>
                    <a:lstStyle/>
                    <a:p>
                      <a:pPr algn="just"/>
                      <a:r>
                        <a:rPr lang="vi-VN" sz="2400" b="1" smtClean="0">
                          <a:latin typeface="Times New Roman" pitchFamily="18" charset="0"/>
                          <a:cs typeface="Times New Roman" pitchFamily="18" charset="0"/>
                        </a:rPr>
                        <a:t>2. Căn</a:t>
                      </a:r>
                      <a:r>
                        <a:rPr lang="vi-VN" sz="2400" b="1" baseline="0" smtClean="0">
                          <a:latin typeface="Times New Roman" pitchFamily="18" charset="0"/>
                          <a:cs typeface="Times New Roman" pitchFamily="18" charset="0"/>
                        </a:rPr>
                        <a:t> cứ vào trị số pH, có mấy loại đất chính? pH của đất chua, đất kiềm, đất trung tính?</a:t>
                      </a:r>
                      <a:endParaRPr lang="en-GB" sz="2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5971">
                <a:tc>
                  <a:txBody>
                    <a:bodyPr/>
                    <a:lstStyle/>
                    <a:p>
                      <a:pPr algn="just"/>
                      <a:r>
                        <a:rPr lang="vi-VN" sz="2400" b="1" smtClean="0">
                          <a:latin typeface="Times New Roman" pitchFamily="18" charset="0"/>
                          <a:cs typeface="Times New Roman" pitchFamily="18" charset="0"/>
                        </a:rPr>
                        <a:t>3. Người</a:t>
                      </a:r>
                      <a:r>
                        <a:rPr lang="vi-VN" sz="2400" b="1" baseline="0" smtClean="0">
                          <a:latin typeface="Times New Roman" pitchFamily="18" charset="0"/>
                          <a:cs typeface="Times New Roman" pitchFamily="18" charset="0"/>
                        </a:rPr>
                        <a:t> ta xác định đất chua, đất kiềm hay đất trung tính để làm gì?</a:t>
                      </a:r>
                      <a:endParaRPr lang="en-GB" sz="2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Slide Number Placeholder 1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7F4FC88-73E8-4300-B29C-42DC2F0FF40B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644008" y="2060848"/>
            <a:ext cx="43576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 số pH của đất từ 3 đến 9.</a:t>
            </a:r>
            <a:endParaRPr lang="en-GB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14877" y="2996952"/>
            <a:ext cx="44291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Có 3 loại:</a:t>
            </a:r>
          </a:p>
          <a:p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Đất chua: pH &lt; 6,5 </a:t>
            </a:r>
          </a:p>
          <a:p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Đất trung tính: pH = 6,6 – 7,5</a:t>
            </a:r>
          </a:p>
          <a:p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Đất kiềm: pH &gt; 7,5</a:t>
            </a:r>
            <a:endParaRPr lang="en-GB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14877" y="5157192"/>
            <a:ext cx="41434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 có kế hoạch sử dụng và cải tạo đất.</a:t>
            </a:r>
            <a:endParaRPr lang="en-GB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slow" advTm="38183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vi-VN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 chua, độ kiềm của đất:</a:t>
            </a:r>
            <a:endParaRPr lang="en-GB" sz="40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214283" y="2214555"/>
            <a:ext cx="8572560" cy="42402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	 </a:t>
            </a:r>
            <a:r>
              <a:rPr lang="vi-VN" sz="3400" b="1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chua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kiềm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pH</a:t>
            </a:r>
            <a:r>
              <a:rPr lang="vi-VN" sz="36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  +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chua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: pH &lt; 6,5</a:t>
            </a:r>
          </a:p>
          <a:p>
            <a:pPr>
              <a:buNone/>
            </a:pPr>
            <a:r>
              <a:rPr lang="vi-VN" sz="36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: pH = 6,6-7,5</a:t>
            </a:r>
          </a:p>
          <a:p>
            <a:pPr>
              <a:buNone/>
            </a:pPr>
            <a:r>
              <a:rPr lang="vi-VN" sz="36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kiềm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: pH &gt; 7,5</a:t>
            </a:r>
          </a:p>
          <a:p>
            <a:endParaRPr lang="en-GB" sz="3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7F4FC88-73E8-4300-B29C-42DC2F0FF40B}" type="slidenum">
              <a:rPr lang="en-GB" smtClean="0"/>
              <a:pPr/>
              <a:t>16</a:t>
            </a:fld>
            <a:endParaRPr lang="en-GB"/>
          </a:p>
        </p:txBody>
      </p:sp>
      <p:pic>
        <p:nvPicPr>
          <p:cNvPr id="4" name="Picture 11" descr="Book-0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" y="1295400"/>
            <a:ext cx="914400" cy="698500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18360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4FC88-73E8-4300-B29C-42DC2F0FF40B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0" y="428605"/>
            <a:ext cx="9144000" cy="6318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small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Bảng thống kê khoảng pH cho từng loại cây</a:t>
            </a:r>
            <a:endParaRPr kumimoji="0" lang="en-GB" sz="3200" b="1" i="0" u="none" strike="noStrike" kern="1200" cap="small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4892576"/>
              </p:ext>
            </p:extLst>
          </p:nvPr>
        </p:nvGraphicFramePr>
        <p:xfrm>
          <a:off x="285720" y="1086653"/>
          <a:ext cx="8501122" cy="55106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0561"/>
                <a:gridCol w="4250561"/>
              </a:tblGrid>
              <a:tr h="93726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err="1" smtClean="0">
                          <a:solidFill>
                            <a:srgbClr val="7030A0"/>
                          </a:solidFill>
                        </a:rPr>
                        <a:t>Cây</a:t>
                      </a:r>
                      <a:r>
                        <a:rPr lang="en-GB" sz="2800" b="1" baseline="0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en-GB" sz="2800" b="1" baseline="0" dirty="0" err="1" smtClean="0">
                          <a:solidFill>
                            <a:srgbClr val="7030A0"/>
                          </a:solidFill>
                        </a:rPr>
                        <a:t>trồng</a:t>
                      </a:r>
                      <a:endParaRPr lang="en-GB" sz="2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>
                          <a:solidFill>
                            <a:srgbClr val="7030A0"/>
                          </a:solidFill>
                        </a:rPr>
                        <a:t>pH </a:t>
                      </a:r>
                      <a:r>
                        <a:rPr lang="en-GB" sz="2800" b="1" dirty="0" err="1" smtClean="0">
                          <a:solidFill>
                            <a:srgbClr val="7030A0"/>
                          </a:solidFill>
                        </a:rPr>
                        <a:t>thích</a:t>
                      </a:r>
                      <a:r>
                        <a:rPr lang="en-GB" sz="2800" b="1" baseline="0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en-GB" sz="2800" b="1" baseline="0" dirty="0" err="1" smtClean="0">
                          <a:solidFill>
                            <a:srgbClr val="7030A0"/>
                          </a:solidFill>
                        </a:rPr>
                        <a:t>hợp</a:t>
                      </a:r>
                      <a:endParaRPr lang="en-GB" sz="2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538631">
                <a:tc>
                  <a:txBody>
                    <a:bodyPr/>
                    <a:lstStyle/>
                    <a:p>
                      <a:r>
                        <a:rPr lang="en-GB" sz="24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Cây</a:t>
                      </a:r>
                      <a:r>
                        <a:rPr lang="en-GB" sz="2400" b="1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bắp (ngô)</a:t>
                      </a:r>
                      <a:endParaRPr lang="en-GB" sz="2400" b="1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tx1"/>
                          </a:solidFill>
                        </a:rPr>
                        <a:t>5,7 – 7,5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04351">
                <a:tc>
                  <a:txBody>
                    <a:bodyPr/>
                    <a:lstStyle/>
                    <a:p>
                      <a:r>
                        <a:rPr lang="en-GB" sz="24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Họ</a:t>
                      </a:r>
                      <a:r>
                        <a:rPr lang="en-GB" sz="2400" b="1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bầu bí</a:t>
                      </a:r>
                      <a:endParaRPr lang="en-GB" sz="2400" b="1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smtClean="0">
                          <a:solidFill>
                            <a:schemeClr val="tx1"/>
                          </a:solidFill>
                        </a:rPr>
                        <a:t>5,5 – 6,8</a:t>
                      </a:r>
                      <a:endParaRPr lang="en-GB" sz="2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04351">
                <a:tc>
                  <a:txBody>
                    <a:bodyPr/>
                    <a:lstStyle/>
                    <a:p>
                      <a:r>
                        <a:rPr lang="en-GB" sz="24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Cà</a:t>
                      </a:r>
                      <a:r>
                        <a:rPr lang="en-GB" sz="2400" b="1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chua</a:t>
                      </a:r>
                      <a:endParaRPr lang="en-GB" sz="2400" b="1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smtClean="0">
                          <a:solidFill>
                            <a:schemeClr val="tx1"/>
                          </a:solidFill>
                        </a:rPr>
                        <a:t>6 - 7</a:t>
                      </a:r>
                      <a:endParaRPr lang="en-GB" sz="2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04351">
                <a:tc>
                  <a:txBody>
                    <a:bodyPr/>
                    <a:lstStyle/>
                    <a:p>
                      <a:r>
                        <a:rPr lang="en-GB" sz="24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Cà</a:t>
                      </a:r>
                      <a:r>
                        <a:rPr lang="en-GB" sz="2400" b="1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phê</a:t>
                      </a:r>
                      <a:endParaRPr lang="en-GB" sz="2400" b="1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smtClean="0">
                          <a:solidFill>
                            <a:schemeClr val="tx1"/>
                          </a:solidFill>
                        </a:rPr>
                        <a:t>6 – 6,5</a:t>
                      </a:r>
                      <a:endParaRPr lang="en-GB" sz="2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04351">
                <a:tc>
                  <a:txBody>
                    <a:bodyPr/>
                    <a:lstStyle/>
                    <a:p>
                      <a:r>
                        <a:rPr lang="en-GB" sz="24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Cà</a:t>
                      </a:r>
                      <a:r>
                        <a:rPr lang="en-GB" sz="2400" b="1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rốt</a:t>
                      </a:r>
                      <a:endParaRPr lang="en-GB" sz="2400" b="1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smtClean="0">
                          <a:solidFill>
                            <a:schemeClr val="tx1"/>
                          </a:solidFill>
                        </a:rPr>
                        <a:t>5,5 - 7</a:t>
                      </a:r>
                      <a:endParaRPr lang="en-GB" sz="2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04351">
                <a:tc>
                  <a:txBody>
                    <a:bodyPr/>
                    <a:lstStyle/>
                    <a:p>
                      <a:r>
                        <a:rPr lang="en-GB" sz="24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Cây</a:t>
                      </a:r>
                      <a:r>
                        <a:rPr lang="en-GB" sz="2400" b="1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cam - quýt</a:t>
                      </a:r>
                      <a:endParaRPr lang="en-GB" sz="2400" b="1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tx1"/>
                          </a:solidFill>
                        </a:rPr>
                        <a:t>5 - 6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04351">
                <a:tc>
                  <a:txBody>
                    <a:bodyPr/>
                    <a:lstStyle/>
                    <a:p>
                      <a:r>
                        <a:rPr lang="en-GB" sz="24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Cao su</a:t>
                      </a:r>
                      <a:endParaRPr lang="en-GB" sz="2400" b="1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smtClean="0">
                          <a:solidFill>
                            <a:schemeClr val="tx1"/>
                          </a:solidFill>
                        </a:rPr>
                        <a:t>5 – 6,8</a:t>
                      </a:r>
                      <a:endParaRPr lang="en-GB" sz="2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04351">
                <a:tc>
                  <a:txBody>
                    <a:bodyPr/>
                    <a:lstStyle/>
                    <a:p>
                      <a:r>
                        <a:rPr lang="en-GB" sz="24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Lúa</a:t>
                      </a:r>
                      <a:endParaRPr lang="en-GB" sz="2400" b="1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smtClean="0">
                          <a:solidFill>
                            <a:schemeClr val="tx1"/>
                          </a:solidFill>
                        </a:rPr>
                        <a:t>5,5 – 6,5</a:t>
                      </a:r>
                      <a:endParaRPr lang="en-GB" sz="2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04351">
                <a:tc>
                  <a:txBody>
                    <a:bodyPr/>
                    <a:lstStyle/>
                    <a:p>
                      <a:r>
                        <a:rPr lang="en-GB" sz="24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Mía</a:t>
                      </a:r>
                      <a:endParaRPr lang="en-GB" sz="2400" b="1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tx1"/>
                          </a:solidFill>
                        </a:rPr>
                        <a:t>5 - 8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 advTm="56075"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8" y="285728"/>
            <a:ext cx="7929619" cy="642942"/>
          </a:xfrm>
          <a:solidFill>
            <a:srgbClr val="FFFF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vi-VN" sz="3200" dirty="0" smtClean="0">
                <a:solidFill>
                  <a:schemeClr val="tx1"/>
                </a:solidFill>
              </a:rPr>
              <a:t>MỘT SỐ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BIỆN</a:t>
            </a:r>
            <a:r>
              <a:rPr lang="vi-VN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solidFill>
                  <a:schemeClr val="tx1"/>
                </a:solidFill>
              </a:rPr>
              <a:t>PHÁP CẢI TẠO ĐẤT</a:t>
            </a:r>
            <a:endParaRPr lang="en-GB" sz="3200" dirty="0">
              <a:solidFill>
                <a:schemeClr val="tx1"/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7F4FC88-73E8-4300-B29C-42DC2F0FF40B}" type="slidenum">
              <a:rPr lang="en-GB" smtClean="0"/>
              <a:pPr/>
              <a:t>18</a:t>
            </a:fld>
            <a:endParaRPr lang="en-GB"/>
          </a:p>
        </p:txBody>
      </p:sp>
      <p:pic>
        <p:nvPicPr>
          <p:cNvPr id="5" name="Picture 8" descr="bón phâ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000108"/>
            <a:ext cx="3643339" cy="2357454"/>
          </a:xfrm>
          <a:prstGeom prst="rect">
            <a:avLst/>
          </a:prstGeom>
          <a:noFill/>
        </p:spPr>
      </p:pic>
      <p:pic>
        <p:nvPicPr>
          <p:cNvPr id="6" name="Picture 10" descr="bón vô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4" y="1000108"/>
            <a:ext cx="3743327" cy="2362200"/>
          </a:xfrm>
          <a:prstGeom prst="rect">
            <a:avLst/>
          </a:prstGeom>
          <a:noFill/>
        </p:spPr>
      </p:pic>
      <p:sp>
        <p:nvSpPr>
          <p:cNvPr id="8" name="Flowchart: Process 7"/>
          <p:cNvSpPr/>
          <p:nvPr/>
        </p:nvSpPr>
        <p:spPr>
          <a:xfrm>
            <a:off x="1043608" y="3429000"/>
            <a:ext cx="2880319" cy="57150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Bón phân</a:t>
            </a:r>
            <a:r>
              <a:rPr lang="en-A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LÂN</a:t>
            </a:r>
            <a:endParaRPr lang="en-GB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Flowchart: Process 9"/>
          <p:cNvSpPr/>
          <p:nvPr/>
        </p:nvSpPr>
        <p:spPr>
          <a:xfrm>
            <a:off x="5929323" y="3500439"/>
            <a:ext cx="2143140" cy="57150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smtClean="0">
                <a:solidFill>
                  <a:schemeClr val="tx1"/>
                </a:solidFill>
              </a:rPr>
              <a:t>Bón vôi</a:t>
            </a:r>
            <a:endParaRPr lang="en-GB" sz="2400" b="1">
              <a:solidFill>
                <a:schemeClr val="tx1"/>
              </a:solidFill>
            </a:endParaRPr>
          </a:p>
        </p:txBody>
      </p:sp>
      <p:sp>
        <p:nvSpPr>
          <p:cNvPr id="11" name="Flowchart: Process 10"/>
          <p:cNvSpPr/>
          <p:nvPr/>
        </p:nvSpPr>
        <p:spPr>
          <a:xfrm>
            <a:off x="3571869" y="6357958"/>
            <a:ext cx="2714644" cy="50004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Bón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bếp</a:t>
            </a:r>
            <a:r>
              <a:rPr lang="vi-VN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GB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17" y="4071942"/>
            <a:ext cx="3000395" cy="22145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1528"/>
    </mc:Choice>
    <mc:Fallback xmlns="">
      <p:transition spd="slow" advTm="11152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1" y="274638"/>
            <a:ext cx="7901015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vi-VN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vi-VN" sz="40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Khả năng giữ nước và chất dinh dưỡng của đất:</a:t>
            </a:r>
            <a:endParaRPr lang="en-GB" sz="4000" b="1" u="sng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7F4FC88-73E8-4300-B29C-42DC2F0FF40B}" type="slidenum">
              <a:rPr lang="en-GB" smtClean="0"/>
              <a:pPr/>
              <a:t>19</a:t>
            </a:fld>
            <a:endParaRPr lang="en-GB"/>
          </a:p>
        </p:txBody>
      </p:sp>
      <p:sp>
        <p:nvSpPr>
          <p:cNvPr id="4" name="Oval Callout 3"/>
          <p:cNvSpPr/>
          <p:nvPr/>
        </p:nvSpPr>
        <p:spPr>
          <a:xfrm>
            <a:off x="1571604" y="2143116"/>
            <a:ext cx="5715040" cy="2071702"/>
          </a:xfrm>
          <a:prstGeom prst="wedgeEllipseCallou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Nhờ đâu đất giữ được nước và chất dinh dưỡng?</a:t>
            </a:r>
            <a:endParaRPr lang="en-GB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072074"/>
            <a:ext cx="84296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smtClean="0">
                <a:latin typeface="Times New Roman" pitchFamily="18" charset="0"/>
                <a:cs typeface="Times New Roman" pitchFamily="18" charset="0"/>
              </a:rPr>
              <a:t>Nhờ các hạt cát, limon, sét và chất mùn</a:t>
            </a:r>
            <a:r>
              <a:rPr lang="en-GB" sz="40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GB" sz="4000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150"/>
    </mc:Choice>
    <mc:Fallback xmlns="">
      <p:transition spd="slow" advTm="3815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A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A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A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A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A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A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A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1256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bề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vỏ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A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vỏ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bề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tơi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xốp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vỏ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sinh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bề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vỏ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sinh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A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323528" y="3645024"/>
            <a:ext cx="648072" cy="64807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39658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98000"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14293" y="285728"/>
            <a:ext cx="8829708" cy="1143000"/>
          </a:xfrm>
        </p:spPr>
        <p:txBody>
          <a:bodyPr>
            <a:noAutofit/>
          </a:bodyPr>
          <a:lstStyle/>
          <a:p>
            <a:pPr algn="ctr"/>
            <a:r>
              <a:rPr lang="en-GB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dinh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dưỡng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vi-VN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GB" sz="40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642911" y="2204864"/>
            <a:ext cx="8229600" cy="23763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GB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GB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GB" sz="3200" dirty="0" smtClean="0">
                <a:latin typeface="Times New Roman" pitchFamily="18" charset="0"/>
                <a:cs typeface="Times New Roman" pitchFamily="18" charset="0"/>
                <a:sym typeface="Wingdings"/>
              </a:rPr>
              <a:t>-</a:t>
            </a:r>
            <a:r>
              <a:rPr lang="en-GB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GB" sz="4000" b="1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dirty="0" err="1" smtClean="0">
                <a:latin typeface="Times New Roman" pitchFamily="18" charset="0"/>
                <a:cs typeface="Times New Roman" pitchFamily="18" charset="0"/>
              </a:rPr>
              <a:t>dinh</a:t>
            </a:r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dirty="0" err="1" smtClean="0">
                <a:latin typeface="Times New Roman" pitchFamily="18" charset="0"/>
                <a:cs typeface="Times New Roman" pitchFamily="18" charset="0"/>
              </a:rPr>
              <a:t>dưỡng</a:t>
            </a:r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dirty="0" err="1" smtClean="0"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dirty="0" err="1" smtClean="0">
                <a:latin typeface="Times New Roman" pitchFamily="18" charset="0"/>
                <a:cs typeface="Times New Roman" pitchFamily="18" charset="0"/>
              </a:rPr>
              <a:t>cát</a:t>
            </a:r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4000" b="1" dirty="0" err="1" smtClean="0">
                <a:latin typeface="Times New Roman" pitchFamily="18" charset="0"/>
                <a:cs typeface="Times New Roman" pitchFamily="18" charset="0"/>
              </a:rPr>
              <a:t>limon</a:t>
            </a:r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4000" b="1" dirty="0" err="1" smtClean="0">
                <a:latin typeface="Times New Roman" pitchFamily="18" charset="0"/>
                <a:cs typeface="Times New Roman" pitchFamily="18" charset="0"/>
              </a:rPr>
              <a:t>sét</a:t>
            </a:r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dirty="0" err="1" smtClean="0">
                <a:latin typeface="Times New Roman" pitchFamily="18" charset="0"/>
                <a:cs typeface="Times New Roman" pitchFamily="18" charset="0"/>
              </a:rPr>
              <a:t>mùn</a:t>
            </a:r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GB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7F4FC88-73E8-4300-B29C-42DC2F0FF40B}" type="slidenum">
              <a:rPr lang="en-GB" smtClean="0"/>
              <a:pPr/>
              <a:t>20</a:t>
            </a:fld>
            <a:endParaRPr lang="en-GB"/>
          </a:p>
        </p:txBody>
      </p:sp>
      <p:pic>
        <p:nvPicPr>
          <p:cNvPr id="4" name="Picture 11" descr="Book-0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5" y="1714488"/>
            <a:ext cx="914400" cy="698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17388154"/>
      </p:ext>
    </p:extLst>
  </p:cSld>
  <p:clrMapOvr>
    <a:masterClrMapping/>
  </p:clrMapOvr>
  <p:transition spd="med" advTm="22664"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85721" y="274638"/>
            <a:ext cx="8358247" cy="1143000"/>
          </a:xfrm>
        </p:spPr>
        <p:txBody>
          <a:bodyPr>
            <a:noAutofit/>
          </a:bodyPr>
          <a:lstStyle/>
          <a:p>
            <a:pPr algn="ctr"/>
            <a:r>
              <a:rPr lang="en-GB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dinh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dưỡng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vi-VN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GB" sz="40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142844" y="3000372"/>
          <a:ext cx="8715440" cy="4933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8860"/>
                <a:gridCol w="2178860"/>
                <a:gridCol w="2178860"/>
                <a:gridCol w="2178860"/>
              </a:tblGrid>
              <a:tr h="944880"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smtClean="0">
                          <a:solidFill>
                            <a:schemeClr val="tx1"/>
                          </a:solidFill>
                          <a:effectLst/>
                        </a:rPr>
                        <a:t>Đất</a:t>
                      </a:r>
                      <a:endParaRPr lang="en-GB" sz="2800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2800" b="1" smtClean="0">
                          <a:solidFill>
                            <a:schemeClr val="tx1"/>
                          </a:solidFill>
                        </a:rPr>
                        <a:t>Khả</a:t>
                      </a:r>
                      <a:r>
                        <a:rPr lang="en-GB" sz="2800" b="1" baseline="0" smtClean="0">
                          <a:solidFill>
                            <a:schemeClr val="tx1"/>
                          </a:solidFill>
                        </a:rPr>
                        <a:t> năng giữ nước và chất dinh dưỡng</a:t>
                      </a:r>
                      <a:endParaRPr lang="en-GB" sz="28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36017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smtClean="0"/>
                        <a:t>Tốt</a:t>
                      </a:r>
                      <a:endParaRPr lang="en-GB" sz="28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smtClean="0"/>
                        <a:t>Trung</a:t>
                      </a:r>
                      <a:r>
                        <a:rPr lang="en-GB" sz="2800" b="1" baseline="0" smtClean="0"/>
                        <a:t> bình</a:t>
                      </a:r>
                      <a:endParaRPr lang="en-GB" sz="28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smtClean="0"/>
                        <a:t>Kém</a:t>
                      </a:r>
                      <a:endParaRPr lang="en-GB" sz="28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8900">
                <a:tc>
                  <a:txBody>
                    <a:bodyPr/>
                    <a:lstStyle/>
                    <a:p>
                      <a:r>
                        <a:rPr lang="en-GB" sz="2800" b="1" smtClean="0"/>
                        <a:t>Đất</a:t>
                      </a:r>
                      <a:r>
                        <a:rPr lang="en-GB" sz="2800" b="1" baseline="0" smtClean="0"/>
                        <a:t> cát</a:t>
                      </a:r>
                    </a:p>
                    <a:p>
                      <a:r>
                        <a:rPr lang="en-GB" sz="2800" b="1" baseline="0" smtClean="0"/>
                        <a:t>Đất thịt</a:t>
                      </a:r>
                    </a:p>
                    <a:p>
                      <a:r>
                        <a:rPr lang="en-GB" sz="2800" b="1" baseline="0" smtClean="0"/>
                        <a:t>Đất sét</a:t>
                      </a:r>
                      <a:endParaRPr lang="en-GB" sz="28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smtClean="0"/>
                        <a:t>...................................................</a:t>
                      </a:r>
                      <a:r>
                        <a:rPr lang="vi-VN" sz="2800" smtClean="0"/>
                        <a:t>..........</a:t>
                      </a:r>
                      <a:endParaRPr lang="en-GB" sz="2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smtClean="0"/>
                        <a:t>...................................................</a:t>
                      </a:r>
                      <a:r>
                        <a:rPr lang="vi-VN" sz="2800" smtClean="0"/>
                        <a:t>..........</a:t>
                      </a:r>
                      <a:endParaRPr lang="en-GB" sz="2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smtClean="0"/>
                        <a:t>...................................................</a:t>
                      </a:r>
                      <a:r>
                        <a:rPr lang="vi-VN" sz="2800" smtClean="0"/>
                        <a:t>..........</a:t>
                      </a:r>
                      <a:endParaRPr lang="en-GB" sz="2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7F4FC88-73E8-4300-B29C-42DC2F0FF40B}" type="slidenum">
              <a:rPr lang="en-GB" smtClean="0"/>
              <a:pPr/>
              <a:t>21</a:t>
            </a:fld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28597" y="1643050"/>
            <a:ext cx="8358247" cy="11430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b="1" smtClean="0">
                <a:latin typeface="Times New Roman" pitchFamily="18" charset="0"/>
                <a:cs typeface="Times New Roman" pitchFamily="18" charset="0"/>
              </a:rPr>
              <a:t>Em hãy điền vào bài tập x vào cột tương ứng về khả năng giữ nước và chất dinh dưỡng của từng loại đất theo mẫu bảng sau:</a:t>
            </a:r>
            <a:endParaRPr lang="en-GB" sz="2400" b="1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7370"/>
    </mc:Choice>
    <mc:Fallback xmlns="">
      <p:transition spd="slow" advTm="5737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1" y="274638"/>
            <a:ext cx="797245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dinh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dưỡng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vi-VN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GB" sz="40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85721" y="1857365"/>
          <a:ext cx="8501124" cy="5925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5281"/>
                <a:gridCol w="2125281"/>
                <a:gridCol w="2125281"/>
                <a:gridCol w="2125281"/>
              </a:tblGrid>
              <a:tr h="1810956"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Đất</a:t>
                      </a:r>
                      <a:endParaRPr lang="en-GB" sz="32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32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Khả</a:t>
                      </a:r>
                      <a:r>
                        <a:rPr lang="en-GB" sz="3200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năng giữ nước và chất dinh dưỡng</a:t>
                      </a:r>
                      <a:endParaRPr lang="en-GB" sz="32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07442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Tốt</a:t>
                      </a:r>
                      <a:endParaRPr lang="en-GB" sz="3200" b="1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Trung bình</a:t>
                      </a:r>
                      <a:endParaRPr lang="en-GB" sz="3200" b="1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Kém</a:t>
                      </a:r>
                      <a:endParaRPr lang="en-GB" sz="3200" b="1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40380">
                <a:tc>
                  <a:txBody>
                    <a:bodyPr/>
                    <a:lstStyle/>
                    <a:p>
                      <a:r>
                        <a:rPr lang="en-GB" sz="3200" smtClean="0">
                          <a:latin typeface="Times New Roman" pitchFamily="18" charset="0"/>
                          <a:cs typeface="Times New Roman" pitchFamily="18" charset="0"/>
                        </a:rPr>
                        <a:t>Đất</a:t>
                      </a:r>
                      <a:r>
                        <a:rPr lang="en-GB" sz="3200" baseline="0" smtClean="0">
                          <a:latin typeface="Times New Roman" pitchFamily="18" charset="0"/>
                          <a:cs typeface="Times New Roman" pitchFamily="18" charset="0"/>
                        </a:rPr>
                        <a:t> cát</a:t>
                      </a:r>
                    </a:p>
                    <a:p>
                      <a:r>
                        <a:rPr lang="en-GB" sz="3200" baseline="0" smtClean="0">
                          <a:latin typeface="Times New Roman" pitchFamily="18" charset="0"/>
                          <a:cs typeface="Times New Roman" pitchFamily="18" charset="0"/>
                        </a:rPr>
                        <a:t>Đất thịt</a:t>
                      </a:r>
                    </a:p>
                    <a:p>
                      <a:r>
                        <a:rPr lang="en-GB" sz="3200" baseline="0" smtClean="0">
                          <a:latin typeface="Times New Roman" pitchFamily="18" charset="0"/>
                          <a:cs typeface="Times New Roman" pitchFamily="18" charset="0"/>
                        </a:rPr>
                        <a:t>Đất sét</a:t>
                      </a:r>
                      <a:endParaRPr lang="en-GB" sz="3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7F4FC88-73E8-4300-B29C-42DC2F0FF40B}" type="slidenum">
              <a:rPr lang="en-GB" smtClean="0"/>
              <a:pPr/>
              <a:t>22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3357555" y="5786455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smtClean="0">
                <a:solidFill>
                  <a:srgbClr val="FF0000"/>
                </a:solidFill>
              </a:rPr>
              <a:t>X</a:t>
            </a:r>
            <a:endParaRPr lang="en-GB" sz="2400" b="1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57819" y="5286389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GB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500957" y="4786323"/>
            <a:ext cx="5000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GB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71857">
    <p:cover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14348" y="357167"/>
            <a:ext cx="7467600" cy="1071562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IV.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phì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GB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GB" sz="40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7F4FC88-73E8-4300-B29C-42DC2F0FF40B}" type="slidenum">
              <a:rPr lang="en-GB" smtClean="0"/>
              <a:pPr/>
              <a:t>23</a:t>
            </a:fld>
            <a:endParaRPr lang="en-GB"/>
          </a:p>
        </p:txBody>
      </p:sp>
      <p:sp>
        <p:nvSpPr>
          <p:cNvPr id="6" name="Cloud Callout 5"/>
          <p:cNvSpPr/>
          <p:nvPr/>
        </p:nvSpPr>
        <p:spPr>
          <a:xfrm>
            <a:off x="1643043" y="1714488"/>
            <a:ext cx="6000792" cy="2714644"/>
          </a:xfrm>
          <a:prstGeom prst="cloudCallout">
            <a:avLst/>
          </a:prstGeom>
          <a:solidFill>
            <a:srgbClr val="FFFF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3200" b="1" dirty="0" err="1" smtClean="0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A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b="1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A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A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b="1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A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b="1" dirty="0" err="1" smtClean="0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GB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" y="4929199"/>
            <a:ext cx="92869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 smtClean="0">
                <a:latin typeface="Times New Roman" pitchFamily="18" charset="0"/>
                <a:cs typeface="Times New Roman" pitchFamily="18" charset="0"/>
              </a:rPr>
              <a:t>Cung </a:t>
            </a:r>
            <a:r>
              <a:rPr lang="vi-VN" sz="4000" dirty="0" smtClean="0">
                <a:latin typeface="Times New Roman" pitchFamily="18" charset="0"/>
                <a:cs typeface="Times New Roman" pitchFamily="18" charset="0"/>
              </a:rPr>
              <a:t>cấp </a:t>
            </a:r>
            <a:r>
              <a:rPr lang="vi-VN" sz="4000" dirty="0" smtClean="0">
                <a:latin typeface="Times New Roman" pitchFamily="18" charset="0"/>
                <a:cs typeface="Times New Roman" pitchFamily="18" charset="0"/>
              </a:rPr>
              <a:t>nước, oxi và chất dinh dưỡng.</a:t>
            </a:r>
            <a:endParaRPr lang="en-GB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711"/>
    </mc:Choice>
    <mc:Fallback xmlns="">
      <p:transition spd="slow" advTm="2071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42911" y="285728"/>
            <a:ext cx="8229600" cy="1143000"/>
          </a:xfrm>
        </p:spPr>
        <p:txBody>
          <a:bodyPr>
            <a:normAutofit/>
          </a:bodyPr>
          <a:lstStyle/>
          <a:p>
            <a:r>
              <a:rPr lang="vi-VN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IV. </a:t>
            </a:r>
            <a:r>
              <a:rPr lang="vi-VN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 phì nhiêu của đất là gì?</a:t>
            </a:r>
            <a:endParaRPr lang="en-GB" sz="4000" b="1" u="sng" dirty="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500035" y="1928803"/>
            <a:ext cx="8229600" cy="4525963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GB" sz="3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    </a:t>
            </a:r>
            <a:r>
              <a:rPr lang="en-GB" sz="35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3500" b="1" dirty="0">
                <a:latin typeface="Times New Roman" pitchFamily="18" charset="0"/>
                <a:cs typeface="Times New Roman" pitchFamily="18" charset="0"/>
              </a:rPr>
              <a:t>Độ phì nhiêu của đất là khả năng của đất cung cấp đủ nước, oxi, chất dinh dưỡng </a:t>
            </a:r>
            <a:r>
              <a:rPr lang="en-AU" sz="35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AU" sz="3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500" b="1" dirty="0" smtClean="0">
                <a:latin typeface="Times New Roman" pitchFamily="18" charset="0"/>
                <a:cs typeface="Times New Roman" pitchFamily="18" charset="0"/>
              </a:rPr>
              <a:t>không </a:t>
            </a:r>
            <a:r>
              <a:rPr lang="vi-VN" sz="3500" b="1" dirty="0">
                <a:latin typeface="Times New Roman" pitchFamily="18" charset="0"/>
                <a:cs typeface="Times New Roman" pitchFamily="18" charset="0"/>
              </a:rPr>
              <a:t>chứa các chất </a:t>
            </a:r>
            <a:r>
              <a:rPr lang="en-AU" sz="3500" b="1" dirty="0" err="1" smtClean="0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vi-VN" sz="3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500" b="1" dirty="0">
                <a:latin typeface="Times New Roman" pitchFamily="18" charset="0"/>
                <a:cs typeface="Times New Roman" pitchFamily="18" charset="0"/>
              </a:rPr>
              <a:t>hại cho cây.</a:t>
            </a:r>
            <a:endParaRPr lang="en-GB" sz="35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vi-VN" sz="35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en-GB" sz="3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7F4FC88-73E8-4300-B29C-42DC2F0FF40B}" type="slidenum">
              <a:rPr lang="en-GB" smtClean="0"/>
              <a:pPr/>
              <a:t>24</a:t>
            </a:fld>
            <a:endParaRPr lang="en-GB"/>
          </a:p>
        </p:txBody>
      </p:sp>
      <p:pic>
        <p:nvPicPr>
          <p:cNvPr id="4" name="Picture 11" descr="Book-0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5" y="1285861"/>
            <a:ext cx="914400" cy="841376"/>
          </a:xfrm>
          <a:prstGeom prst="rect">
            <a:avLst/>
          </a:prstGeom>
          <a:noFill/>
        </p:spPr>
      </p:pic>
    </p:spTree>
  </p:cSld>
  <p:clrMapOvr>
    <a:masterClrMapping/>
  </p:clrMapOvr>
  <p:transition spd="med" advTm="37088">
    <p:wipe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71472" y="142852"/>
            <a:ext cx="7467600" cy="1143000"/>
          </a:xfrm>
        </p:spPr>
        <p:txBody>
          <a:bodyPr>
            <a:normAutofit/>
          </a:bodyPr>
          <a:lstStyle/>
          <a:p>
            <a:r>
              <a:rPr lang="vi-VN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IV. </a:t>
            </a:r>
            <a:r>
              <a:rPr lang="vi-VN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 phì nhiêu của đất là gì?</a:t>
            </a:r>
            <a:endParaRPr lang="en-GB" sz="40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7F4FC88-73E8-4300-B29C-42DC2F0FF40B}" type="slidenum">
              <a:rPr lang="en-GB" smtClean="0"/>
              <a:pPr/>
              <a:t>25</a:t>
            </a:fld>
            <a:endParaRPr lang="en-GB"/>
          </a:p>
        </p:txBody>
      </p:sp>
      <p:sp>
        <p:nvSpPr>
          <p:cNvPr id="4" name="Cloud Callout 3"/>
          <p:cNvSpPr/>
          <p:nvPr/>
        </p:nvSpPr>
        <p:spPr>
          <a:xfrm>
            <a:off x="642911" y="1571612"/>
            <a:ext cx="7572428" cy="2143140"/>
          </a:xfrm>
          <a:prstGeom prst="cloudCallout">
            <a:avLst/>
          </a:prstGeom>
          <a:solidFill>
            <a:srgbClr val="FFFF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Làm thế nào đảm bảo đất luôn luôn phì nhiêu?</a:t>
            </a:r>
            <a:endParaRPr lang="en-GB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92153" y="4725145"/>
            <a:ext cx="64807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cải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44974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423"/>
    </mc:Choice>
    <mc:Fallback xmlns="">
      <p:transition spd="slow" advTm="2942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 fontScale="90000"/>
          </a:bodyPr>
          <a:lstStyle/>
          <a:p>
            <a:r>
              <a:rPr lang="en-AU" sz="4000" dirty="0" smtClean="0"/>
              <a:t/>
            </a:r>
            <a:br>
              <a:rPr lang="en-AU" sz="4000" dirty="0" smtClean="0"/>
            </a:br>
            <a:r>
              <a:rPr lang="en-AU" sz="4000" b="1" dirty="0" err="1" smtClean="0">
                <a:solidFill>
                  <a:srgbClr val="C00000"/>
                </a:solidFill>
              </a:rPr>
              <a:t>Câu</a:t>
            </a:r>
            <a:r>
              <a:rPr lang="en-AU" sz="4000" b="1" dirty="0" smtClean="0">
                <a:solidFill>
                  <a:srgbClr val="C00000"/>
                </a:solidFill>
              </a:rPr>
              <a:t> 1: </a:t>
            </a:r>
            <a:r>
              <a:rPr lang="en-AU" sz="4000" b="1" dirty="0" err="1">
                <a:solidFill>
                  <a:srgbClr val="C00000"/>
                </a:solidFill>
              </a:rPr>
              <a:t>Thành</a:t>
            </a:r>
            <a:r>
              <a:rPr lang="en-AU" sz="4000" b="1" dirty="0">
                <a:solidFill>
                  <a:srgbClr val="C00000"/>
                </a:solidFill>
              </a:rPr>
              <a:t> </a:t>
            </a:r>
            <a:r>
              <a:rPr lang="en-AU" sz="4000" b="1" dirty="0" err="1">
                <a:solidFill>
                  <a:srgbClr val="C00000"/>
                </a:solidFill>
              </a:rPr>
              <a:t>phần</a:t>
            </a:r>
            <a:r>
              <a:rPr lang="en-AU" sz="4000" b="1" dirty="0">
                <a:solidFill>
                  <a:srgbClr val="C00000"/>
                </a:solidFill>
              </a:rPr>
              <a:t> </a:t>
            </a:r>
            <a:r>
              <a:rPr lang="en-AU" sz="4000" b="1" dirty="0" err="1">
                <a:solidFill>
                  <a:srgbClr val="C00000"/>
                </a:solidFill>
              </a:rPr>
              <a:t>cơ</a:t>
            </a:r>
            <a:r>
              <a:rPr lang="en-AU" sz="4000" b="1" dirty="0">
                <a:solidFill>
                  <a:srgbClr val="C00000"/>
                </a:solidFill>
              </a:rPr>
              <a:t> </a:t>
            </a:r>
            <a:r>
              <a:rPr lang="en-AU" sz="4000" b="1" dirty="0" err="1">
                <a:solidFill>
                  <a:srgbClr val="C00000"/>
                </a:solidFill>
              </a:rPr>
              <a:t>giới</a:t>
            </a:r>
            <a:r>
              <a:rPr lang="en-AU" sz="4000" b="1" dirty="0">
                <a:solidFill>
                  <a:srgbClr val="C00000"/>
                </a:solidFill>
              </a:rPr>
              <a:t> </a:t>
            </a:r>
            <a:r>
              <a:rPr lang="en-AU" sz="4000" b="1" dirty="0" err="1">
                <a:solidFill>
                  <a:srgbClr val="C00000"/>
                </a:solidFill>
              </a:rPr>
              <a:t>của</a:t>
            </a:r>
            <a:r>
              <a:rPr lang="en-AU" sz="4000" b="1" dirty="0">
                <a:solidFill>
                  <a:srgbClr val="C00000"/>
                </a:solidFill>
              </a:rPr>
              <a:t> </a:t>
            </a:r>
            <a:r>
              <a:rPr lang="en-AU" sz="4000" b="1" dirty="0" err="1">
                <a:solidFill>
                  <a:srgbClr val="C00000"/>
                </a:solidFill>
              </a:rPr>
              <a:t>đất</a:t>
            </a:r>
            <a:r>
              <a:rPr lang="en-AU" sz="4000" b="1" dirty="0">
                <a:solidFill>
                  <a:srgbClr val="C00000"/>
                </a:solidFill>
              </a:rPr>
              <a:t> </a:t>
            </a:r>
            <a:r>
              <a:rPr lang="en-AU" sz="4000" b="1" dirty="0" err="1">
                <a:solidFill>
                  <a:srgbClr val="C00000"/>
                </a:solidFill>
              </a:rPr>
              <a:t>là</a:t>
            </a:r>
            <a:r>
              <a:rPr lang="en-AU" sz="4000" b="1" dirty="0">
                <a:solidFill>
                  <a:srgbClr val="C00000"/>
                </a:solidFill>
              </a:rPr>
              <a:t> </a:t>
            </a:r>
            <a:r>
              <a:rPr lang="en-AU" sz="4000" b="1" dirty="0" err="1">
                <a:solidFill>
                  <a:srgbClr val="C00000"/>
                </a:solidFill>
              </a:rPr>
              <a:t>tị</a:t>
            </a:r>
            <a:r>
              <a:rPr lang="en-AU" sz="4000" b="1" dirty="0">
                <a:solidFill>
                  <a:srgbClr val="C00000"/>
                </a:solidFill>
              </a:rPr>
              <a:t> </a:t>
            </a:r>
            <a:r>
              <a:rPr lang="en-AU" sz="4000" b="1" dirty="0" err="1">
                <a:solidFill>
                  <a:srgbClr val="C00000"/>
                </a:solidFill>
              </a:rPr>
              <a:t>lệ</a:t>
            </a:r>
            <a:r>
              <a:rPr lang="en-AU" sz="4000" b="1" dirty="0">
                <a:solidFill>
                  <a:srgbClr val="C00000"/>
                </a:solidFill>
              </a:rPr>
              <a:t> % </a:t>
            </a:r>
            <a:r>
              <a:rPr lang="en-AU" sz="4000" b="1" dirty="0" err="1">
                <a:solidFill>
                  <a:srgbClr val="C00000"/>
                </a:solidFill>
              </a:rPr>
              <a:t>các</a:t>
            </a:r>
            <a:r>
              <a:rPr lang="en-AU" sz="4000" b="1" dirty="0">
                <a:solidFill>
                  <a:srgbClr val="C00000"/>
                </a:solidFill>
              </a:rPr>
              <a:t> </a:t>
            </a:r>
            <a:r>
              <a:rPr lang="en-AU" sz="4000" b="1" dirty="0" err="1">
                <a:solidFill>
                  <a:srgbClr val="C00000"/>
                </a:solidFill>
              </a:rPr>
              <a:t>loại</a:t>
            </a:r>
            <a:r>
              <a:rPr lang="en-AU" sz="4000" b="1" dirty="0">
                <a:solidFill>
                  <a:srgbClr val="C00000"/>
                </a:solidFill>
              </a:rPr>
              <a:t> </a:t>
            </a:r>
            <a:r>
              <a:rPr lang="en-AU" sz="4000" b="1" dirty="0" err="1">
                <a:solidFill>
                  <a:srgbClr val="C00000"/>
                </a:solidFill>
              </a:rPr>
              <a:t>hạt</a:t>
            </a:r>
            <a:r>
              <a:rPr lang="en-AU" sz="4000" b="1" dirty="0">
                <a:solidFill>
                  <a:srgbClr val="C00000"/>
                </a:solidFill>
              </a:rPr>
              <a:t> </a:t>
            </a:r>
            <a:r>
              <a:rPr lang="en-AU" sz="4000" b="1" dirty="0" err="1">
                <a:solidFill>
                  <a:srgbClr val="C00000"/>
                </a:solidFill>
              </a:rPr>
              <a:t>sau</a:t>
            </a:r>
            <a:r>
              <a:rPr lang="en-AU" sz="4000" b="1" dirty="0">
                <a:solidFill>
                  <a:srgbClr val="C00000"/>
                </a:solidFill>
              </a:rPr>
              <a:t>:</a:t>
            </a:r>
            <a:r>
              <a:rPr lang="en-AU" b="1" dirty="0">
                <a:solidFill>
                  <a:srgbClr val="C00000"/>
                </a:solidFill>
              </a:rPr>
              <a:t/>
            </a:r>
            <a:br>
              <a:rPr lang="en-AU" b="1" dirty="0">
                <a:solidFill>
                  <a:srgbClr val="C00000"/>
                </a:solidFill>
              </a:rPr>
            </a:b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873"/>
            <a:ext cx="8229600" cy="3849291"/>
          </a:xfrm>
        </p:spPr>
        <p:txBody>
          <a:bodyPr/>
          <a:lstStyle/>
          <a:p>
            <a:pPr marL="514350" lvl="0" indent="-514350">
              <a:lnSpc>
                <a:spcPct val="150000"/>
              </a:lnSpc>
              <a:buFont typeface="+mj-lt"/>
              <a:buAutoNum type="alphaUcPeriod"/>
            </a:pPr>
            <a:r>
              <a:rPr lang="en-AU" sz="3600" dirty="0" err="1"/>
              <a:t>Hạt</a:t>
            </a:r>
            <a:r>
              <a:rPr lang="en-AU" sz="3600" dirty="0"/>
              <a:t> </a:t>
            </a:r>
            <a:r>
              <a:rPr lang="en-AU" sz="3600" dirty="0" err="1"/>
              <a:t>cát</a:t>
            </a:r>
            <a:endParaRPr lang="en-AU" sz="3600" dirty="0"/>
          </a:p>
          <a:p>
            <a:pPr marL="514350" lvl="0" indent="-514350">
              <a:lnSpc>
                <a:spcPct val="150000"/>
              </a:lnSpc>
              <a:buFont typeface="+mj-lt"/>
              <a:buAutoNum type="alphaUcPeriod"/>
            </a:pPr>
            <a:r>
              <a:rPr lang="en-AU" sz="3600" dirty="0" err="1"/>
              <a:t>Bột</a:t>
            </a:r>
            <a:r>
              <a:rPr lang="en-AU" sz="3600" dirty="0"/>
              <a:t> </a:t>
            </a:r>
            <a:r>
              <a:rPr lang="en-AU" sz="3600" dirty="0" err="1"/>
              <a:t>và</a:t>
            </a:r>
            <a:r>
              <a:rPr lang="en-AU" sz="3600" dirty="0"/>
              <a:t> </a:t>
            </a:r>
            <a:r>
              <a:rPr lang="en-AU" sz="3600" dirty="0" err="1"/>
              <a:t>bụi</a:t>
            </a:r>
            <a:endParaRPr lang="en-AU" sz="3600" dirty="0"/>
          </a:p>
          <a:p>
            <a:pPr marL="514350" lvl="0" indent="-514350">
              <a:lnSpc>
                <a:spcPct val="150000"/>
              </a:lnSpc>
              <a:buFont typeface="+mj-lt"/>
              <a:buAutoNum type="alphaUcPeriod"/>
            </a:pPr>
            <a:r>
              <a:rPr lang="en-AU" sz="3600" dirty="0" err="1"/>
              <a:t>Hạt</a:t>
            </a:r>
            <a:r>
              <a:rPr lang="en-AU" sz="3600" dirty="0"/>
              <a:t> </a:t>
            </a:r>
            <a:r>
              <a:rPr lang="en-AU" sz="3600" dirty="0" err="1"/>
              <a:t>sét</a:t>
            </a:r>
            <a:endParaRPr lang="en-AU" sz="3600" dirty="0"/>
          </a:p>
          <a:p>
            <a:pPr marL="514350" lvl="0" indent="-514350">
              <a:lnSpc>
                <a:spcPct val="150000"/>
              </a:lnSpc>
              <a:buFont typeface="+mj-lt"/>
              <a:buAutoNum type="alphaUcPeriod"/>
            </a:pPr>
            <a:r>
              <a:rPr lang="en-AU" sz="3600" dirty="0" err="1"/>
              <a:t>Cả</a:t>
            </a:r>
            <a:r>
              <a:rPr lang="en-AU" sz="3600" dirty="0"/>
              <a:t> 3 </a:t>
            </a:r>
            <a:r>
              <a:rPr lang="en-AU" sz="3600" dirty="0" err="1"/>
              <a:t>đáp</a:t>
            </a:r>
            <a:r>
              <a:rPr lang="en-AU" sz="3600" dirty="0"/>
              <a:t> </a:t>
            </a:r>
            <a:r>
              <a:rPr lang="en-AU" sz="3600" dirty="0" err="1"/>
              <a:t>án</a:t>
            </a:r>
            <a:r>
              <a:rPr lang="en-AU" sz="3600" dirty="0"/>
              <a:t> </a:t>
            </a:r>
            <a:r>
              <a:rPr lang="en-AU" sz="3600" dirty="0" err="1"/>
              <a:t>trên</a:t>
            </a:r>
            <a:r>
              <a:rPr lang="en-AU" sz="3600" dirty="0"/>
              <a:t>.</a:t>
            </a:r>
          </a:p>
          <a:p>
            <a:pPr marL="0" indent="0">
              <a:buNone/>
            </a:pPr>
            <a:endParaRPr lang="en-AU" dirty="0"/>
          </a:p>
        </p:txBody>
      </p:sp>
      <p:sp>
        <p:nvSpPr>
          <p:cNvPr id="4" name="Oval 3"/>
          <p:cNvSpPr/>
          <p:nvPr/>
        </p:nvSpPr>
        <p:spPr>
          <a:xfrm>
            <a:off x="395536" y="5301208"/>
            <a:ext cx="648072" cy="64807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92640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98000"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7"/>
            <a:ext cx="8229600" cy="3993307"/>
          </a:xfrm>
        </p:spPr>
        <p:txBody>
          <a:bodyPr/>
          <a:lstStyle/>
          <a:p>
            <a:pPr marL="514350" lvl="0" indent="-514350">
              <a:lnSpc>
                <a:spcPct val="150000"/>
              </a:lnSpc>
              <a:buFont typeface="+mj-lt"/>
              <a:buAutoNum type="alphaUcPeriod"/>
            </a:pPr>
            <a:r>
              <a:rPr lang="en-AU" sz="3600" dirty="0"/>
              <a:t>pH = 6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lphaUcPeriod"/>
            </a:pPr>
            <a:r>
              <a:rPr lang="en-AU" sz="3600" dirty="0"/>
              <a:t>pH = 7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lphaUcPeriod"/>
            </a:pPr>
            <a:r>
              <a:rPr lang="en-AU" sz="3600" dirty="0"/>
              <a:t>pH = 8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lphaUcPeriod"/>
            </a:pPr>
            <a:r>
              <a:rPr lang="en-AU" sz="3600" dirty="0"/>
              <a:t>pH = 9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endParaRPr lang="en-AU" dirty="0"/>
          </a:p>
        </p:txBody>
      </p:sp>
      <p:sp>
        <p:nvSpPr>
          <p:cNvPr id="4" name="Oval 3"/>
          <p:cNvSpPr/>
          <p:nvPr/>
        </p:nvSpPr>
        <p:spPr>
          <a:xfrm>
            <a:off x="395536" y="2348880"/>
            <a:ext cx="648072" cy="64807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19256" cy="1930226"/>
          </a:xfrm>
        </p:spPr>
        <p:txBody>
          <a:bodyPr>
            <a:normAutofit/>
          </a:bodyPr>
          <a:lstStyle/>
          <a:p>
            <a:r>
              <a:rPr lang="en-A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AU" sz="36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A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A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A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pH </a:t>
            </a:r>
            <a:r>
              <a:rPr lang="en-A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A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A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A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A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A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chua</a:t>
            </a:r>
            <a:r>
              <a:rPr lang="en-A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A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A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692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98000"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426170"/>
          </a:xfrm>
        </p:spPr>
        <p:txBody>
          <a:bodyPr>
            <a:normAutofit fontScale="90000"/>
          </a:bodyPr>
          <a:lstStyle/>
          <a:p>
            <a:r>
              <a:rPr lang="en-AU" dirty="0"/>
              <a:t/>
            </a:r>
            <a:br>
              <a:rPr lang="en-AU" dirty="0"/>
            </a:br>
            <a:r>
              <a:rPr lang="en-A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A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AU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A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A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A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A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A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A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dinh</a:t>
            </a:r>
            <a:r>
              <a:rPr lang="en-A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dưỡng</a:t>
            </a:r>
            <a:r>
              <a:rPr lang="en-A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A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A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A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A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A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A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AU" b="1" dirty="0">
                <a:solidFill>
                  <a:srgbClr val="C00000"/>
                </a:solidFill>
              </a:rPr>
              <a:t/>
            </a:r>
            <a:br>
              <a:rPr lang="en-AU" b="1" dirty="0">
                <a:solidFill>
                  <a:srgbClr val="C00000"/>
                </a:solidFill>
              </a:rPr>
            </a:b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7"/>
            <a:ext cx="8229600" cy="3993307"/>
          </a:xfrm>
        </p:spPr>
        <p:txBody>
          <a:bodyPr/>
          <a:lstStyle/>
          <a:p>
            <a:pPr marL="514350" lvl="0" indent="-514350">
              <a:lnSpc>
                <a:spcPct val="150000"/>
              </a:lnSpc>
              <a:buFont typeface="+mj-lt"/>
              <a:buAutoNum type="alphaUcPeriod"/>
            </a:pPr>
            <a:r>
              <a:rPr lang="en-AU" sz="3600" dirty="0" err="1"/>
              <a:t>Hạt</a:t>
            </a:r>
            <a:r>
              <a:rPr lang="en-AU" sz="3600" dirty="0"/>
              <a:t> </a:t>
            </a:r>
            <a:r>
              <a:rPr lang="en-AU" sz="3600" dirty="0" err="1"/>
              <a:t>cát</a:t>
            </a:r>
            <a:r>
              <a:rPr lang="en-AU" sz="3600" dirty="0"/>
              <a:t> </a:t>
            </a:r>
            <a:r>
              <a:rPr lang="en-AU" sz="3600" dirty="0" err="1"/>
              <a:t>và</a:t>
            </a:r>
            <a:r>
              <a:rPr lang="en-AU" sz="3600" dirty="0"/>
              <a:t> </a:t>
            </a:r>
            <a:r>
              <a:rPr lang="en-AU" sz="3600" dirty="0" err="1"/>
              <a:t>limon</a:t>
            </a:r>
            <a:endParaRPr lang="en-AU" sz="3600" dirty="0"/>
          </a:p>
          <a:p>
            <a:pPr marL="514350" lvl="0" indent="-514350">
              <a:lnSpc>
                <a:spcPct val="150000"/>
              </a:lnSpc>
              <a:buFont typeface="+mj-lt"/>
              <a:buAutoNum type="alphaUcPeriod"/>
            </a:pPr>
            <a:r>
              <a:rPr lang="en-AU" sz="3600" dirty="0" err="1"/>
              <a:t>Sét</a:t>
            </a:r>
            <a:r>
              <a:rPr lang="en-AU" sz="3600" dirty="0"/>
              <a:t> </a:t>
            </a:r>
            <a:r>
              <a:rPr lang="en-AU" sz="3600" dirty="0" err="1"/>
              <a:t>và</a:t>
            </a:r>
            <a:r>
              <a:rPr lang="en-AU" sz="3600" dirty="0"/>
              <a:t> </a:t>
            </a:r>
            <a:r>
              <a:rPr lang="en-AU" sz="3600" dirty="0" err="1"/>
              <a:t>mùn</a:t>
            </a:r>
            <a:endParaRPr lang="en-AU" sz="3600" dirty="0"/>
          </a:p>
          <a:p>
            <a:pPr marL="514350" lvl="0" indent="-514350">
              <a:lnSpc>
                <a:spcPct val="150000"/>
              </a:lnSpc>
              <a:buFont typeface="+mj-lt"/>
              <a:buAutoNum type="alphaUcPeriod"/>
            </a:pPr>
            <a:r>
              <a:rPr lang="en-AU" sz="3600" dirty="0" err="1"/>
              <a:t>Hạt</a:t>
            </a:r>
            <a:r>
              <a:rPr lang="en-AU" sz="3600" dirty="0"/>
              <a:t> </a:t>
            </a:r>
            <a:r>
              <a:rPr lang="en-AU" sz="3600" dirty="0" err="1"/>
              <a:t>cát</a:t>
            </a:r>
            <a:r>
              <a:rPr lang="en-AU" sz="3600" dirty="0"/>
              <a:t>, </a:t>
            </a:r>
            <a:r>
              <a:rPr lang="en-AU" sz="3600" dirty="0" err="1"/>
              <a:t>sét</a:t>
            </a:r>
            <a:r>
              <a:rPr lang="en-AU" sz="3600" dirty="0"/>
              <a:t> </a:t>
            </a:r>
            <a:r>
              <a:rPr lang="en-AU" sz="3600" dirty="0" err="1"/>
              <a:t>và</a:t>
            </a:r>
            <a:r>
              <a:rPr lang="en-AU" sz="3600" dirty="0"/>
              <a:t> </a:t>
            </a:r>
            <a:r>
              <a:rPr lang="en-AU" sz="3600" dirty="0" err="1"/>
              <a:t>mùn</a:t>
            </a:r>
            <a:endParaRPr lang="en-AU" sz="3600" dirty="0"/>
          </a:p>
          <a:p>
            <a:pPr marL="514350" lvl="0" indent="-514350">
              <a:lnSpc>
                <a:spcPct val="150000"/>
              </a:lnSpc>
              <a:buFont typeface="+mj-lt"/>
              <a:buAutoNum type="alphaUcPeriod"/>
            </a:pPr>
            <a:r>
              <a:rPr lang="en-AU" sz="3600" dirty="0" err="1"/>
              <a:t>Đáp</a:t>
            </a:r>
            <a:r>
              <a:rPr lang="en-AU" sz="3600" dirty="0"/>
              <a:t> </a:t>
            </a:r>
            <a:r>
              <a:rPr lang="en-AU" sz="3600" dirty="0" err="1"/>
              <a:t>án</a:t>
            </a:r>
            <a:r>
              <a:rPr lang="en-AU" sz="3600" dirty="0"/>
              <a:t> A </a:t>
            </a:r>
            <a:r>
              <a:rPr lang="en-AU" sz="3600" dirty="0" err="1"/>
              <a:t>và</a:t>
            </a:r>
            <a:r>
              <a:rPr lang="en-AU" sz="3600" dirty="0"/>
              <a:t> B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endParaRPr lang="en-AU" dirty="0"/>
          </a:p>
        </p:txBody>
      </p:sp>
      <p:sp>
        <p:nvSpPr>
          <p:cNvPr id="4" name="Oval 3"/>
          <p:cNvSpPr/>
          <p:nvPr/>
        </p:nvSpPr>
        <p:spPr>
          <a:xfrm>
            <a:off x="395536" y="5157192"/>
            <a:ext cx="648072" cy="64807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599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98000"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719064"/>
          </a:xfrm>
        </p:spPr>
        <p:txBody>
          <a:bodyPr>
            <a:noAutofit/>
          </a:bodyPr>
          <a:lstStyle/>
          <a:p>
            <a:r>
              <a:rPr lang="en-A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A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A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A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A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A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A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A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A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A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Rau </a:t>
            </a:r>
            <a:r>
              <a:rPr lang="en-AU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A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A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A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A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A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A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A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A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A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A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pPr marL="514350" lvl="0" indent="-514350">
              <a:lnSpc>
                <a:spcPct val="150000"/>
              </a:lnSpc>
              <a:buFont typeface="+mj-lt"/>
              <a:buAutoNum type="alphaUcPeriod"/>
            </a:pPr>
            <a:r>
              <a:rPr lang="en-AU" sz="3600" dirty="0" err="1"/>
              <a:t>Đất</a:t>
            </a:r>
            <a:r>
              <a:rPr lang="en-AU" sz="3600" dirty="0"/>
              <a:t> </a:t>
            </a:r>
            <a:r>
              <a:rPr lang="en-AU" sz="3600" dirty="0" err="1"/>
              <a:t>tốt</a:t>
            </a:r>
            <a:r>
              <a:rPr lang="en-AU" sz="3600" dirty="0"/>
              <a:t>.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lphaUcPeriod"/>
            </a:pPr>
            <a:r>
              <a:rPr lang="en-AU" sz="3600" dirty="0" err="1"/>
              <a:t>Giống</a:t>
            </a:r>
            <a:r>
              <a:rPr lang="en-AU" sz="3600" dirty="0"/>
              <a:t> </a:t>
            </a:r>
            <a:r>
              <a:rPr lang="en-AU" sz="3600" dirty="0" err="1"/>
              <a:t>tốt</a:t>
            </a:r>
            <a:endParaRPr lang="en-AU" sz="3600" dirty="0"/>
          </a:p>
          <a:p>
            <a:pPr marL="514350" lvl="0" indent="-514350">
              <a:lnSpc>
                <a:spcPct val="150000"/>
              </a:lnSpc>
              <a:buFont typeface="+mj-lt"/>
              <a:buAutoNum type="alphaUcPeriod"/>
            </a:pPr>
            <a:r>
              <a:rPr lang="en-AU" sz="3600" dirty="0" err="1"/>
              <a:t>Thời</a:t>
            </a:r>
            <a:r>
              <a:rPr lang="en-AU" sz="3600" dirty="0"/>
              <a:t> </a:t>
            </a:r>
            <a:r>
              <a:rPr lang="en-AU" sz="3600" dirty="0" err="1"/>
              <a:t>tiết</a:t>
            </a:r>
            <a:r>
              <a:rPr lang="en-AU" sz="3600" dirty="0"/>
              <a:t> </a:t>
            </a:r>
            <a:r>
              <a:rPr lang="en-AU" sz="3600" dirty="0" err="1"/>
              <a:t>thuận</a:t>
            </a:r>
            <a:r>
              <a:rPr lang="en-AU" sz="3600" dirty="0"/>
              <a:t> </a:t>
            </a:r>
            <a:r>
              <a:rPr lang="en-AU" sz="3600" dirty="0" err="1"/>
              <a:t>lợi</a:t>
            </a:r>
            <a:endParaRPr lang="en-AU" sz="3600" dirty="0"/>
          </a:p>
          <a:p>
            <a:pPr marL="514350" lvl="0" indent="-514350">
              <a:lnSpc>
                <a:spcPct val="150000"/>
              </a:lnSpc>
              <a:buFont typeface="+mj-lt"/>
              <a:buAutoNum type="alphaUcPeriod"/>
            </a:pPr>
            <a:r>
              <a:rPr lang="en-AU" sz="3600" dirty="0" err="1"/>
              <a:t>Cả</a:t>
            </a:r>
            <a:r>
              <a:rPr lang="en-AU" sz="3600" dirty="0"/>
              <a:t> 3 </a:t>
            </a:r>
            <a:r>
              <a:rPr lang="en-AU" sz="3600" dirty="0" err="1"/>
              <a:t>đáp</a:t>
            </a:r>
            <a:r>
              <a:rPr lang="en-AU" sz="3600" dirty="0"/>
              <a:t> </a:t>
            </a:r>
            <a:r>
              <a:rPr lang="en-AU" sz="3600" dirty="0" err="1"/>
              <a:t>án</a:t>
            </a:r>
            <a:r>
              <a:rPr lang="en-AU" sz="3600" dirty="0"/>
              <a:t> </a:t>
            </a:r>
            <a:r>
              <a:rPr lang="en-AU" sz="3600" dirty="0" err="1"/>
              <a:t>trên</a:t>
            </a:r>
            <a:r>
              <a:rPr lang="en-AU" sz="3600" dirty="0"/>
              <a:t>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endParaRPr lang="en-AU" dirty="0"/>
          </a:p>
        </p:txBody>
      </p:sp>
      <p:sp>
        <p:nvSpPr>
          <p:cNvPr id="4" name="Oval 3"/>
          <p:cNvSpPr/>
          <p:nvPr/>
        </p:nvSpPr>
        <p:spPr>
          <a:xfrm>
            <a:off x="395536" y="5301208"/>
            <a:ext cx="648072" cy="64807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72794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98000"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96944" cy="1143000"/>
          </a:xfrm>
        </p:spPr>
        <p:txBody>
          <a:bodyPr>
            <a:noAutofit/>
          </a:bodyPr>
          <a:lstStyle/>
          <a:p>
            <a:r>
              <a:rPr lang="en-A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A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A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A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A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A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A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A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A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A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873752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160000"/>
              </a:lnSpc>
              <a:buFont typeface="+mj-lt"/>
              <a:buAutoNum type="alphaUcPeriod"/>
            </a:pP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rắn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lnSpc>
                <a:spcPct val="160000"/>
              </a:lnSpc>
              <a:buFont typeface="+mj-lt"/>
              <a:buAutoNum type="alphaUcPeriod"/>
            </a:pP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rắn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lnSpc>
                <a:spcPct val="160000"/>
              </a:lnSpc>
              <a:buFont typeface="+mj-lt"/>
              <a:buAutoNum type="alphaUcPeriod"/>
            </a:pP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lỏng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rắn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lnSpc>
                <a:spcPct val="160000"/>
              </a:lnSpc>
              <a:buFont typeface="+mj-lt"/>
              <a:buAutoNum type="alphaUcPeriod"/>
            </a:pP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lỏng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rắn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AU" dirty="0"/>
          </a:p>
        </p:txBody>
      </p:sp>
      <p:sp>
        <p:nvSpPr>
          <p:cNvPr id="4" name="Oval 3"/>
          <p:cNvSpPr/>
          <p:nvPr/>
        </p:nvSpPr>
        <p:spPr>
          <a:xfrm>
            <a:off x="323528" y="3429000"/>
            <a:ext cx="648072" cy="64807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18262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98000"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/>
          </a:bodyPr>
          <a:lstStyle/>
          <a:p>
            <a:r>
              <a:rPr lang="en-AU" b="1" dirty="0" err="1" smtClean="0">
                <a:solidFill>
                  <a:srgbClr val="C00000"/>
                </a:solidFill>
              </a:rPr>
              <a:t>Câu</a:t>
            </a:r>
            <a:r>
              <a:rPr lang="en-AU" b="1" dirty="0" smtClean="0">
                <a:solidFill>
                  <a:srgbClr val="C00000"/>
                </a:solidFill>
              </a:rPr>
              <a:t> 5: </a:t>
            </a:r>
            <a:r>
              <a:rPr lang="en-AU" b="1" dirty="0" err="1" smtClean="0">
                <a:solidFill>
                  <a:srgbClr val="C00000"/>
                </a:solidFill>
              </a:rPr>
              <a:t>Độ</a:t>
            </a:r>
            <a:r>
              <a:rPr lang="en-AU" b="1" dirty="0" smtClean="0">
                <a:solidFill>
                  <a:srgbClr val="C00000"/>
                </a:solidFill>
              </a:rPr>
              <a:t> </a:t>
            </a:r>
            <a:r>
              <a:rPr lang="en-AU" b="1" dirty="0" err="1" smtClean="0">
                <a:solidFill>
                  <a:srgbClr val="C00000"/>
                </a:solidFill>
              </a:rPr>
              <a:t>phì</a:t>
            </a:r>
            <a:r>
              <a:rPr lang="en-AU" b="1" dirty="0" smtClean="0">
                <a:solidFill>
                  <a:srgbClr val="C00000"/>
                </a:solidFill>
              </a:rPr>
              <a:t> </a:t>
            </a:r>
            <a:r>
              <a:rPr lang="en-AU" b="1" dirty="0" err="1" smtClean="0">
                <a:solidFill>
                  <a:srgbClr val="C00000"/>
                </a:solidFill>
              </a:rPr>
              <a:t>nhiêu</a:t>
            </a:r>
            <a:r>
              <a:rPr lang="en-AU" b="1" dirty="0" smtClean="0">
                <a:solidFill>
                  <a:srgbClr val="C00000"/>
                </a:solidFill>
              </a:rPr>
              <a:t> </a:t>
            </a:r>
            <a:r>
              <a:rPr lang="en-AU" b="1" dirty="0" err="1" smtClean="0">
                <a:solidFill>
                  <a:srgbClr val="C00000"/>
                </a:solidFill>
              </a:rPr>
              <a:t>của</a:t>
            </a:r>
            <a:r>
              <a:rPr lang="en-AU" b="1" dirty="0" smtClean="0">
                <a:solidFill>
                  <a:srgbClr val="C00000"/>
                </a:solidFill>
              </a:rPr>
              <a:t> </a:t>
            </a:r>
            <a:r>
              <a:rPr lang="en-AU" b="1" dirty="0" err="1" smtClean="0">
                <a:solidFill>
                  <a:srgbClr val="C00000"/>
                </a:solidFill>
              </a:rPr>
              <a:t>đất</a:t>
            </a:r>
            <a:r>
              <a:rPr lang="en-AU" b="1" dirty="0" smtClean="0">
                <a:solidFill>
                  <a:srgbClr val="C00000"/>
                </a:solidFill>
              </a:rPr>
              <a:t> </a:t>
            </a:r>
            <a:r>
              <a:rPr lang="en-AU" b="1" dirty="0" err="1" smtClean="0">
                <a:solidFill>
                  <a:srgbClr val="C00000"/>
                </a:solidFill>
              </a:rPr>
              <a:t>là</a:t>
            </a:r>
            <a:r>
              <a:rPr lang="en-AU" b="1" dirty="0" smtClean="0">
                <a:solidFill>
                  <a:srgbClr val="C00000"/>
                </a:solidFill>
              </a:rPr>
              <a:t> </a:t>
            </a:r>
            <a:r>
              <a:rPr lang="en-AU" b="1" dirty="0" err="1" smtClean="0">
                <a:solidFill>
                  <a:srgbClr val="C00000"/>
                </a:solidFill>
              </a:rPr>
              <a:t>khả</a:t>
            </a:r>
            <a:r>
              <a:rPr lang="en-AU" b="1" dirty="0" smtClean="0">
                <a:solidFill>
                  <a:srgbClr val="C00000"/>
                </a:solidFill>
              </a:rPr>
              <a:t> </a:t>
            </a:r>
            <a:r>
              <a:rPr lang="en-AU" b="1" dirty="0" err="1" smtClean="0">
                <a:solidFill>
                  <a:srgbClr val="C00000"/>
                </a:solidFill>
              </a:rPr>
              <a:t>năng</a:t>
            </a:r>
            <a:r>
              <a:rPr lang="en-AU" b="1" dirty="0" smtClean="0">
                <a:solidFill>
                  <a:srgbClr val="C00000"/>
                </a:solidFill>
              </a:rPr>
              <a:t> </a:t>
            </a:r>
            <a:r>
              <a:rPr lang="en-AU" b="1" dirty="0" err="1" smtClean="0">
                <a:solidFill>
                  <a:srgbClr val="C00000"/>
                </a:solidFill>
              </a:rPr>
              <a:t>của</a:t>
            </a:r>
            <a:r>
              <a:rPr lang="en-AU" b="1" dirty="0" smtClean="0">
                <a:solidFill>
                  <a:srgbClr val="C00000"/>
                </a:solidFill>
              </a:rPr>
              <a:t> </a:t>
            </a:r>
            <a:r>
              <a:rPr lang="en-AU" b="1" dirty="0" err="1" smtClean="0">
                <a:solidFill>
                  <a:srgbClr val="C00000"/>
                </a:solidFill>
              </a:rPr>
              <a:t>đất</a:t>
            </a:r>
            <a:r>
              <a:rPr lang="en-AU" b="1" dirty="0" smtClean="0">
                <a:solidFill>
                  <a:srgbClr val="C00000"/>
                </a:solidFill>
              </a:rPr>
              <a:t> </a:t>
            </a:r>
            <a:r>
              <a:rPr lang="en-AU" b="1" dirty="0" err="1" smtClean="0">
                <a:solidFill>
                  <a:srgbClr val="C00000"/>
                </a:solidFill>
              </a:rPr>
              <a:t>cung</a:t>
            </a:r>
            <a:r>
              <a:rPr lang="en-AU" b="1" dirty="0" smtClean="0">
                <a:solidFill>
                  <a:srgbClr val="C00000"/>
                </a:solidFill>
              </a:rPr>
              <a:t> </a:t>
            </a:r>
            <a:r>
              <a:rPr lang="en-AU" b="1" dirty="0" err="1" smtClean="0">
                <a:solidFill>
                  <a:srgbClr val="C00000"/>
                </a:solidFill>
              </a:rPr>
              <a:t>cấp</a:t>
            </a:r>
            <a:r>
              <a:rPr lang="en-AU" b="1" dirty="0" smtClean="0">
                <a:solidFill>
                  <a:srgbClr val="C00000"/>
                </a:solidFill>
              </a:rPr>
              <a:t> </a:t>
            </a:r>
            <a:r>
              <a:rPr lang="en-AU" b="1" dirty="0" err="1" smtClean="0">
                <a:solidFill>
                  <a:srgbClr val="C00000"/>
                </a:solidFill>
              </a:rPr>
              <a:t>đủ</a:t>
            </a:r>
            <a:r>
              <a:rPr lang="en-AU" b="1" dirty="0" smtClean="0">
                <a:solidFill>
                  <a:srgbClr val="C00000"/>
                </a:solidFill>
              </a:rPr>
              <a:t>: 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536504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lphaUcPeriod"/>
            </a:pPr>
            <a:r>
              <a:rPr lang="en-AU" sz="3600" dirty="0" smtClean="0"/>
              <a:t>Ô xi, </a:t>
            </a:r>
            <a:r>
              <a:rPr lang="en-AU" sz="3600" dirty="0" err="1" smtClean="0"/>
              <a:t>nước</a:t>
            </a:r>
            <a:r>
              <a:rPr lang="en-AU" sz="3600" dirty="0" smtClean="0"/>
              <a:t>, </a:t>
            </a:r>
            <a:r>
              <a:rPr lang="en-AU" sz="3600" dirty="0" err="1" smtClean="0"/>
              <a:t>chất</a:t>
            </a:r>
            <a:r>
              <a:rPr lang="en-AU" sz="3600" dirty="0" smtClean="0"/>
              <a:t> </a:t>
            </a:r>
            <a:r>
              <a:rPr lang="en-AU" sz="3600" dirty="0" err="1" smtClean="0"/>
              <a:t>dinh</a:t>
            </a:r>
            <a:r>
              <a:rPr lang="en-AU" sz="3600" dirty="0" smtClean="0"/>
              <a:t> </a:t>
            </a:r>
            <a:r>
              <a:rPr lang="en-AU" sz="3600" dirty="0" err="1" smtClean="0"/>
              <a:t>dưỡng</a:t>
            </a:r>
            <a:r>
              <a:rPr lang="en-AU" sz="3600" dirty="0" smtClean="0"/>
              <a:t> </a:t>
            </a:r>
            <a:r>
              <a:rPr lang="en-AU" sz="3600" dirty="0" err="1" smtClean="0"/>
              <a:t>và</a:t>
            </a:r>
            <a:r>
              <a:rPr lang="en-AU" sz="3600" dirty="0" smtClean="0"/>
              <a:t> </a:t>
            </a:r>
            <a:r>
              <a:rPr lang="en-AU" sz="3600" dirty="0" err="1" smtClean="0"/>
              <a:t>không</a:t>
            </a:r>
            <a:r>
              <a:rPr lang="en-AU" sz="3600" dirty="0" smtClean="0"/>
              <a:t> </a:t>
            </a:r>
            <a:r>
              <a:rPr lang="en-AU" sz="3600" dirty="0" err="1" smtClean="0"/>
              <a:t>có</a:t>
            </a:r>
            <a:r>
              <a:rPr lang="en-AU" sz="3600" dirty="0" smtClean="0"/>
              <a:t> </a:t>
            </a:r>
            <a:r>
              <a:rPr lang="en-AU" sz="3600" dirty="0" err="1" smtClean="0"/>
              <a:t>chất</a:t>
            </a:r>
            <a:r>
              <a:rPr lang="en-AU" sz="3600" dirty="0" smtClean="0"/>
              <a:t> </a:t>
            </a:r>
            <a:r>
              <a:rPr lang="en-AU" sz="3600" dirty="0" err="1" smtClean="0"/>
              <a:t>độc</a:t>
            </a:r>
            <a:r>
              <a:rPr lang="en-AU" sz="3600" dirty="0" smtClean="0"/>
              <a:t> </a:t>
            </a:r>
            <a:r>
              <a:rPr lang="en-AU" sz="3600" dirty="0" err="1" smtClean="0"/>
              <a:t>hại</a:t>
            </a:r>
            <a:r>
              <a:rPr lang="en-AU" sz="3600" dirty="0" smtClean="0"/>
              <a:t> </a:t>
            </a:r>
            <a:r>
              <a:rPr lang="en-AU" sz="3600" dirty="0" err="1" smtClean="0"/>
              <a:t>cho</a:t>
            </a:r>
            <a:r>
              <a:rPr lang="en-AU" sz="3600" dirty="0" smtClean="0"/>
              <a:t> </a:t>
            </a:r>
            <a:r>
              <a:rPr lang="en-AU" sz="3600" dirty="0" err="1" smtClean="0"/>
              <a:t>cây</a:t>
            </a:r>
            <a:r>
              <a:rPr lang="en-AU" sz="3600" dirty="0" smtClean="0"/>
              <a:t> </a:t>
            </a:r>
            <a:r>
              <a:rPr lang="en-AU" sz="3600" dirty="0" err="1" smtClean="0"/>
              <a:t>trồng</a:t>
            </a:r>
            <a:r>
              <a:rPr lang="en-AU" sz="3600" dirty="0" smtClean="0"/>
              <a:t>.</a:t>
            </a:r>
          </a:p>
          <a:p>
            <a:pPr marL="742950" indent="-742950">
              <a:buFont typeface="+mj-lt"/>
              <a:buAutoNum type="alphaUcPeriod"/>
            </a:pPr>
            <a:r>
              <a:rPr lang="en-AU" sz="3600" dirty="0" smtClean="0"/>
              <a:t>Ô xi, </a:t>
            </a:r>
            <a:r>
              <a:rPr lang="en-AU" sz="3600" dirty="0" err="1" smtClean="0"/>
              <a:t>nước</a:t>
            </a:r>
            <a:r>
              <a:rPr lang="en-AU" sz="3600" dirty="0" smtClean="0"/>
              <a:t>, </a:t>
            </a:r>
            <a:r>
              <a:rPr lang="en-AU" sz="3600" dirty="0" err="1" smtClean="0"/>
              <a:t>chất</a:t>
            </a:r>
            <a:r>
              <a:rPr lang="en-AU" sz="3600" dirty="0" smtClean="0"/>
              <a:t> </a:t>
            </a:r>
            <a:r>
              <a:rPr lang="en-AU" sz="3600" dirty="0" err="1" smtClean="0"/>
              <a:t>dinh</a:t>
            </a:r>
            <a:r>
              <a:rPr lang="en-AU" sz="3600" dirty="0" smtClean="0"/>
              <a:t> </a:t>
            </a:r>
            <a:r>
              <a:rPr lang="en-AU" sz="3600" dirty="0" err="1" smtClean="0"/>
              <a:t>dưỡng</a:t>
            </a:r>
            <a:r>
              <a:rPr lang="en-AU" sz="3600" dirty="0" smtClean="0"/>
              <a:t> </a:t>
            </a:r>
            <a:r>
              <a:rPr lang="en-AU" sz="3600" dirty="0" err="1" smtClean="0"/>
              <a:t>và</a:t>
            </a:r>
            <a:r>
              <a:rPr lang="en-AU" sz="3600" dirty="0" smtClean="0"/>
              <a:t> </a:t>
            </a:r>
            <a:r>
              <a:rPr lang="en-AU" sz="3600" dirty="0" err="1" smtClean="0"/>
              <a:t>giữ</a:t>
            </a:r>
            <a:r>
              <a:rPr lang="en-AU" sz="3600" dirty="0" smtClean="0"/>
              <a:t> </a:t>
            </a:r>
            <a:r>
              <a:rPr lang="en-AU" sz="3600" dirty="0" err="1" smtClean="0"/>
              <a:t>cho</a:t>
            </a:r>
            <a:r>
              <a:rPr lang="en-AU" sz="3600" dirty="0" smtClean="0"/>
              <a:t> </a:t>
            </a:r>
            <a:r>
              <a:rPr lang="en-AU" sz="3600" dirty="0" err="1" smtClean="0"/>
              <a:t>cây</a:t>
            </a:r>
            <a:r>
              <a:rPr lang="en-AU" sz="3600" dirty="0" smtClean="0"/>
              <a:t> </a:t>
            </a:r>
            <a:r>
              <a:rPr lang="en-AU" sz="3600" dirty="0" err="1" smtClean="0"/>
              <a:t>đứng</a:t>
            </a:r>
            <a:r>
              <a:rPr lang="en-AU" sz="3600" dirty="0" smtClean="0"/>
              <a:t> </a:t>
            </a:r>
            <a:r>
              <a:rPr lang="en-AU" sz="3600" dirty="0" err="1" smtClean="0"/>
              <a:t>vững</a:t>
            </a:r>
            <a:r>
              <a:rPr lang="en-AU" sz="3600" dirty="0" smtClean="0"/>
              <a:t>.</a:t>
            </a:r>
          </a:p>
          <a:p>
            <a:pPr marL="742950" indent="-742950">
              <a:buFont typeface="+mj-lt"/>
              <a:buAutoNum type="alphaUcPeriod"/>
            </a:pPr>
            <a:r>
              <a:rPr lang="en-AU" sz="3600" dirty="0" smtClean="0"/>
              <a:t>Ô xi, </a:t>
            </a:r>
            <a:r>
              <a:rPr lang="en-AU" sz="3600" dirty="0" err="1" smtClean="0"/>
              <a:t>nước</a:t>
            </a:r>
            <a:r>
              <a:rPr lang="en-AU" sz="3600" dirty="0" smtClean="0"/>
              <a:t>, </a:t>
            </a:r>
            <a:r>
              <a:rPr lang="en-AU" sz="3600" dirty="0" err="1" smtClean="0"/>
              <a:t>chất</a:t>
            </a:r>
            <a:r>
              <a:rPr lang="en-AU" sz="3600" dirty="0" smtClean="0"/>
              <a:t> </a:t>
            </a:r>
            <a:r>
              <a:rPr lang="en-AU" sz="3600" dirty="0" err="1" smtClean="0"/>
              <a:t>dinh</a:t>
            </a:r>
            <a:r>
              <a:rPr lang="en-AU" sz="3600" dirty="0" smtClean="0"/>
              <a:t> </a:t>
            </a:r>
            <a:r>
              <a:rPr lang="en-AU" sz="3600" dirty="0" err="1" smtClean="0"/>
              <a:t>dưỡng</a:t>
            </a:r>
            <a:r>
              <a:rPr lang="en-AU" sz="3600" dirty="0" smtClean="0"/>
              <a:t>, </a:t>
            </a:r>
            <a:r>
              <a:rPr lang="en-AU" sz="3600" dirty="0" err="1" smtClean="0"/>
              <a:t>chất</a:t>
            </a:r>
            <a:r>
              <a:rPr lang="en-AU" sz="3600" dirty="0" smtClean="0"/>
              <a:t> </a:t>
            </a:r>
            <a:r>
              <a:rPr lang="en-AU" sz="3600" dirty="0" err="1" smtClean="0"/>
              <a:t>khoáng</a:t>
            </a:r>
            <a:r>
              <a:rPr lang="en-AU" sz="3600" dirty="0" smtClean="0"/>
              <a:t>, vitamin.</a:t>
            </a:r>
          </a:p>
          <a:p>
            <a:pPr marL="742950" indent="-742950">
              <a:buFont typeface="+mj-lt"/>
              <a:buAutoNum type="alphaUcPeriod"/>
            </a:pPr>
            <a:r>
              <a:rPr lang="en-AU" sz="3600" dirty="0" err="1" smtClean="0"/>
              <a:t>Cả</a:t>
            </a:r>
            <a:r>
              <a:rPr lang="en-AU" sz="3600" dirty="0" smtClean="0"/>
              <a:t> 3 </a:t>
            </a:r>
            <a:r>
              <a:rPr lang="en-AU" sz="3600" dirty="0" err="1" smtClean="0"/>
              <a:t>đáp</a:t>
            </a:r>
            <a:r>
              <a:rPr lang="en-AU" sz="3600" dirty="0" smtClean="0"/>
              <a:t> </a:t>
            </a:r>
            <a:r>
              <a:rPr lang="en-AU" sz="3600" dirty="0" err="1" smtClean="0"/>
              <a:t>án</a:t>
            </a:r>
            <a:r>
              <a:rPr lang="en-AU" sz="3600" dirty="0" smtClean="0"/>
              <a:t> </a:t>
            </a:r>
            <a:r>
              <a:rPr lang="en-AU" sz="3600" dirty="0" err="1" smtClean="0"/>
              <a:t>trên</a:t>
            </a:r>
            <a:r>
              <a:rPr lang="en-AU" sz="3600" dirty="0" smtClean="0"/>
              <a:t>.</a:t>
            </a:r>
            <a:endParaRPr lang="en-AU" sz="3600" dirty="0"/>
          </a:p>
        </p:txBody>
      </p:sp>
      <p:sp>
        <p:nvSpPr>
          <p:cNvPr id="4" name="Oval 3"/>
          <p:cNvSpPr/>
          <p:nvPr/>
        </p:nvSpPr>
        <p:spPr>
          <a:xfrm>
            <a:off x="395536" y="1916832"/>
            <a:ext cx="648072" cy="64807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92294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98000"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vi-VN" sz="4000" b="1" dirty="0" smtClean="0">
                <a:solidFill>
                  <a:srgbClr val="FF0000"/>
                </a:solidFill>
              </a:rPr>
              <a:t>V</a:t>
            </a:r>
            <a:r>
              <a:rPr lang="en-US" sz="4000" b="1" dirty="0">
                <a:solidFill>
                  <a:srgbClr val="FF0000"/>
                </a:solidFill>
              </a:rPr>
              <a:t>I</a:t>
            </a:r>
            <a:r>
              <a:rPr lang="vi-VN" sz="4000" b="1" dirty="0" smtClean="0">
                <a:solidFill>
                  <a:srgbClr val="FF0000"/>
                </a:solidFill>
              </a:rPr>
              <a:t>.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vi-VN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GB" sz="40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7F4FC88-73E8-4300-B29C-42DC2F0FF40B}" type="slidenum">
              <a:rPr lang="en-GB" smtClean="0"/>
              <a:pPr/>
              <a:t>31</a:t>
            </a:fld>
            <a:endParaRPr lang="en-GB"/>
          </a:p>
        </p:txBody>
      </p:sp>
      <p:sp>
        <p:nvSpPr>
          <p:cNvPr id="4" name="Rounded Rectangle 3"/>
          <p:cNvSpPr/>
          <p:nvPr/>
        </p:nvSpPr>
        <p:spPr>
          <a:xfrm>
            <a:off x="500034" y="1772816"/>
            <a:ext cx="8104415" cy="2376263"/>
          </a:xfrm>
          <a:prstGeom prst="roundRect">
            <a:avLst/>
          </a:prstGeom>
          <a:noFill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3200" b="1" dirty="0">
                <a:latin typeface="Times New Roman" pitchFamily="18" charset="0"/>
                <a:cs typeface="Times New Roman" pitchFamily="18" charset="0"/>
              </a:rPr>
              <a:t>Hãy chia sẻ với cha mẹ và mọi người trong gia đình những hiểu biết của em về </a:t>
            </a:r>
            <a:r>
              <a:rPr lang="nl-NL" sz="3200" b="1" dirty="0" smtClean="0">
                <a:latin typeface="Times New Roman" pitchFamily="18" charset="0"/>
                <a:cs typeface="Times New Roman" pitchFamily="18" charset="0"/>
              </a:rPr>
              <a:t>tính chất </a:t>
            </a:r>
            <a:r>
              <a:rPr lang="nl-NL" sz="3200" b="1" dirty="0">
                <a:latin typeface="Times New Roman" pitchFamily="18" charset="0"/>
                <a:cs typeface="Times New Roman" pitchFamily="18" charset="0"/>
              </a:rPr>
              <a:t>của đất </a:t>
            </a:r>
            <a:r>
              <a:rPr lang="nl-NL" sz="3200" b="1" dirty="0" smtClean="0">
                <a:latin typeface="Times New Roman" pitchFamily="18" charset="0"/>
                <a:cs typeface="Times New Roman" pitchFamily="18" charset="0"/>
              </a:rPr>
              <a:t>trồng.</a:t>
            </a:r>
            <a:endParaRPr lang="en-GB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481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813"/>
    </mc:Choice>
    <mc:Fallback xmlns="">
      <p:transition spd="slow" advTm="5381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4000" b="1" dirty="0" smtClean="0">
                <a:solidFill>
                  <a:srgbClr val="FF0000"/>
                </a:solidFill>
              </a:rPr>
              <a:t>V</a:t>
            </a:r>
            <a:r>
              <a:rPr lang="en-US" sz="4000" b="1" dirty="0" smtClean="0">
                <a:solidFill>
                  <a:srgbClr val="FF0000"/>
                </a:solidFill>
              </a:rPr>
              <a:t>II</a:t>
            </a:r>
            <a:r>
              <a:rPr lang="vi-VN" sz="4000" b="1" dirty="0" smtClean="0">
                <a:solidFill>
                  <a:srgbClr val="FF0000"/>
                </a:solidFill>
              </a:rPr>
              <a:t>. </a:t>
            </a:r>
            <a:r>
              <a:rPr lang="vi-VN" sz="4000" b="1" u="sng" dirty="0" smtClean="0">
                <a:solidFill>
                  <a:srgbClr val="FF0000"/>
                </a:solidFill>
              </a:rPr>
              <a:t>Hướng dẫn tự học:</a:t>
            </a:r>
            <a:endParaRPr lang="en-GB" sz="4000" b="1" u="sng" dirty="0">
              <a:solidFill>
                <a:srgbClr val="FF0000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7F4FC88-73E8-4300-B29C-42DC2F0FF40B}" type="slidenum">
              <a:rPr lang="en-GB" smtClean="0"/>
              <a:pPr/>
              <a:t>32</a:t>
            </a:fld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642909" y="1714489"/>
            <a:ext cx="62151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vi-VN" sz="2800" b="1" u="sng" dirty="0" smtClean="0">
                <a:latin typeface="Times New Roman" pitchFamily="18" charset="0"/>
                <a:cs typeface="Times New Roman" pitchFamily="18" charset="0"/>
              </a:rPr>
              <a:t>Bài vừa học:</a:t>
            </a:r>
          </a:p>
          <a:p>
            <a:pPr marL="342900" indent="-342900">
              <a:buFontTx/>
              <a:buChar char="-"/>
            </a:pP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endParaRPr lang="vi-VN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909" y="3286124"/>
            <a:ext cx="792961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vi-VN" sz="2800" b="1" u="sng" dirty="0" smtClean="0">
                <a:latin typeface="Times New Roman" pitchFamily="18" charset="0"/>
                <a:cs typeface="Times New Roman" pitchFamily="18" charset="0"/>
              </a:rPr>
              <a:t>Bài sắp học:</a:t>
            </a:r>
          </a:p>
          <a:p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6</a:t>
            </a:r>
          </a:p>
          <a:p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Đăng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k12online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HƯỚNG DẪN CHUẨN BỊ BÀI 6.</a:t>
            </a:r>
            <a:endParaRPr lang="en-GB" dirty="0"/>
          </a:p>
        </p:txBody>
      </p:sp>
    </p:spTree>
  </p:cSld>
  <p:clrMapOvr>
    <a:masterClrMapping/>
  </p:clrMapOvr>
  <p:transition spd="med" advTm="53218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>
            <a:noAutofit/>
          </a:bodyPr>
          <a:lstStyle/>
          <a:p>
            <a:r>
              <a:rPr lang="en-A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A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A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A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A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A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A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A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A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A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A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ta.</a:t>
            </a:r>
            <a:endParaRPr lang="en-A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873752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n-AU" sz="3600" dirty="0" err="1" smtClean="0"/>
              <a:t>Gạo</a:t>
            </a:r>
            <a:r>
              <a:rPr lang="en-AU" sz="3600" dirty="0" smtClean="0"/>
              <a:t>, </a:t>
            </a:r>
            <a:r>
              <a:rPr lang="en-AU" sz="3600" dirty="0" err="1" smtClean="0"/>
              <a:t>bắp</a:t>
            </a:r>
            <a:r>
              <a:rPr lang="en-AU" sz="3600" dirty="0" smtClean="0"/>
              <a:t>, </a:t>
            </a:r>
            <a:r>
              <a:rPr lang="en-AU" sz="3600" dirty="0" err="1" smtClean="0"/>
              <a:t>cà</a:t>
            </a:r>
            <a:r>
              <a:rPr lang="en-AU" sz="3600" dirty="0" smtClean="0"/>
              <a:t> </a:t>
            </a:r>
            <a:r>
              <a:rPr lang="en-AU" sz="3600" dirty="0" err="1" smtClean="0"/>
              <a:t>phê</a:t>
            </a:r>
            <a:r>
              <a:rPr lang="en-AU" sz="3600" dirty="0" smtClean="0"/>
              <a:t>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n-AU" sz="3600" dirty="0" err="1" smtClean="0"/>
              <a:t>Gạo</a:t>
            </a:r>
            <a:r>
              <a:rPr lang="en-AU" sz="3600" dirty="0" smtClean="0"/>
              <a:t>, </a:t>
            </a:r>
            <a:r>
              <a:rPr lang="en-AU" sz="3600" dirty="0" err="1" smtClean="0"/>
              <a:t>cà</a:t>
            </a:r>
            <a:r>
              <a:rPr lang="en-AU" sz="3600" dirty="0" smtClean="0"/>
              <a:t> </a:t>
            </a:r>
            <a:r>
              <a:rPr lang="en-AU" sz="3600" dirty="0" err="1" smtClean="0"/>
              <a:t>phê</a:t>
            </a:r>
            <a:r>
              <a:rPr lang="en-AU" sz="3600" dirty="0" smtClean="0"/>
              <a:t>, </a:t>
            </a:r>
            <a:r>
              <a:rPr lang="en-AU" sz="3600" dirty="0" err="1" smtClean="0"/>
              <a:t>tiêu</a:t>
            </a:r>
            <a:r>
              <a:rPr lang="en-AU" sz="3600" dirty="0" smtClean="0"/>
              <a:t>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n-AU" sz="3600" dirty="0" err="1" smtClean="0"/>
              <a:t>Vải</a:t>
            </a:r>
            <a:r>
              <a:rPr lang="en-AU" sz="3600" dirty="0" smtClean="0"/>
              <a:t> </a:t>
            </a:r>
            <a:r>
              <a:rPr lang="en-AU" sz="3600" dirty="0" err="1" smtClean="0"/>
              <a:t>thiều</a:t>
            </a:r>
            <a:r>
              <a:rPr lang="en-AU" sz="3600" dirty="0" smtClean="0"/>
              <a:t>, </a:t>
            </a:r>
            <a:r>
              <a:rPr lang="en-AU" sz="3600" dirty="0" err="1" smtClean="0"/>
              <a:t>khoai</a:t>
            </a:r>
            <a:r>
              <a:rPr lang="en-AU" sz="3600" dirty="0" smtClean="0"/>
              <a:t> </a:t>
            </a:r>
            <a:r>
              <a:rPr lang="en-AU" sz="3600" dirty="0" err="1" smtClean="0"/>
              <a:t>mì</a:t>
            </a:r>
            <a:r>
              <a:rPr lang="en-AU" sz="3600" dirty="0" smtClean="0"/>
              <a:t>, </a:t>
            </a:r>
            <a:r>
              <a:rPr lang="en-AU" sz="3600" dirty="0" err="1" smtClean="0"/>
              <a:t>cao</a:t>
            </a:r>
            <a:r>
              <a:rPr lang="en-AU" sz="3600" dirty="0" smtClean="0"/>
              <a:t> </a:t>
            </a:r>
            <a:r>
              <a:rPr lang="en-AU" sz="3600" dirty="0" err="1" smtClean="0"/>
              <a:t>su</a:t>
            </a:r>
            <a:r>
              <a:rPr lang="en-AU" sz="3600" dirty="0" smtClean="0"/>
              <a:t>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n-AU" sz="3600" dirty="0" err="1" smtClean="0"/>
              <a:t>Khoai</a:t>
            </a:r>
            <a:r>
              <a:rPr lang="en-AU" sz="3600" dirty="0" smtClean="0"/>
              <a:t> </a:t>
            </a:r>
            <a:r>
              <a:rPr lang="en-AU" sz="3600" dirty="0" err="1" smtClean="0"/>
              <a:t>lang</a:t>
            </a:r>
            <a:r>
              <a:rPr lang="en-AU" sz="3600" dirty="0" smtClean="0"/>
              <a:t>, </a:t>
            </a:r>
            <a:r>
              <a:rPr lang="en-AU" sz="3600" dirty="0" err="1" smtClean="0"/>
              <a:t>bưởi</a:t>
            </a:r>
            <a:r>
              <a:rPr lang="en-AU" sz="3600" dirty="0" smtClean="0"/>
              <a:t> da </a:t>
            </a:r>
            <a:r>
              <a:rPr lang="en-AU" sz="3600" dirty="0" err="1" smtClean="0"/>
              <a:t>xanh</a:t>
            </a:r>
            <a:r>
              <a:rPr lang="en-AU" sz="3600" dirty="0" smtClean="0"/>
              <a:t>, </a:t>
            </a:r>
            <a:r>
              <a:rPr lang="en-AU" sz="3600" dirty="0" err="1" smtClean="0"/>
              <a:t>cà</a:t>
            </a:r>
            <a:r>
              <a:rPr lang="en-AU" sz="3600" dirty="0" smtClean="0"/>
              <a:t> </a:t>
            </a:r>
            <a:r>
              <a:rPr lang="en-AU" sz="3600" dirty="0" err="1" smtClean="0"/>
              <a:t>phê</a:t>
            </a:r>
            <a:r>
              <a:rPr lang="en-AU" sz="3600" dirty="0" smtClean="0"/>
              <a:t>.</a:t>
            </a:r>
            <a:endParaRPr lang="en-AU" sz="3600" dirty="0"/>
          </a:p>
        </p:txBody>
      </p:sp>
      <p:sp>
        <p:nvSpPr>
          <p:cNvPr id="4" name="Oval 3"/>
          <p:cNvSpPr/>
          <p:nvPr/>
        </p:nvSpPr>
        <p:spPr>
          <a:xfrm>
            <a:off x="323528" y="3573016"/>
            <a:ext cx="648072" cy="64807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1091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98000"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A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AU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A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A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A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A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A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A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lương</a:t>
            </a:r>
            <a:r>
              <a:rPr lang="en-A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A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A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/>
          <a:lstStyle/>
          <a:p>
            <a:pPr marL="514350" lvl="0" indent="-514350">
              <a:lnSpc>
                <a:spcPct val="150000"/>
              </a:lnSpc>
              <a:buFont typeface="+mj-lt"/>
              <a:buAutoNum type="alphaUcPeriod"/>
            </a:pPr>
            <a:r>
              <a:rPr lang="en-AU" sz="3600" dirty="0" err="1"/>
              <a:t>Cây</a:t>
            </a:r>
            <a:r>
              <a:rPr lang="en-AU" sz="3600" dirty="0"/>
              <a:t> </a:t>
            </a:r>
            <a:r>
              <a:rPr lang="en-AU" sz="3600" dirty="0" err="1"/>
              <a:t>lúa</a:t>
            </a:r>
            <a:r>
              <a:rPr lang="en-AU" sz="3600" dirty="0"/>
              <a:t>, </a:t>
            </a:r>
            <a:r>
              <a:rPr lang="en-AU" sz="3600" dirty="0" err="1"/>
              <a:t>bắp</a:t>
            </a:r>
            <a:r>
              <a:rPr lang="en-AU" sz="3600" dirty="0"/>
              <a:t>, </a:t>
            </a:r>
            <a:r>
              <a:rPr lang="en-AU" sz="3600" dirty="0" err="1"/>
              <a:t>khoai</a:t>
            </a:r>
            <a:r>
              <a:rPr lang="en-AU" sz="3600" dirty="0"/>
              <a:t> </a:t>
            </a:r>
            <a:r>
              <a:rPr lang="en-AU" sz="3600" dirty="0" err="1"/>
              <a:t>mì</a:t>
            </a:r>
            <a:r>
              <a:rPr lang="en-AU" sz="3600" dirty="0"/>
              <a:t>, </a:t>
            </a:r>
            <a:r>
              <a:rPr lang="en-AU" sz="3600" dirty="0" err="1"/>
              <a:t>khoai</a:t>
            </a:r>
            <a:r>
              <a:rPr lang="en-AU" sz="3600" dirty="0"/>
              <a:t> lang.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lphaUcPeriod"/>
            </a:pPr>
            <a:r>
              <a:rPr lang="en-AU" sz="3600" dirty="0" err="1"/>
              <a:t>Cây</a:t>
            </a:r>
            <a:r>
              <a:rPr lang="en-AU" sz="3600" dirty="0"/>
              <a:t> </a:t>
            </a:r>
            <a:r>
              <a:rPr lang="en-AU" sz="3600" dirty="0" err="1"/>
              <a:t>cà</a:t>
            </a:r>
            <a:r>
              <a:rPr lang="en-AU" sz="3600" dirty="0"/>
              <a:t> </a:t>
            </a:r>
            <a:r>
              <a:rPr lang="en-AU" sz="3600" dirty="0" err="1"/>
              <a:t>phê</a:t>
            </a:r>
            <a:r>
              <a:rPr lang="en-AU" sz="3600" dirty="0"/>
              <a:t>, </a:t>
            </a:r>
            <a:r>
              <a:rPr lang="en-AU" sz="3600" dirty="0" err="1"/>
              <a:t>cây</a:t>
            </a:r>
            <a:r>
              <a:rPr lang="en-AU" sz="3600" dirty="0"/>
              <a:t> </a:t>
            </a:r>
            <a:r>
              <a:rPr lang="en-AU" sz="3600" dirty="0" err="1"/>
              <a:t>lúa</a:t>
            </a:r>
            <a:r>
              <a:rPr lang="en-AU" sz="3600" dirty="0"/>
              <a:t>, </a:t>
            </a:r>
            <a:r>
              <a:rPr lang="en-AU" sz="3600" dirty="0" err="1"/>
              <a:t>cây</a:t>
            </a:r>
            <a:r>
              <a:rPr lang="en-AU" sz="3600" dirty="0"/>
              <a:t> </a:t>
            </a:r>
            <a:r>
              <a:rPr lang="en-AU" sz="3600" dirty="0" err="1"/>
              <a:t>họ</a:t>
            </a:r>
            <a:r>
              <a:rPr lang="en-AU" sz="3600" dirty="0"/>
              <a:t> </a:t>
            </a:r>
            <a:r>
              <a:rPr lang="en-AU" sz="3600" dirty="0" err="1"/>
              <a:t>đậu</a:t>
            </a:r>
            <a:endParaRPr lang="en-AU" sz="3600" dirty="0"/>
          </a:p>
          <a:p>
            <a:pPr marL="514350" lvl="0" indent="-514350">
              <a:lnSpc>
                <a:spcPct val="150000"/>
              </a:lnSpc>
              <a:buFont typeface="+mj-lt"/>
              <a:buAutoNum type="alphaUcPeriod"/>
            </a:pPr>
            <a:r>
              <a:rPr lang="en-AU" sz="3600" dirty="0" err="1"/>
              <a:t>Cây</a:t>
            </a:r>
            <a:r>
              <a:rPr lang="en-AU" sz="3600" dirty="0"/>
              <a:t> </a:t>
            </a:r>
            <a:r>
              <a:rPr lang="en-AU" sz="3600" dirty="0" err="1"/>
              <a:t>xoài</a:t>
            </a:r>
            <a:r>
              <a:rPr lang="en-AU" sz="3600" dirty="0"/>
              <a:t>, </a:t>
            </a:r>
            <a:r>
              <a:rPr lang="en-AU" sz="3600" dirty="0" err="1"/>
              <a:t>bắp</a:t>
            </a:r>
            <a:r>
              <a:rPr lang="en-AU" sz="3600" dirty="0"/>
              <a:t>, </a:t>
            </a:r>
            <a:r>
              <a:rPr lang="en-AU" sz="3600" dirty="0" err="1"/>
              <a:t>khoai</a:t>
            </a:r>
            <a:r>
              <a:rPr lang="en-AU" sz="3600" dirty="0"/>
              <a:t> </a:t>
            </a:r>
            <a:r>
              <a:rPr lang="en-AU" sz="3600" dirty="0" err="1"/>
              <a:t>mì</a:t>
            </a:r>
            <a:r>
              <a:rPr lang="en-AU" sz="3600" dirty="0"/>
              <a:t>, </a:t>
            </a:r>
            <a:r>
              <a:rPr lang="en-AU" sz="3600" dirty="0" err="1"/>
              <a:t>khoai</a:t>
            </a:r>
            <a:r>
              <a:rPr lang="en-AU" sz="3600" dirty="0"/>
              <a:t> lang.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lphaUcPeriod"/>
            </a:pPr>
            <a:r>
              <a:rPr lang="en-AU" sz="3600" dirty="0" err="1"/>
              <a:t>Cả</a:t>
            </a:r>
            <a:r>
              <a:rPr lang="en-AU" sz="3600" dirty="0"/>
              <a:t> 3 </a:t>
            </a:r>
            <a:r>
              <a:rPr lang="en-AU" sz="3600" dirty="0" err="1"/>
              <a:t>đáp</a:t>
            </a:r>
            <a:r>
              <a:rPr lang="en-AU" sz="3600" dirty="0"/>
              <a:t> </a:t>
            </a:r>
            <a:r>
              <a:rPr lang="en-AU" sz="3600" dirty="0" err="1"/>
              <a:t>án</a:t>
            </a:r>
            <a:r>
              <a:rPr lang="en-AU" sz="3600" dirty="0"/>
              <a:t> </a:t>
            </a:r>
            <a:r>
              <a:rPr lang="en-AU" sz="3600" dirty="0" err="1"/>
              <a:t>trên</a:t>
            </a:r>
            <a:r>
              <a:rPr lang="en-AU" sz="3600" dirty="0"/>
              <a:t>.</a:t>
            </a:r>
          </a:p>
          <a:p>
            <a:pPr marL="0" indent="0">
              <a:buNone/>
            </a:pPr>
            <a:endParaRPr lang="en-AU" dirty="0"/>
          </a:p>
        </p:txBody>
      </p:sp>
      <p:sp>
        <p:nvSpPr>
          <p:cNvPr id="5" name="Oval 4"/>
          <p:cNvSpPr/>
          <p:nvPr/>
        </p:nvSpPr>
        <p:spPr>
          <a:xfrm>
            <a:off x="323528" y="1916832"/>
            <a:ext cx="648072" cy="64807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35587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98000"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24745"/>
            <a:ext cx="8501123" cy="307582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ĐỀ: ĐẤT TRỒNG</a:t>
            </a:r>
            <a:br>
              <a:rPr lang="en-US" sz="5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0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0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5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3:</a:t>
            </a:r>
            <a:r>
              <a:rPr lang="vi-VN" sz="5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MỘT SỐ TÍNH CHẤT CHÍNH CỦA ĐẤT TRỒNG</a:t>
            </a:r>
            <a:endParaRPr lang="en-GB" sz="5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7F4FC88-73E8-4300-B29C-42DC2F0FF40B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92410"/>
      </p:ext>
    </p:extLst>
  </p:cSld>
  <p:clrMapOvr>
    <a:masterClrMapping/>
  </p:clrMapOvr>
  <p:transition spd="slow" advTm="27723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725470"/>
          </a:xfrm>
        </p:spPr>
        <p:txBody>
          <a:bodyPr>
            <a:normAutofit fontScale="90000"/>
          </a:bodyPr>
          <a:lstStyle/>
          <a:p>
            <a:r>
              <a:rPr lang="vi-VN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vi-VN" sz="44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vi-VN" sz="40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phần cơ giới của đất là gì?</a:t>
            </a:r>
            <a:endParaRPr lang="en-GB" sz="4000" b="1" u="sng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571472" y="5000637"/>
            <a:ext cx="8115328" cy="107809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vi-VN" sz="4000" dirty="0" smtClean="0"/>
              <a:t>Phần rắn bao gồm: Thành phần vô cơ và thành phần hữu cơ.</a:t>
            </a:r>
            <a:endParaRPr lang="en-GB" sz="4000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7F4FC88-73E8-4300-B29C-42DC2F0FF40B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4" name="Cloud Callout 3"/>
          <p:cNvSpPr/>
          <p:nvPr/>
        </p:nvSpPr>
        <p:spPr>
          <a:xfrm>
            <a:off x="1571605" y="1428737"/>
            <a:ext cx="6929487" cy="2714644"/>
          </a:xfrm>
          <a:prstGeom prst="cloudCallou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smtClean="0">
                <a:solidFill>
                  <a:schemeClr val="tx1"/>
                </a:solidFill>
              </a:rPr>
              <a:t>Phần rắn của đất gồm những thành phần nào?</a:t>
            </a:r>
            <a:endParaRPr lang="en-GB" sz="3200">
              <a:solidFill>
                <a:schemeClr val="tx1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spd="slow" advTm="42266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00035" y="285728"/>
            <a:ext cx="8429684" cy="774720"/>
          </a:xfrm>
        </p:spPr>
        <p:txBody>
          <a:bodyPr>
            <a:normAutofit fontScale="90000"/>
          </a:bodyPr>
          <a:lstStyle/>
          <a:p>
            <a:r>
              <a:rPr lang="vi-VN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vi-VN" sz="44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vi-VN" sz="40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phần cơ giới của đất là gì?</a:t>
            </a:r>
            <a:endParaRPr lang="en-GB" sz="4000" b="1" u="sng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7F4FC88-73E8-4300-B29C-42DC2F0FF40B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4" name="Flowchart: Sequential Access Storage 3"/>
          <p:cNvSpPr/>
          <p:nvPr/>
        </p:nvSpPr>
        <p:spPr>
          <a:xfrm>
            <a:off x="222884" y="1196753"/>
            <a:ext cx="8357107" cy="2082058"/>
          </a:xfrm>
          <a:prstGeom prst="flowChartMagneticTap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vi-VN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ghiên cứu SGK/9 cho biết phần </a:t>
            </a:r>
            <a:r>
              <a:rPr lang="en-GB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GB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GB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vi-VN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bao gồm các cấp hạt nào?</a:t>
            </a:r>
            <a:endParaRPr lang="en-GB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39754" y="4077073"/>
            <a:ext cx="4916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limon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sét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slow" advTm="34936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548680"/>
            <a:ext cx="8856984" cy="58326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AU" sz="3200" dirty="0" err="1" smtClean="0"/>
              <a:t>Ví</a:t>
            </a:r>
            <a:r>
              <a:rPr lang="en-AU" sz="3200" dirty="0" smtClean="0"/>
              <a:t> </a:t>
            </a:r>
            <a:r>
              <a:rPr lang="en-AU" sz="3200" dirty="0" err="1" smtClean="0"/>
              <a:t>dụ</a:t>
            </a:r>
            <a:r>
              <a:rPr lang="en-AU" sz="3200" dirty="0" smtClean="0"/>
              <a:t>. </a:t>
            </a:r>
            <a:r>
              <a:rPr lang="en-AU" sz="3200" dirty="0" err="1" smtClean="0"/>
              <a:t>Phân</a:t>
            </a:r>
            <a:r>
              <a:rPr lang="en-AU" sz="3200" dirty="0" smtClean="0"/>
              <a:t> </a:t>
            </a:r>
            <a:r>
              <a:rPr lang="en-AU" sz="3200" dirty="0" err="1" smtClean="0"/>
              <a:t>tích</a:t>
            </a:r>
            <a:r>
              <a:rPr lang="en-AU" sz="3200" dirty="0" smtClean="0"/>
              <a:t> </a:t>
            </a:r>
            <a:r>
              <a:rPr lang="en-AU" sz="3200" dirty="0" err="1" smtClean="0"/>
              <a:t>thành</a:t>
            </a:r>
            <a:r>
              <a:rPr lang="en-AU" sz="3200" dirty="0" smtClean="0"/>
              <a:t> </a:t>
            </a:r>
            <a:r>
              <a:rPr lang="en-AU" sz="3200" dirty="0" err="1" smtClean="0"/>
              <a:t>phần</a:t>
            </a:r>
            <a:r>
              <a:rPr lang="en-AU" sz="3200" dirty="0" smtClean="0"/>
              <a:t> </a:t>
            </a:r>
            <a:r>
              <a:rPr lang="en-AU" sz="3200" dirty="0" err="1" smtClean="0"/>
              <a:t>của</a:t>
            </a:r>
            <a:r>
              <a:rPr lang="en-AU" sz="3200" dirty="0" smtClean="0"/>
              <a:t> </a:t>
            </a:r>
            <a:r>
              <a:rPr lang="en-AU" sz="3200" dirty="0" err="1" smtClean="0"/>
              <a:t>một</a:t>
            </a:r>
            <a:r>
              <a:rPr lang="en-AU" sz="3200" dirty="0" smtClean="0"/>
              <a:t> </a:t>
            </a:r>
            <a:r>
              <a:rPr lang="en-AU" sz="3200" dirty="0" err="1" smtClean="0"/>
              <a:t>mẫu</a:t>
            </a:r>
            <a:r>
              <a:rPr lang="en-AU" sz="3200" dirty="0" smtClean="0"/>
              <a:t> </a:t>
            </a:r>
            <a:r>
              <a:rPr lang="en-AU" sz="3200" dirty="0" err="1" smtClean="0"/>
              <a:t>đất</a:t>
            </a:r>
            <a:r>
              <a:rPr lang="en-AU" sz="3200" dirty="0" smtClean="0"/>
              <a:t>:</a:t>
            </a:r>
          </a:p>
          <a:p>
            <a:pPr marL="0" indent="0">
              <a:buNone/>
            </a:pPr>
            <a:r>
              <a:rPr lang="en-AU" sz="3200" dirty="0" smtClean="0"/>
              <a:t>     </a:t>
            </a:r>
            <a:r>
              <a:rPr lang="en-AU" sz="3600" b="1" dirty="0" smtClean="0"/>
              <a:t>85% </a:t>
            </a:r>
            <a:r>
              <a:rPr lang="en-AU" sz="3600" b="1" dirty="0" err="1" smtClean="0"/>
              <a:t>hạt</a:t>
            </a:r>
            <a:r>
              <a:rPr lang="en-AU" sz="3600" b="1" dirty="0" smtClean="0"/>
              <a:t> </a:t>
            </a:r>
            <a:r>
              <a:rPr lang="en-AU" sz="3600" b="1" dirty="0" err="1" smtClean="0"/>
              <a:t>Cát</a:t>
            </a:r>
            <a:r>
              <a:rPr lang="en-AU" sz="3600" b="1" dirty="0"/>
              <a:t> </a:t>
            </a:r>
            <a:r>
              <a:rPr lang="en-AU" sz="3600" b="1" dirty="0" smtClean="0"/>
              <a:t>: 10% </a:t>
            </a:r>
            <a:r>
              <a:rPr lang="en-AU" sz="3600" b="1" dirty="0" err="1" smtClean="0"/>
              <a:t>limon</a:t>
            </a:r>
            <a:r>
              <a:rPr lang="en-AU" sz="3600" b="1" dirty="0" smtClean="0"/>
              <a:t> : 5% </a:t>
            </a:r>
            <a:r>
              <a:rPr lang="en-AU" sz="3600" b="1" dirty="0" err="1" smtClean="0"/>
              <a:t>sét</a:t>
            </a:r>
            <a:endParaRPr lang="en-AU" sz="3600" b="1" dirty="0" smtClean="0"/>
          </a:p>
          <a:p>
            <a:pPr marL="0" indent="0">
              <a:buNone/>
            </a:pPr>
            <a:endParaRPr lang="en-AU" sz="3600" b="1" dirty="0" smtClean="0"/>
          </a:p>
          <a:p>
            <a:pPr marL="0" indent="0">
              <a:buNone/>
            </a:pPr>
            <a:r>
              <a:rPr lang="en-AU" sz="3600" b="1" dirty="0"/>
              <a:t>	</a:t>
            </a:r>
            <a:r>
              <a:rPr lang="en-AU" sz="3600" b="1" dirty="0" smtClean="0"/>
              <a:t>	</a:t>
            </a:r>
            <a:r>
              <a:rPr lang="en-AU" sz="3600" b="1" dirty="0" err="1" smtClean="0"/>
              <a:t>tỉ</a:t>
            </a:r>
            <a:r>
              <a:rPr lang="en-AU" sz="3600" b="1" dirty="0" smtClean="0"/>
              <a:t> </a:t>
            </a:r>
            <a:r>
              <a:rPr lang="en-AU" sz="3600" b="1" dirty="0" err="1" smtClean="0"/>
              <a:t>lệ</a:t>
            </a:r>
            <a:r>
              <a:rPr lang="en-AU" sz="3600" b="1" dirty="0" smtClean="0"/>
              <a:t> % </a:t>
            </a:r>
            <a:r>
              <a:rPr lang="en-AU" sz="3600" b="1" dirty="0" err="1" smtClean="0"/>
              <a:t>các</a:t>
            </a:r>
            <a:r>
              <a:rPr lang="en-AU" sz="3600" b="1" dirty="0" smtClean="0"/>
              <a:t> </a:t>
            </a:r>
            <a:r>
              <a:rPr lang="en-AU" sz="3600" b="1" dirty="0" err="1" smtClean="0"/>
              <a:t>loại</a:t>
            </a:r>
            <a:r>
              <a:rPr lang="en-AU" sz="3600" b="1" dirty="0" smtClean="0"/>
              <a:t> </a:t>
            </a:r>
            <a:r>
              <a:rPr lang="en-AU" sz="3600" b="1" dirty="0" err="1" smtClean="0"/>
              <a:t>hạt</a:t>
            </a:r>
            <a:endParaRPr lang="en-AU" sz="3600" b="1" dirty="0" smtClean="0"/>
          </a:p>
          <a:p>
            <a:pPr marL="0" indent="0">
              <a:buNone/>
            </a:pPr>
            <a:endParaRPr lang="en-AU" sz="3600" b="1" dirty="0"/>
          </a:p>
          <a:p>
            <a:pPr marL="0" indent="0">
              <a:buNone/>
            </a:pPr>
            <a:endParaRPr lang="en-AU" sz="36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indent="0">
              <a:buNone/>
            </a:pPr>
            <a:endParaRPr lang="en-AU" sz="36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indent="0">
              <a:buNone/>
            </a:pPr>
            <a:endParaRPr lang="en-AU" sz="36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AU" sz="3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en-AU" sz="32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Thành</a:t>
            </a:r>
            <a:r>
              <a:rPr lang="en-AU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AU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phần</a:t>
            </a:r>
            <a:r>
              <a:rPr lang="en-AU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AU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cơ</a:t>
            </a:r>
            <a:r>
              <a:rPr lang="en-AU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AU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giới</a:t>
            </a:r>
            <a:r>
              <a:rPr lang="en-AU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AU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lang="en-AU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AU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đất</a:t>
            </a:r>
            <a:r>
              <a:rPr lang="en-AU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AU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</a:t>
            </a:r>
            <a:r>
              <a:rPr lang="en-AU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</a:t>
            </a:r>
            <a:r>
              <a:rPr lang="en-GB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ỉ </a:t>
            </a:r>
            <a:r>
              <a:rPr lang="en-GB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lệ</a:t>
            </a:r>
            <a:r>
              <a:rPr lang="en-GB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phần</a:t>
            </a:r>
            <a:r>
              <a:rPr lang="en-GB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trăm</a:t>
            </a:r>
            <a:r>
              <a:rPr lang="en-GB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</a:t>
            </a:r>
            <a:r>
              <a:rPr lang="en-GB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hạt</a:t>
            </a:r>
            <a:r>
              <a:rPr lang="en-GB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cát</a:t>
            </a:r>
            <a:r>
              <a:rPr lang="en-GB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GB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limon</a:t>
            </a:r>
            <a:r>
              <a:rPr lang="en-GB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lang="en-GB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bột</a:t>
            </a:r>
            <a:r>
              <a:rPr lang="en-GB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GB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bụi</a:t>
            </a:r>
            <a:r>
              <a:rPr lang="en-GB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</a:t>
            </a:r>
            <a:r>
              <a:rPr lang="en-GB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</a:t>
            </a:r>
            <a:r>
              <a:rPr lang="en-GB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sét</a:t>
            </a:r>
            <a:r>
              <a:rPr lang="en-GB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lang="en-GB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trong</a:t>
            </a:r>
            <a:r>
              <a:rPr lang="en-GB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đất</a:t>
            </a:r>
            <a:r>
              <a:rPr lang="en-GB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en-AU" sz="3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7F4FC88-73E8-4300-B29C-42DC2F0FF40B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7" name="Right Brace 6"/>
          <p:cNvSpPr/>
          <p:nvPr/>
        </p:nvSpPr>
        <p:spPr>
          <a:xfrm rot="5400000">
            <a:off x="3947356" y="-1779004"/>
            <a:ext cx="1105272" cy="7344816"/>
          </a:xfrm>
          <a:prstGeom prst="rightBrace">
            <a:avLst>
              <a:gd name="adj1" fmla="val 8333"/>
              <a:gd name="adj2" fmla="val 50366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Cloud Callout 7"/>
          <p:cNvSpPr/>
          <p:nvPr/>
        </p:nvSpPr>
        <p:spPr>
          <a:xfrm>
            <a:off x="2339752" y="2901516"/>
            <a:ext cx="6161340" cy="1679612"/>
          </a:xfrm>
          <a:prstGeom prst="cloudCallou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3200" dirty="0" err="1" smtClean="0">
                <a:solidFill>
                  <a:schemeClr val="tx1"/>
                </a:solidFill>
              </a:rPr>
              <a:t>Thành</a:t>
            </a:r>
            <a:r>
              <a:rPr lang="en-AU" sz="3200" dirty="0" smtClean="0">
                <a:solidFill>
                  <a:schemeClr val="tx1"/>
                </a:solidFill>
              </a:rPr>
              <a:t> </a:t>
            </a:r>
            <a:r>
              <a:rPr lang="en-AU" sz="3200" dirty="0" err="1" smtClean="0">
                <a:solidFill>
                  <a:schemeClr val="tx1"/>
                </a:solidFill>
              </a:rPr>
              <a:t>phần</a:t>
            </a:r>
            <a:r>
              <a:rPr lang="en-AU" sz="3200" dirty="0" smtClean="0">
                <a:solidFill>
                  <a:schemeClr val="tx1"/>
                </a:solidFill>
              </a:rPr>
              <a:t> </a:t>
            </a:r>
            <a:r>
              <a:rPr lang="en-AU" sz="3200" dirty="0" err="1" smtClean="0">
                <a:solidFill>
                  <a:schemeClr val="tx1"/>
                </a:solidFill>
              </a:rPr>
              <a:t>cơ</a:t>
            </a:r>
            <a:r>
              <a:rPr lang="en-AU" sz="3200" dirty="0" smtClean="0">
                <a:solidFill>
                  <a:schemeClr val="tx1"/>
                </a:solidFill>
              </a:rPr>
              <a:t> </a:t>
            </a:r>
            <a:r>
              <a:rPr lang="en-AU" sz="3200" dirty="0" err="1" smtClean="0">
                <a:solidFill>
                  <a:schemeClr val="tx1"/>
                </a:solidFill>
              </a:rPr>
              <a:t>giới</a:t>
            </a:r>
            <a:r>
              <a:rPr lang="en-AU" sz="3200" dirty="0" smtClean="0">
                <a:solidFill>
                  <a:schemeClr val="tx1"/>
                </a:solidFill>
              </a:rPr>
              <a:t> </a:t>
            </a:r>
            <a:r>
              <a:rPr lang="en-AU" sz="3200" dirty="0" err="1" smtClean="0">
                <a:solidFill>
                  <a:schemeClr val="tx1"/>
                </a:solidFill>
              </a:rPr>
              <a:t>của</a:t>
            </a:r>
            <a:r>
              <a:rPr lang="en-AU" sz="3200" dirty="0" smtClean="0">
                <a:solidFill>
                  <a:schemeClr val="tx1"/>
                </a:solidFill>
              </a:rPr>
              <a:t> </a:t>
            </a:r>
            <a:r>
              <a:rPr lang="en-AU" sz="3200" dirty="0" err="1" smtClean="0">
                <a:solidFill>
                  <a:schemeClr val="tx1"/>
                </a:solidFill>
              </a:rPr>
              <a:t>đất</a:t>
            </a:r>
            <a:r>
              <a:rPr lang="en-AU" sz="3200" dirty="0" smtClean="0">
                <a:solidFill>
                  <a:schemeClr val="tx1"/>
                </a:solidFill>
              </a:rPr>
              <a:t> </a:t>
            </a:r>
            <a:r>
              <a:rPr lang="en-AU" sz="3200" dirty="0" err="1" smtClean="0">
                <a:solidFill>
                  <a:schemeClr val="tx1"/>
                </a:solidFill>
              </a:rPr>
              <a:t>là</a:t>
            </a:r>
            <a:r>
              <a:rPr lang="en-AU" sz="3200" dirty="0" smtClean="0">
                <a:solidFill>
                  <a:schemeClr val="tx1"/>
                </a:solidFill>
              </a:rPr>
              <a:t> </a:t>
            </a:r>
            <a:r>
              <a:rPr lang="en-AU" sz="3200" dirty="0" err="1" smtClean="0">
                <a:solidFill>
                  <a:schemeClr val="tx1"/>
                </a:solidFill>
              </a:rPr>
              <a:t>gì</a:t>
            </a:r>
            <a:r>
              <a:rPr lang="vi-VN" sz="3200" dirty="0" smtClean="0">
                <a:solidFill>
                  <a:schemeClr val="tx1"/>
                </a:solidFill>
              </a:rPr>
              <a:t>?</a:t>
            </a:r>
            <a:endParaRPr lang="en-GB" sz="3200" dirty="0">
              <a:solidFill>
                <a:schemeClr val="tx1"/>
              </a:solidFill>
            </a:endParaRPr>
          </a:p>
        </p:txBody>
      </p:sp>
      <p:pic>
        <p:nvPicPr>
          <p:cNvPr id="9" name="Picture 11" descr="Book-0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520" y="4941168"/>
            <a:ext cx="914400" cy="69850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3131840" y="3140968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600" b="1" dirty="0" smtClean="0">
                <a:latin typeface="Times New Roman" pitchFamily="18" charset="0"/>
                <a:cs typeface="Times New Roman" pitchFamily="18" charset="0"/>
              </a:rPr>
              <a:t>ĐẤT CÁT</a:t>
            </a:r>
            <a:endParaRPr lang="en-A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677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8" grpId="1" animBg="1"/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38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2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6.5|12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6.3|22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12|13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1.3|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2.5|1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1.3|8.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|1.3|8.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1519</TotalTime>
  <Words>1299</Words>
  <Application>Microsoft Office PowerPoint</Application>
  <PresentationFormat>On-screen Show (4:3)</PresentationFormat>
  <Paragraphs>204</Paragraphs>
  <Slides>32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Oriel</vt:lpstr>
      <vt:lpstr>Câu 1: Để sản xuất ra nhiều lúa gạo có chất lượng cao, chúng ta cần:</vt:lpstr>
      <vt:lpstr>Câu 2: Đất trồng là:</vt:lpstr>
      <vt:lpstr>Câu 3: Thành phần của đất trồng gồm:</vt:lpstr>
      <vt:lpstr>Câu 4: Nông sản xuất khẩu chủ lực của nước ta.</vt:lpstr>
      <vt:lpstr>Câu 5: Nhóm cây nào là nhóm cây lương thực:</vt:lpstr>
      <vt:lpstr> CHỦ ĐỀ: ĐẤT TRỒNG  BÀI 3: MỘT SỐ TÍNH CHẤT CHÍNH CỦA ĐẤT TRỒNG</vt:lpstr>
      <vt:lpstr>I. Thành phần cơ giới của đất là gì?</vt:lpstr>
      <vt:lpstr>I. Thành phần cơ giới của đất là gì?</vt:lpstr>
      <vt:lpstr>PowerPoint Presentation</vt:lpstr>
      <vt:lpstr>PowerPoint Presentation</vt:lpstr>
      <vt:lpstr>PowerPoint Presentation</vt:lpstr>
      <vt:lpstr>II. Độ chua, độ kiềm của đất:</vt:lpstr>
      <vt:lpstr>II. Độ chua, độ kiềm của đất:</vt:lpstr>
      <vt:lpstr>II. Độ chua, độ kiềm của đất:</vt:lpstr>
      <vt:lpstr>II. Độ chua, độ kiềm của đất:</vt:lpstr>
      <vt:lpstr>II. Độ chua, độ kiềm của đất:</vt:lpstr>
      <vt:lpstr>PowerPoint Presentation</vt:lpstr>
      <vt:lpstr>MỘT SỐ BIỆN PHÁP CẢI TẠO ĐẤT</vt:lpstr>
      <vt:lpstr>III. Khả năng giữ nước và chất dinh dưỡng của đất:</vt:lpstr>
      <vt:lpstr>III. Khả năng giữ nước và chất dinh dưỡng của đất:</vt:lpstr>
      <vt:lpstr>III. Khả năng giữ nước và chất dinh dưỡng của đất:</vt:lpstr>
      <vt:lpstr>III. Khả năng giữ nước và chất dinh dưỡng của đất:</vt:lpstr>
      <vt:lpstr>IV. Độ phì nhiêu của đất là gì?</vt:lpstr>
      <vt:lpstr>IV. Độ phì nhiêu của đất là gì?</vt:lpstr>
      <vt:lpstr>IV. Độ phì nhiêu của đất là gì?</vt:lpstr>
      <vt:lpstr> Câu 1: Thành phần cơ giới của đất là tị lệ % các loại hạt sau: </vt:lpstr>
      <vt:lpstr>Câu 2. Trị số pH nào thường gặp ở đất chua. </vt:lpstr>
      <vt:lpstr> Câu 3: Khả năng giữ nước và chất dinh dưỡng của đất nhờ thành phần nào. </vt:lpstr>
      <vt:lpstr> Câu 4: Để có một vụ trồng Rau bội thu cần có các yếu tố nào. </vt:lpstr>
      <vt:lpstr>Câu 5: Độ phì nhiêu của đất là khả năng của đất cung cấp đủ: </vt:lpstr>
      <vt:lpstr>VI. Vận dụng:</vt:lpstr>
      <vt:lpstr>VII. Hướng dẫn tự học: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KiỂM TRA BÀI CŨ</dc:title>
  <dc:creator>user</dc:creator>
  <cp:lastModifiedBy>USER</cp:lastModifiedBy>
  <cp:revision>181</cp:revision>
  <dcterms:created xsi:type="dcterms:W3CDTF">2015-09-19T09:29:10Z</dcterms:created>
  <dcterms:modified xsi:type="dcterms:W3CDTF">2021-09-15T06:23:02Z</dcterms:modified>
</cp:coreProperties>
</file>