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8" r:id="rId2"/>
    <p:sldId id="301" r:id="rId3"/>
    <p:sldId id="302" r:id="rId4"/>
    <p:sldId id="292" r:id="rId5"/>
    <p:sldId id="291" r:id="rId6"/>
    <p:sldId id="262" r:id="rId7"/>
    <p:sldId id="263" r:id="rId8"/>
    <p:sldId id="264" r:id="rId9"/>
    <p:sldId id="278" r:id="rId10"/>
    <p:sldId id="295" r:id="rId11"/>
    <p:sldId id="265" r:id="rId12"/>
    <p:sldId id="303" r:id="rId13"/>
    <p:sldId id="296" r:id="rId14"/>
    <p:sldId id="268" r:id="rId15"/>
    <p:sldId id="270" r:id="rId16"/>
    <p:sldId id="304" r:id="rId17"/>
    <p:sldId id="279" r:id="rId18"/>
    <p:sldId id="271" r:id="rId19"/>
    <p:sldId id="273" r:id="rId20"/>
    <p:sldId id="274" r:id="rId21"/>
    <p:sldId id="306" r:id="rId22"/>
    <p:sldId id="305" r:id="rId23"/>
    <p:sldId id="297" r:id="rId24"/>
    <p:sldId id="275" r:id="rId25"/>
    <p:sldId id="298" r:id="rId26"/>
    <p:sldId id="276" r:id="rId27"/>
    <p:sldId id="277" r:id="rId28"/>
    <p:sldId id="300" r:id="rId29"/>
    <p:sldId id="280" r:id="rId30"/>
    <p:sldId id="281" r:id="rId31"/>
    <p:sldId id="299" r:id="rId32"/>
    <p:sldId id="282" r:id="rId33"/>
    <p:sldId id="283" r:id="rId34"/>
    <p:sldId id="284" r:id="rId35"/>
    <p:sldId id="285" r:id="rId36"/>
    <p:sldId id="286" r:id="rId37"/>
    <p:sldId id="293" r:id="rId38"/>
    <p:sldId id="29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08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04206-9442-4DCB-859F-C35DEDAD8F78}" type="datetimeFigureOut">
              <a:rPr lang="en-AU" smtClean="0"/>
              <a:t>21/09/2021</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E7BB70-DE67-4F0D-8A6D-F4ABF01F9515}" type="slidenum">
              <a:rPr lang="en-AU" smtClean="0"/>
              <a:t>‹#›</a:t>
            </a:fld>
            <a:endParaRPr lang="en-AU"/>
          </a:p>
        </p:txBody>
      </p:sp>
    </p:spTree>
    <p:extLst>
      <p:ext uri="{BB962C8B-B14F-4D97-AF65-F5344CB8AC3E}">
        <p14:creationId xmlns:p14="http://schemas.microsoft.com/office/powerpoint/2010/main" val="152397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53C5B6-16F3-43EB-A991-978E730AE7D0}" type="slidenum">
              <a:rPr lang="en-US" smtClean="0"/>
              <a:pPr eaLnBrk="1" hangingPunct="1"/>
              <a:t>12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600" dirty="0" smtClean="0"/>
              <a:t> </a:t>
            </a:r>
            <a:r>
              <a:rPr lang="en-US" sz="6600" dirty="0" err="1" smtClean="0"/>
              <a:t>dựa</a:t>
            </a:r>
            <a:r>
              <a:rPr lang="en-US" sz="6600" baseline="0" dirty="0" smtClean="0"/>
              <a:t> </a:t>
            </a:r>
            <a:r>
              <a:rPr lang="en-US" sz="6600" baseline="0" dirty="0" err="1" smtClean="0"/>
              <a:t>trên</a:t>
            </a:r>
            <a:r>
              <a:rPr lang="en-US" sz="6600" baseline="0" dirty="0" smtClean="0"/>
              <a:t> </a:t>
            </a:r>
            <a:r>
              <a:rPr lang="en-US" sz="6600" baseline="0" dirty="0" err="1" smtClean="0"/>
              <a:t>những</a:t>
            </a:r>
            <a:r>
              <a:rPr lang="en-US" sz="6600" baseline="0" dirty="0" smtClean="0"/>
              <a:t> </a:t>
            </a:r>
            <a:r>
              <a:rPr lang="en-US" sz="6600" baseline="0" dirty="0" err="1" smtClean="0"/>
              <a:t>đặc</a:t>
            </a:r>
            <a:r>
              <a:rPr lang="en-US" sz="6600" baseline="0" dirty="0" smtClean="0"/>
              <a:t> </a:t>
            </a:r>
            <a:r>
              <a:rPr lang="en-US" sz="6600" baseline="0" dirty="0" err="1" smtClean="0"/>
              <a:t>điểm</a:t>
            </a:r>
            <a:r>
              <a:rPr lang="en-US" sz="6600" baseline="0" dirty="0" smtClean="0"/>
              <a:t> </a:t>
            </a:r>
            <a:r>
              <a:rPr lang="en-US" sz="6600" baseline="0" dirty="0" err="1" smtClean="0"/>
              <a:t>đó</a:t>
            </a:r>
            <a:r>
              <a:rPr lang="en-US" sz="6600" baseline="0" dirty="0" smtClean="0"/>
              <a:t> </a:t>
            </a:r>
            <a:r>
              <a:rPr lang="en-US" sz="6600" baseline="0" dirty="0" err="1" smtClean="0"/>
              <a:t>mà</a:t>
            </a:r>
            <a:r>
              <a:rPr lang="en-US" sz="6600" baseline="0" dirty="0" smtClean="0"/>
              <a:t> </a:t>
            </a:r>
            <a:r>
              <a:rPr lang="en-US" sz="6600" baseline="0" dirty="0" err="1" smtClean="0"/>
              <a:t>nhóm</a:t>
            </a:r>
            <a:r>
              <a:rPr lang="en-US" sz="6600" baseline="0" dirty="0" smtClean="0"/>
              <a:t> </a:t>
            </a:r>
            <a:r>
              <a:rPr lang="en-US" sz="6600" baseline="0" dirty="0" err="1" smtClean="0"/>
              <a:t>em</a:t>
            </a:r>
            <a:r>
              <a:rPr lang="en-US" sz="6600" baseline="0" dirty="0" smtClean="0"/>
              <a:t> </a:t>
            </a:r>
            <a:r>
              <a:rPr lang="en-US" sz="6600" baseline="0" dirty="0" err="1" smtClean="0"/>
              <a:t>đã</a:t>
            </a:r>
            <a:r>
              <a:rPr lang="en-US" sz="6600" baseline="0" dirty="0" smtClean="0"/>
              <a:t> </a:t>
            </a:r>
            <a:r>
              <a:rPr lang="en-US" sz="6600" baseline="0" dirty="0" err="1" smtClean="0"/>
              <a:t>đưa</a:t>
            </a:r>
            <a:r>
              <a:rPr lang="en-US" sz="6600" baseline="0" dirty="0" smtClean="0"/>
              <a:t> </a:t>
            </a:r>
            <a:r>
              <a:rPr lang="en-US" sz="6600" baseline="0" dirty="0" err="1" smtClean="0"/>
              <a:t>ra</a:t>
            </a:r>
            <a:r>
              <a:rPr lang="en-US" sz="6600" baseline="0" dirty="0" smtClean="0"/>
              <a:t> 1 </a:t>
            </a:r>
            <a:r>
              <a:rPr lang="en-US" sz="6600" baseline="0" dirty="0" err="1" smtClean="0"/>
              <a:t>số</a:t>
            </a:r>
            <a:r>
              <a:rPr lang="en-US" sz="6600" baseline="0" dirty="0" smtClean="0"/>
              <a:t> </a:t>
            </a:r>
            <a:r>
              <a:rPr lang="en-US" sz="6600" baseline="0" dirty="0" err="1" smtClean="0"/>
              <a:t>biện</a:t>
            </a:r>
            <a:r>
              <a:rPr lang="en-US" sz="6600" baseline="0" dirty="0" smtClean="0"/>
              <a:t> </a:t>
            </a:r>
            <a:r>
              <a:rPr lang="en-US" sz="6600" baseline="0" dirty="0" err="1" smtClean="0"/>
              <a:t>pháp</a:t>
            </a:r>
            <a:r>
              <a:rPr lang="en-US" sz="6600" baseline="0" dirty="0" smtClean="0"/>
              <a:t> </a:t>
            </a:r>
            <a:r>
              <a:rPr lang="en-US" sz="6600" baseline="0" dirty="0" err="1" smtClean="0"/>
              <a:t>cải</a:t>
            </a:r>
            <a:r>
              <a:rPr lang="en-US" sz="6600" baseline="0" dirty="0" smtClean="0"/>
              <a:t> </a:t>
            </a:r>
            <a:r>
              <a:rPr lang="en-US" sz="6600" baseline="0" dirty="0" err="1" smtClean="0"/>
              <a:t>tạo</a:t>
            </a:r>
            <a:r>
              <a:rPr lang="en-US" sz="6600" baseline="0" dirty="0" smtClean="0"/>
              <a:t> </a:t>
            </a:r>
            <a:r>
              <a:rPr lang="en-US" sz="6600" baseline="0" dirty="0" err="1" smtClean="0"/>
              <a:t>như</a:t>
            </a:r>
            <a:r>
              <a:rPr lang="en-US" sz="6600" baseline="0" dirty="0" smtClean="0"/>
              <a:t> </a:t>
            </a:r>
            <a:r>
              <a:rPr lang="en-US" sz="6600" baseline="0" dirty="0" err="1" smtClean="0"/>
              <a:t>sau</a:t>
            </a:r>
            <a:r>
              <a:rPr lang="en-US" sz="6600" baseline="0" dirty="0" smtClean="0"/>
              <a:t> :</a:t>
            </a:r>
            <a:endParaRPr lang="en-US" sz="6600" dirty="0"/>
          </a:p>
        </p:txBody>
      </p:sp>
      <p:sp>
        <p:nvSpPr>
          <p:cNvPr id="4" name="Slide Number Placeholder 3"/>
          <p:cNvSpPr>
            <a:spLocks noGrp="1"/>
          </p:cNvSpPr>
          <p:nvPr>
            <p:ph type="sldNum" sz="quarter" idx="10"/>
          </p:nvPr>
        </p:nvSpPr>
        <p:spPr/>
        <p:txBody>
          <a:bodyPr/>
          <a:lstStyle/>
          <a:p>
            <a:fld id="{4E158223-ECF7-49E9-A1CC-A63BD6544DF5}" type="slidenum">
              <a:rPr lang="en-US" smtClean="0"/>
              <a:t>19</a:t>
            </a:fld>
            <a:endParaRPr lang="en-US"/>
          </a:p>
        </p:txBody>
      </p:sp>
    </p:spTree>
    <p:extLst>
      <p:ext uri="{BB962C8B-B14F-4D97-AF65-F5344CB8AC3E}">
        <p14:creationId xmlns:p14="http://schemas.microsoft.com/office/powerpoint/2010/main" val="335669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BE6A34A-8698-4FD0-9EC1-6CDD352B4B53}" type="datetimeFigureOut">
              <a:rPr lang="en-AU" smtClean="0"/>
              <a:t>21/09/2021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2564374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BE6A34A-8698-4FD0-9EC1-6CDD352B4B53}" type="datetimeFigureOut">
              <a:rPr lang="en-AU" smtClean="0"/>
              <a:t>21/09/2021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408837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BE6A34A-8698-4FD0-9EC1-6CDD352B4B53}" type="datetimeFigureOut">
              <a:rPr lang="en-AU" smtClean="0"/>
              <a:t>21/09/2021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3053726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BE6A34A-8698-4FD0-9EC1-6CDD352B4B53}" type="datetimeFigureOut">
              <a:rPr lang="en-AU" smtClean="0"/>
              <a:t>21/09/2021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89518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6A34A-8698-4FD0-9EC1-6CDD352B4B53}" type="datetimeFigureOut">
              <a:rPr lang="en-AU" smtClean="0"/>
              <a:t>21/09/2021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135069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BE6A34A-8698-4FD0-9EC1-6CDD352B4B53}" type="datetimeFigureOut">
              <a:rPr lang="en-AU" smtClean="0"/>
              <a:t>21/09/2021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186153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BE6A34A-8698-4FD0-9EC1-6CDD352B4B53}" type="datetimeFigureOut">
              <a:rPr lang="en-AU" smtClean="0"/>
              <a:t>21/09/2021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394817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BE6A34A-8698-4FD0-9EC1-6CDD352B4B53}" type="datetimeFigureOut">
              <a:rPr lang="en-AU" smtClean="0"/>
              <a:t>21/09/2021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2153450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6A34A-8698-4FD0-9EC1-6CDD352B4B53}" type="datetimeFigureOut">
              <a:rPr lang="en-AU" smtClean="0"/>
              <a:t>21/09/2021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396798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6A34A-8698-4FD0-9EC1-6CDD352B4B53}" type="datetimeFigureOut">
              <a:rPr lang="en-AU" smtClean="0"/>
              <a:t>21/09/2021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19735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6A34A-8698-4FD0-9EC1-6CDD352B4B53}" type="datetimeFigureOut">
              <a:rPr lang="en-AU" smtClean="0"/>
              <a:t>21/09/2021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559247-03CB-42CC-BF45-23C672D829B3}" type="slidenum">
              <a:rPr lang="en-AU" smtClean="0"/>
              <a:t>‹#›</a:t>
            </a:fld>
            <a:endParaRPr lang="en-AU"/>
          </a:p>
        </p:txBody>
      </p:sp>
    </p:spTree>
    <p:extLst>
      <p:ext uri="{BB962C8B-B14F-4D97-AF65-F5344CB8AC3E}">
        <p14:creationId xmlns:p14="http://schemas.microsoft.com/office/powerpoint/2010/main" val="3334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6A34A-8698-4FD0-9EC1-6CDD352B4B53}" type="datetimeFigureOut">
              <a:rPr lang="en-AU" smtClean="0"/>
              <a:t>21/09/2021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59247-03CB-42CC-BF45-23C672D829B3}" type="slidenum">
              <a:rPr lang="en-AU" smtClean="0"/>
              <a:t>‹#›</a:t>
            </a:fld>
            <a:endParaRPr lang="en-AU"/>
          </a:p>
        </p:txBody>
      </p:sp>
    </p:spTree>
    <p:extLst>
      <p:ext uri="{BB962C8B-B14F-4D97-AF65-F5344CB8AC3E}">
        <p14:creationId xmlns:p14="http://schemas.microsoft.com/office/powerpoint/2010/main" val="3036450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wm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6.gif"/><Relationship Id="rId4" Type="http://schemas.openxmlformats.org/officeDocument/2006/relationships/image" Target="../media/image1.w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6.gif"/><Relationship Id="rId4" Type="http://schemas.openxmlformats.org/officeDocument/2006/relationships/image" Target="../media/image1.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6.gif"/><Relationship Id="rId4" Type="http://schemas.openxmlformats.org/officeDocument/2006/relationships/image" Target="../media/image1.wm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6.gif"/><Relationship Id="rId4" Type="http://schemas.openxmlformats.org/officeDocument/2006/relationships/image" Target="../media/image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6.gif"/><Relationship Id="rId4" Type="http://schemas.openxmlformats.org/officeDocument/2006/relationships/image" Target="../media/image1.w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6.gif"/><Relationship Id="rId4" Type="http://schemas.openxmlformats.org/officeDocument/2006/relationships/image" Target="../media/image1.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wmf"/><Relationship Id="rId5" Type="http://schemas.openxmlformats.org/officeDocument/2006/relationships/oleObject" Target="../embeddings/oleObject16.bin"/><Relationship Id="rId4" Type="http://schemas.openxmlformats.org/officeDocument/2006/relationships/image" Target="../media/image1.wmf"/></Relationships>
</file>

<file path=ppt/slides/_rels/slide32.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audio" Target="../media/audio1.wav"/><Relationship Id="rId7"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48.png"/><Relationship Id="rId5" Type="http://schemas.openxmlformats.org/officeDocument/2006/relationships/slide" Target="slide10.xml"/><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audio" Target="../media/audio1.wav"/><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8.png"/><Relationship Id="rId5" Type="http://schemas.openxmlformats.org/officeDocument/2006/relationships/slide" Target="slide10.xml"/><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slide" Target="slide10.xml"/><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wmf"/></Relationships>
</file>

<file path=ppt/slides/_rels/slide35.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audio" Target="../media/audio1.wav"/><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48.png"/><Relationship Id="rId5" Type="http://schemas.openxmlformats.org/officeDocument/2006/relationships/slide" Target="slide10.xml"/><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audio" Target="../media/audio1.wav"/><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8.png"/><Relationship Id="rId5" Type="http://schemas.openxmlformats.org/officeDocument/2006/relationships/slide" Target="slide10.xml"/><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wmf"/></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13.jpeg"/><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6.gif"/><Relationship Id="rId4" Type="http://schemas.openxmlformats.org/officeDocument/2006/relationships/image" Target="../media/image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99592" y="476250"/>
            <a:ext cx="7344815" cy="324008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4000" b="1" dirty="0" err="1" smtClean="0">
                <a:solidFill>
                  <a:schemeClr val="tx1"/>
                </a:solidFill>
                <a:latin typeface="Times New Roman" pitchFamily="18" charset="0"/>
                <a:cs typeface="Times New Roman" pitchFamily="18" charset="0"/>
              </a:rPr>
              <a:t>Hãy</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kể</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tên</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các</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loại</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đất</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trồng</a:t>
            </a:r>
            <a:r>
              <a:rPr lang="en-AU" sz="4000" b="1" dirty="0" smtClean="0">
                <a:solidFill>
                  <a:schemeClr val="tx1"/>
                </a:solidFill>
                <a:latin typeface="Times New Roman" pitchFamily="18" charset="0"/>
                <a:cs typeface="Times New Roman" pitchFamily="18" charset="0"/>
              </a:rPr>
              <a:t> </a:t>
            </a:r>
            <a:r>
              <a:rPr lang="en-AU" sz="4000" b="1" dirty="0" err="1" smtClean="0">
                <a:solidFill>
                  <a:schemeClr val="tx1"/>
                </a:solidFill>
                <a:latin typeface="Times New Roman" pitchFamily="18" charset="0"/>
                <a:cs typeface="Times New Roman" pitchFamily="18" charset="0"/>
              </a:rPr>
              <a:t>chính</a:t>
            </a:r>
            <a:r>
              <a:rPr lang="en-AU" sz="4000" b="1" dirty="0" smtClean="0">
                <a:solidFill>
                  <a:schemeClr val="tx1"/>
                </a:solidFill>
                <a:latin typeface="Times New Roman" pitchFamily="18" charset="0"/>
                <a:cs typeface="Times New Roman" pitchFamily="18" charset="0"/>
              </a:rPr>
              <a:t> ở </a:t>
            </a:r>
            <a:r>
              <a:rPr lang="en-AU" sz="4000" b="1" dirty="0" err="1" smtClean="0">
                <a:solidFill>
                  <a:schemeClr val="tx1"/>
                </a:solidFill>
                <a:latin typeface="Times New Roman" pitchFamily="18" charset="0"/>
                <a:cs typeface="Times New Roman" pitchFamily="18" charset="0"/>
              </a:rPr>
              <a:t>nước</a:t>
            </a:r>
            <a:r>
              <a:rPr lang="en-AU" sz="4000" b="1" dirty="0" smtClean="0">
                <a:solidFill>
                  <a:schemeClr val="tx1"/>
                </a:solidFill>
                <a:latin typeface="Times New Roman" pitchFamily="18" charset="0"/>
                <a:cs typeface="Times New Roman" pitchFamily="18" charset="0"/>
              </a:rPr>
              <a:t> ta?</a:t>
            </a:r>
            <a:endParaRPr lang="en-AU" sz="4000" b="1" dirty="0">
              <a:solidFill>
                <a:schemeClr val="tx1"/>
              </a:solidFill>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35634335"/>
              </p:ext>
            </p:extLst>
          </p:nvPr>
        </p:nvGraphicFramePr>
        <p:xfrm>
          <a:off x="0" y="44450"/>
          <a:ext cx="1835696" cy="1617997"/>
        </p:xfrm>
        <a:graphic>
          <a:graphicData uri="http://schemas.openxmlformats.org/presentationml/2006/ole">
            <mc:AlternateContent xmlns:mc="http://schemas.openxmlformats.org/markup-compatibility/2006">
              <mc:Choice xmlns:v="urn:schemas-microsoft-com:vml" Requires="v">
                <p:oleObj spid="_x0000_s1084" r:id="rId3" imgW="1278331" imgH="1273759" progId="">
                  <p:embed/>
                </p:oleObj>
              </mc:Choice>
              <mc:Fallback>
                <p:oleObj r:id="rId3" imgW="1278331" imgH="1273759"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1835696" cy="1617997"/>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031260343"/>
              </p:ext>
            </p:extLst>
          </p:nvPr>
        </p:nvGraphicFramePr>
        <p:xfrm>
          <a:off x="7020272" y="5388801"/>
          <a:ext cx="2066578" cy="1497773"/>
        </p:xfrm>
        <a:graphic>
          <a:graphicData uri="http://schemas.openxmlformats.org/presentationml/2006/ole">
            <mc:AlternateContent xmlns:mc="http://schemas.openxmlformats.org/markup-compatibility/2006">
              <mc:Choice xmlns:v="urn:schemas-microsoft-com:vml" Requires="v">
                <p:oleObj spid="_x0000_s1085" r:id="rId5" imgW="1999793" imgH="1831543" progId="">
                  <p:embed/>
                </p:oleObj>
              </mc:Choice>
              <mc:Fallback>
                <p:oleObj r:id="rId5" imgW="1999793" imgH="1831543"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5388801"/>
                        <a:ext cx="2066578" cy="149777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304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200271824"/>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19480"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908720"/>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204864"/>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827584" y="2924944"/>
            <a:ext cx="7632848" cy="2708434"/>
          </a:xfrm>
          <a:prstGeom prst="rect">
            <a:avLst/>
          </a:prstGeom>
          <a:noFill/>
        </p:spPr>
        <p:txBody>
          <a:bodyPr wrap="square" rtlCol="0">
            <a:spAutoFit/>
          </a:bodyPr>
          <a:lstStyle/>
          <a:p>
            <a:pPr marL="342900" indent="-342900">
              <a:buAutoNum type="arabicPeriod"/>
            </a:pP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xám</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bạc</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màu</a:t>
            </a:r>
            <a:endParaRPr lang="en-AU" sz="3400" b="1" dirty="0" smtClean="0">
              <a:latin typeface="Times New Roman" pitchFamily="18" charset="0"/>
              <a:cs typeface="Times New Roman" pitchFamily="18" charset="0"/>
            </a:endParaRPr>
          </a:p>
          <a:p>
            <a:r>
              <a:rPr lang="en-AU" sz="3400" b="1" dirty="0" smtClean="0">
                <a:latin typeface="Times New Roman" pitchFamily="18" charset="0"/>
                <a:cs typeface="Times New Roman" pitchFamily="18" charset="0"/>
              </a:rPr>
              <a:t>2.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dốc</a:t>
            </a:r>
            <a:r>
              <a:rPr lang="en-AU" sz="3400" b="1" dirty="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đồi</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núi</a:t>
            </a:r>
            <a:endParaRPr lang="en-AU" sz="3400" b="1" dirty="0" smtClean="0">
              <a:latin typeface="Times New Roman" pitchFamily="18" charset="0"/>
              <a:cs typeface="Times New Roman" pitchFamily="18" charset="0"/>
            </a:endParaRPr>
          </a:p>
          <a:p>
            <a:r>
              <a:rPr lang="en-AU" sz="3400" b="1" dirty="0" smtClean="0">
                <a:latin typeface="Times New Roman" pitchFamily="18" charset="0"/>
                <a:cs typeface="Times New Roman" pitchFamily="18" charset="0"/>
              </a:rPr>
              <a:t>3.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chua</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phèn</a:t>
            </a:r>
            <a:endParaRPr lang="en-AU" sz="3400" b="1" dirty="0" smtClean="0">
              <a:latin typeface="Times New Roman" pitchFamily="18" charset="0"/>
              <a:cs typeface="Times New Roman" pitchFamily="18" charset="0"/>
            </a:endParaRPr>
          </a:p>
          <a:p>
            <a:r>
              <a:rPr lang="en-AU" sz="3400" b="1" dirty="0" smtClean="0">
                <a:latin typeface="Times New Roman" pitchFamily="18" charset="0"/>
                <a:cs typeface="Times New Roman" pitchFamily="18" charset="0"/>
              </a:rPr>
              <a:t>4. </a:t>
            </a:r>
            <a:r>
              <a:rPr lang="en-AU" sz="3400" b="1" dirty="0" err="1" smtClean="0">
                <a:latin typeface="Times New Roman" pitchFamily="18" charset="0"/>
                <a:cs typeface="Times New Roman" pitchFamily="18" charset="0"/>
              </a:rPr>
              <a:t>Đất</a:t>
            </a:r>
            <a:r>
              <a:rPr lang="en-AU" sz="3400" b="1" dirty="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cát</a:t>
            </a:r>
            <a:endParaRPr lang="en-AU" sz="3400" b="1" dirty="0" smtClean="0">
              <a:latin typeface="Times New Roman" pitchFamily="18" charset="0"/>
              <a:cs typeface="Times New Roman" pitchFamily="18" charset="0"/>
            </a:endParaRPr>
          </a:p>
          <a:p>
            <a:r>
              <a:rPr lang="en-AU" sz="3400" b="1" dirty="0" smtClean="0">
                <a:latin typeface="Times New Roman" pitchFamily="18" charset="0"/>
                <a:cs typeface="Times New Roman" pitchFamily="18" charset="0"/>
              </a:rPr>
              <a:t>5.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mặn</a:t>
            </a:r>
            <a:endParaRPr lang="en-AU" sz="3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2668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barn(inVertical)">
                                      <p:cBhvr>
                                        <p:cTn id="22" dur="5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4">
                                            <p:txEl>
                                              <p:pRg st="3" end="3"/>
                                            </p:txEl>
                                          </p:spTgt>
                                        </p:tgtEl>
                                        <p:attrNameLst>
                                          <p:attrName>style.visibility</p:attrName>
                                        </p:attrNameLst>
                                      </p:cBhvr>
                                      <p:to>
                                        <p:strVal val="visible"/>
                                      </p:to>
                                    </p:set>
                                    <p:animEffect transition="in" filter="barn(inVertical)">
                                      <p:cBhvr>
                                        <p:cTn id="27" dur="500"/>
                                        <p:tgtEl>
                                          <p:spTgt spid="5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4">
                                            <p:txEl>
                                              <p:pRg st="4" end="4"/>
                                            </p:txEl>
                                          </p:spTgt>
                                        </p:tgtEl>
                                        <p:attrNameLst>
                                          <p:attrName>style.visibility</p:attrName>
                                        </p:attrNameLst>
                                      </p:cBhvr>
                                      <p:to>
                                        <p:strVal val="visible"/>
                                      </p:to>
                                    </p:set>
                                    <p:animEffect transition="in" filter="barn(inVertical)">
                                      <p:cBhvr>
                                        <p:cTn id="32" dur="500"/>
                                        <p:tgtEl>
                                          <p:spTgt spid="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smtClean="0">
                <a:solidFill>
                  <a:srgbClr val="FF0000"/>
                </a:solidFill>
                <a:effectLst/>
              </a:rPr>
              <a:t>Đặt</a:t>
            </a:r>
            <a:r>
              <a:rPr lang="en-US" u="sng" dirty="0" smtClean="0">
                <a:solidFill>
                  <a:srgbClr val="FF0000"/>
                </a:solidFill>
                <a:effectLst/>
              </a:rPr>
              <a:t> </a:t>
            </a:r>
            <a:r>
              <a:rPr lang="en-US" u="sng" dirty="0" err="1" smtClean="0">
                <a:solidFill>
                  <a:srgbClr val="FF0000"/>
                </a:solidFill>
                <a:effectLst/>
              </a:rPr>
              <a:t>điểm</a:t>
            </a:r>
            <a:r>
              <a:rPr lang="en-US" u="sng" dirty="0" smtClean="0">
                <a:solidFill>
                  <a:srgbClr val="FF0000"/>
                </a:solidFill>
                <a:effectLst/>
              </a:rPr>
              <a:t> </a:t>
            </a:r>
            <a:r>
              <a:rPr lang="en-US" u="sng" dirty="0" err="1" smtClean="0">
                <a:solidFill>
                  <a:srgbClr val="FF0000"/>
                </a:solidFill>
                <a:effectLst/>
              </a:rPr>
              <a:t>của</a:t>
            </a:r>
            <a:r>
              <a:rPr lang="en-US" u="sng" dirty="0" smtClean="0">
                <a:solidFill>
                  <a:srgbClr val="FF0000"/>
                </a:solidFill>
                <a:effectLst/>
              </a:rPr>
              <a:t> </a:t>
            </a:r>
            <a:r>
              <a:rPr lang="en-US" u="sng" dirty="0" err="1" smtClean="0">
                <a:solidFill>
                  <a:srgbClr val="FF0000"/>
                </a:solidFill>
                <a:effectLst/>
              </a:rPr>
              <a:t>đất</a:t>
            </a:r>
            <a:r>
              <a:rPr lang="en-US" u="sng" dirty="0" smtClean="0">
                <a:solidFill>
                  <a:srgbClr val="FF0000"/>
                </a:solidFill>
                <a:effectLst/>
              </a:rPr>
              <a:t> </a:t>
            </a:r>
            <a:r>
              <a:rPr lang="en-US" u="sng" dirty="0" err="1" smtClean="0">
                <a:solidFill>
                  <a:srgbClr val="FF0000"/>
                </a:solidFill>
                <a:effectLst/>
              </a:rPr>
              <a:t>xám</a:t>
            </a:r>
            <a:r>
              <a:rPr lang="en-US" u="sng" dirty="0" smtClean="0">
                <a:solidFill>
                  <a:srgbClr val="FF0000"/>
                </a:solidFill>
                <a:effectLst/>
              </a:rPr>
              <a:t> </a:t>
            </a:r>
            <a:r>
              <a:rPr lang="en-US" u="sng" dirty="0" err="1" smtClean="0">
                <a:solidFill>
                  <a:srgbClr val="FF0000"/>
                </a:solidFill>
                <a:effectLst/>
              </a:rPr>
              <a:t>bạc</a:t>
            </a:r>
            <a:r>
              <a:rPr lang="en-US" u="sng" dirty="0" smtClean="0">
                <a:solidFill>
                  <a:srgbClr val="FF0000"/>
                </a:solidFill>
                <a:effectLst/>
              </a:rPr>
              <a:t> </a:t>
            </a:r>
            <a:r>
              <a:rPr lang="en-US" u="sng" dirty="0" err="1" smtClean="0">
                <a:solidFill>
                  <a:srgbClr val="FF0000"/>
                </a:solidFill>
                <a:effectLst/>
              </a:rPr>
              <a:t>màu</a:t>
            </a:r>
            <a:endParaRPr lang="en-US" u="sng" dirty="0">
              <a:solidFill>
                <a:srgbClr val="FF0000"/>
              </a:solidFill>
              <a:effectLst/>
            </a:endParaRPr>
          </a:p>
        </p:txBody>
      </p:sp>
      <p:sp>
        <p:nvSpPr>
          <p:cNvPr id="3" name="Content Placeholder 2"/>
          <p:cNvSpPr>
            <a:spLocks noGrp="1"/>
          </p:cNvSpPr>
          <p:nvPr>
            <p:ph idx="1"/>
          </p:nvPr>
        </p:nvSpPr>
        <p:spPr>
          <a:xfrm>
            <a:off x="457200" y="1600200"/>
            <a:ext cx="8229600" cy="4953000"/>
          </a:xfrm>
        </p:spPr>
        <p:txBody>
          <a:bodyPr>
            <a:normAutofit/>
          </a:bodyPr>
          <a:lstStyle/>
          <a:p>
            <a:pPr algn="just"/>
            <a:r>
              <a:rPr lang="en-US" sz="4000" dirty="0" smtClean="0">
                <a:solidFill>
                  <a:srgbClr val="FF0000"/>
                </a:solidFill>
              </a:rPr>
              <a:t>1:tầng </a:t>
            </a:r>
            <a:r>
              <a:rPr lang="en-US" sz="4000" dirty="0" err="1" smtClean="0">
                <a:solidFill>
                  <a:srgbClr val="FF0000"/>
                </a:solidFill>
              </a:rPr>
              <a:t>đất</a:t>
            </a:r>
            <a:r>
              <a:rPr lang="en-US" sz="4000" dirty="0" smtClean="0">
                <a:solidFill>
                  <a:srgbClr val="FF0000"/>
                </a:solidFill>
              </a:rPr>
              <a:t> </a:t>
            </a:r>
            <a:r>
              <a:rPr lang="en-US" sz="4000" dirty="0" err="1" smtClean="0">
                <a:solidFill>
                  <a:srgbClr val="FF0000"/>
                </a:solidFill>
              </a:rPr>
              <a:t>mặt</a:t>
            </a:r>
            <a:r>
              <a:rPr lang="en-US" sz="4000" dirty="0" smtClean="0">
                <a:solidFill>
                  <a:srgbClr val="FF0000"/>
                </a:solidFill>
              </a:rPr>
              <a:t> </a:t>
            </a:r>
            <a:r>
              <a:rPr lang="en-US" sz="4000" dirty="0" err="1" smtClean="0">
                <a:solidFill>
                  <a:srgbClr val="FF0000"/>
                </a:solidFill>
              </a:rPr>
              <a:t>mỏng</a:t>
            </a:r>
            <a:r>
              <a:rPr lang="en-US" sz="4000" dirty="0" smtClean="0">
                <a:solidFill>
                  <a:srgbClr val="FF0000"/>
                </a:solidFill>
              </a:rPr>
              <a:t> </a:t>
            </a:r>
          </a:p>
          <a:p>
            <a:pPr algn="just"/>
            <a:r>
              <a:rPr lang="en-US" sz="4000" dirty="0" smtClean="0">
                <a:solidFill>
                  <a:srgbClr val="FF0000"/>
                </a:solidFill>
              </a:rPr>
              <a:t>2:thành </a:t>
            </a:r>
            <a:r>
              <a:rPr lang="en-US" sz="4000" dirty="0" err="1" smtClean="0">
                <a:solidFill>
                  <a:srgbClr val="FF0000"/>
                </a:solidFill>
              </a:rPr>
              <a:t>phần</a:t>
            </a:r>
            <a:r>
              <a:rPr lang="en-US" sz="4000" dirty="0" smtClean="0">
                <a:solidFill>
                  <a:srgbClr val="FF0000"/>
                </a:solidFill>
              </a:rPr>
              <a:t> </a:t>
            </a:r>
            <a:r>
              <a:rPr lang="en-US" sz="4000" dirty="0" err="1" smtClean="0">
                <a:solidFill>
                  <a:srgbClr val="FF0000"/>
                </a:solidFill>
              </a:rPr>
              <a:t>cơ</a:t>
            </a:r>
            <a:r>
              <a:rPr lang="en-US" sz="4000" dirty="0" smtClean="0">
                <a:solidFill>
                  <a:srgbClr val="FF0000"/>
                </a:solidFill>
              </a:rPr>
              <a:t> </a:t>
            </a:r>
            <a:r>
              <a:rPr lang="en-US" sz="4000" dirty="0" err="1" smtClean="0">
                <a:solidFill>
                  <a:srgbClr val="FF0000"/>
                </a:solidFill>
              </a:rPr>
              <a:t>giới</a:t>
            </a:r>
            <a:r>
              <a:rPr lang="en-US" sz="4000" dirty="0" smtClean="0">
                <a:solidFill>
                  <a:srgbClr val="FF0000"/>
                </a:solidFill>
              </a:rPr>
              <a:t> </a:t>
            </a:r>
            <a:r>
              <a:rPr lang="en-US" sz="4000" dirty="0" err="1" smtClean="0">
                <a:solidFill>
                  <a:srgbClr val="FF0000"/>
                </a:solidFill>
              </a:rPr>
              <a:t>nhẹ</a:t>
            </a:r>
            <a:endParaRPr lang="en-US" sz="4000" dirty="0" smtClean="0">
              <a:solidFill>
                <a:srgbClr val="FF0000"/>
              </a:solidFill>
            </a:endParaRPr>
          </a:p>
          <a:p>
            <a:pPr algn="just"/>
            <a:r>
              <a:rPr lang="en-US" sz="4000" dirty="0" smtClean="0">
                <a:solidFill>
                  <a:srgbClr val="FF0000"/>
                </a:solidFill>
              </a:rPr>
              <a:t>3:thường </a:t>
            </a:r>
            <a:r>
              <a:rPr lang="en-US" sz="4000" dirty="0" err="1" smtClean="0">
                <a:solidFill>
                  <a:srgbClr val="FF0000"/>
                </a:solidFill>
              </a:rPr>
              <a:t>khô</a:t>
            </a:r>
            <a:r>
              <a:rPr lang="en-US" sz="4000" dirty="0" smtClean="0">
                <a:solidFill>
                  <a:srgbClr val="FF0000"/>
                </a:solidFill>
              </a:rPr>
              <a:t> </a:t>
            </a:r>
            <a:r>
              <a:rPr lang="en-US" sz="4000" dirty="0" err="1" smtClean="0">
                <a:solidFill>
                  <a:srgbClr val="FF0000"/>
                </a:solidFill>
              </a:rPr>
              <a:t>hạn</a:t>
            </a:r>
            <a:endParaRPr lang="en-US" sz="4000" dirty="0" smtClean="0">
              <a:solidFill>
                <a:srgbClr val="FF0000"/>
              </a:solidFill>
            </a:endParaRPr>
          </a:p>
          <a:p>
            <a:pPr algn="just"/>
            <a:r>
              <a:rPr lang="en-US" sz="4000" dirty="0" smtClean="0">
                <a:solidFill>
                  <a:srgbClr val="FF0000"/>
                </a:solidFill>
              </a:rPr>
              <a:t>4:chua </a:t>
            </a:r>
            <a:r>
              <a:rPr lang="en-US" sz="4000" dirty="0" err="1" smtClean="0">
                <a:solidFill>
                  <a:srgbClr val="FF0000"/>
                </a:solidFill>
              </a:rPr>
              <a:t>đến</a:t>
            </a:r>
            <a:r>
              <a:rPr lang="en-US" sz="4000" dirty="0" smtClean="0">
                <a:solidFill>
                  <a:srgbClr val="FF0000"/>
                </a:solidFill>
              </a:rPr>
              <a:t> </a:t>
            </a:r>
            <a:r>
              <a:rPr lang="en-US" sz="4000" dirty="0" err="1" smtClean="0">
                <a:solidFill>
                  <a:srgbClr val="FF0000"/>
                </a:solidFill>
              </a:rPr>
              <a:t>rất</a:t>
            </a:r>
            <a:r>
              <a:rPr lang="en-US" sz="4000" dirty="0" smtClean="0">
                <a:solidFill>
                  <a:srgbClr val="FF0000"/>
                </a:solidFill>
              </a:rPr>
              <a:t> </a:t>
            </a:r>
            <a:r>
              <a:rPr lang="en-US" sz="4000" dirty="0" err="1" smtClean="0">
                <a:solidFill>
                  <a:srgbClr val="FF0000"/>
                </a:solidFill>
              </a:rPr>
              <a:t>chua</a:t>
            </a:r>
            <a:endParaRPr lang="en-US" sz="4000" dirty="0" smtClean="0">
              <a:solidFill>
                <a:srgbClr val="FF0000"/>
              </a:solidFill>
            </a:endParaRPr>
          </a:p>
          <a:p>
            <a:pPr algn="just"/>
            <a:r>
              <a:rPr lang="en-US" sz="4000" dirty="0" smtClean="0">
                <a:solidFill>
                  <a:srgbClr val="FF0000"/>
                </a:solidFill>
              </a:rPr>
              <a:t>5:nghèo </a:t>
            </a:r>
            <a:r>
              <a:rPr lang="en-US" sz="4000" dirty="0" err="1" smtClean="0">
                <a:solidFill>
                  <a:srgbClr val="FF0000"/>
                </a:solidFill>
              </a:rPr>
              <a:t>dinh</a:t>
            </a:r>
            <a:r>
              <a:rPr lang="en-US" sz="4000" dirty="0" smtClean="0">
                <a:solidFill>
                  <a:srgbClr val="FF0000"/>
                </a:solidFill>
              </a:rPr>
              <a:t> </a:t>
            </a:r>
            <a:r>
              <a:rPr lang="en-US" sz="4000" dirty="0" err="1" smtClean="0">
                <a:solidFill>
                  <a:srgbClr val="FF0000"/>
                </a:solidFill>
              </a:rPr>
              <a:t>dưỡng</a:t>
            </a:r>
            <a:endParaRPr lang="en-US" sz="4000" dirty="0" smtClean="0">
              <a:solidFill>
                <a:srgbClr val="FF0000"/>
              </a:solidFill>
            </a:endParaRPr>
          </a:p>
          <a:p>
            <a:pPr algn="just"/>
            <a:r>
              <a:rPr lang="en-US" sz="4000" dirty="0" smtClean="0">
                <a:solidFill>
                  <a:srgbClr val="FF0000"/>
                </a:solidFill>
              </a:rPr>
              <a:t>6:vi </a:t>
            </a:r>
            <a:r>
              <a:rPr lang="en-US" sz="4000" dirty="0" err="1" smtClean="0">
                <a:solidFill>
                  <a:srgbClr val="FF0000"/>
                </a:solidFill>
              </a:rPr>
              <a:t>sinh</a:t>
            </a:r>
            <a:r>
              <a:rPr lang="en-US" sz="4000" dirty="0" smtClean="0">
                <a:solidFill>
                  <a:srgbClr val="FF0000"/>
                </a:solidFill>
              </a:rPr>
              <a:t> </a:t>
            </a:r>
            <a:r>
              <a:rPr lang="en-US" sz="4000" dirty="0" err="1" smtClean="0">
                <a:solidFill>
                  <a:srgbClr val="FF0000"/>
                </a:solidFill>
              </a:rPr>
              <a:t>vật</a:t>
            </a:r>
            <a:r>
              <a:rPr lang="en-US" sz="4000" dirty="0" smtClean="0">
                <a:solidFill>
                  <a:srgbClr val="FF0000"/>
                </a:solidFill>
              </a:rPr>
              <a:t> </a:t>
            </a:r>
            <a:r>
              <a:rPr lang="en-US" sz="4000" dirty="0" err="1" smtClean="0">
                <a:solidFill>
                  <a:srgbClr val="FF0000"/>
                </a:solidFill>
              </a:rPr>
              <a:t>ít</a:t>
            </a:r>
            <a:r>
              <a:rPr lang="en-US" sz="4000" dirty="0" smtClean="0">
                <a:solidFill>
                  <a:srgbClr val="FF0000"/>
                </a:solidFill>
              </a:rPr>
              <a:t>, </a:t>
            </a:r>
            <a:r>
              <a:rPr lang="en-US" sz="4000" dirty="0" err="1" smtClean="0">
                <a:solidFill>
                  <a:srgbClr val="FF0000"/>
                </a:solidFill>
              </a:rPr>
              <a:t>hoạt</a:t>
            </a:r>
            <a:r>
              <a:rPr lang="en-US" sz="4000" dirty="0" smtClean="0">
                <a:solidFill>
                  <a:srgbClr val="FF0000"/>
                </a:solidFill>
              </a:rPr>
              <a:t> </a:t>
            </a:r>
            <a:r>
              <a:rPr lang="en-US" sz="4000" dirty="0" err="1" smtClean="0">
                <a:solidFill>
                  <a:srgbClr val="FF0000"/>
                </a:solidFill>
              </a:rPr>
              <a:t>động</a:t>
            </a:r>
            <a:r>
              <a:rPr lang="en-US" sz="4000" dirty="0" smtClean="0">
                <a:solidFill>
                  <a:srgbClr val="FF0000"/>
                </a:solidFill>
              </a:rPr>
              <a:t> </a:t>
            </a:r>
            <a:r>
              <a:rPr lang="en-US" sz="4000" dirty="0" err="1" smtClean="0">
                <a:solidFill>
                  <a:srgbClr val="FF0000"/>
                </a:solidFill>
              </a:rPr>
              <a:t>yếu</a:t>
            </a:r>
            <a:endParaRPr lang="en-US" sz="4000" dirty="0" smtClean="0">
              <a:solidFill>
                <a:srgbClr val="FF0000"/>
              </a:solidFill>
            </a:endParaRPr>
          </a:p>
        </p:txBody>
      </p:sp>
      <p:pic>
        <p:nvPicPr>
          <p:cNvPr id="3074" name="Picture 2" descr="https://scontent.xx.fbcdn.net/v/t1.15752-0/p280x280/120222509_781748932611737_601874329001872857_n.jpg?_nc_cat=101&amp;_nc_sid=ae9488&amp;_nc_ohc=rj_Bp6IzVngAX8voEz_&amp;_nc_oc=AQm-HLyITjd85PXYrOVyTzjuepOSEY17T5ZX5eufuw2v0cIf1rvtltBwGZfWd2429bY&amp;_nc_ad=z-m&amp;_nc_cid=0&amp;_nc_ht=scontent.xx&amp;tp=6&amp;oh=e8dbe64150d1c4985c8d0e3e29c9a41e&amp;oe=5F91E67C"/>
          <p:cNvPicPr>
            <a:picLocks noChangeAspect="1" noChangeArrowheads="1"/>
          </p:cNvPicPr>
          <p:nvPr/>
        </p:nvPicPr>
        <p:blipFill>
          <a:blip r:embed="rId2"/>
          <a:srcRect/>
          <a:stretch>
            <a:fillRect/>
          </a:stretch>
        </p:blipFill>
        <p:spPr bwMode="auto">
          <a:xfrm>
            <a:off x="4533900" y="1676400"/>
            <a:ext cx="4610100" cy="5181600"/>
          </a:xfrm>
          <a:prstGeom prst="rect">
            <a:avLst/>
          </a:prstGeom>
          <a:noFill/>
        </p:spPr>
      </p:pic>
      <p:pic>
        <p:nvPicPr>
          <p:cNvPr id="3076" name="Picture 4" descr="https://scontent.xx.fbcdn.net/v/t1.15752-0/p280x280/120200428_701231597411312_940531651076987677_n.jpg?_nc_cat=109&amp;_nc_sid=ae9488&amp;_nc_ohc=kQxMWhkyS9QAX_sHAW3&amp;_nc_ad=z-m&amp;_nc_cid=0&amp;_nc_ht=scontent.xx&amp;tp=6&amp;oh=ffad6d9ba2a9223bf9a49bf03389c1d4&amp;oe=5F94092A"/>
          <p:cNvPicPr>
            <a:picLocks noChangeAspect="1" noChangeArrowheads="1"/>
          </p:cNvPicPr>
          <p:nvPr/>
        </p:nvPicPr>
        <p:blipFill>
          <a:blip r:embed="rId3"/>
          <a:srcRect/>
          <a:stretch>
            <a:fillRect/>
          </a:stretch>
        </p:blipFill>
        <p:spPr bwMode="auto">
          <a:xfrm>
            <a:off x="0" y="1676400"/>
            <a:ext cx="4495800" cy="5181600"/>
          </a:xfrm>
          <a:prstGeom prst="rect">
            <a:avLst/>
          </a:prstGeom>
          <a:noFill/>
        </p:spPr>
      </p:pic>
    </p:spTree>
    <p:extLst>
      <p:ext uri="{BB962C8B-B14F-4D97-AF65-F5344CB8AC3E}">
        <p14:creationId xmlns:p14="http://schemas.microsoft.com/office/powerpoint/2010/main" val="7529175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fmla="#ppt_w*sin(2.5*pi*$)">
                                          <p:val>
                                            <p:fltVal val="0"/>
                                          </p:val>
                                        </p:tav>
                                        <p:tav tm="100000">
                                          <p:val>
                                            <p:fltVal val="1"/>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edg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ox(i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strips(down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anim calcmode="lin" valueType="num">
                                      <p:cBhvr>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8" presetClass="exit" presetSubtype="12" fill="hold" nodeType="clickEffect">
                                  <p:stCondLst>
                                    <p:cond delay="0"/>
                                  </p:stCondLst>
                                  <p:childTnLst>
                                    <p:animEffect transition="out" filter="strips(downLeft)">
                                      <p:cBhvr>
                                        <p:cTn id="47" dur="500"/>
                                        <p:tgtEl>
                                          <p:spTgt spid="3">
                                            <p:txEl>
                                              <p:pRg st="0" end="0"/>
                                            </p:txEl>
                                          </p:spTgt>
                                        </p:tgtEl>
                                      </p:cBhvr>
                                    </p:animEffect>
                                    <p:set>
                                      <p:cBhvr>
                                        <p:cTn id="48" dur="1" fill="hold">
                                          <p:stCondLst>
                                            <p:cond delay="499"/>
                                          </p:stCondLst>
                                        </p:cTn>
                                        <p:tgtEl>
                                          <p:spTgt spid="3">
                                            <p:txEl>
                                              <p:pRg st="0" end="0"/>
                                            </p:txEl>
                                          </p:spTgt>
                                        </p:tgtEl>
                                        <p:attrNameLst>
                                          <p:attrName>style.visibility</p:attrName>
                                        </p:attrNameLst>
                                      </p:cBhvr>
                                      <p:to>
                                        <p:strVal val="hidden"/>
                                      </p:to>
                                    </p:set>
                                  </p:childTnLst>
                                </p:cTn>
                              </p:par>
                              <p:par>
                                <p:cTn id="49" presetID="18" presetClass="exit" presetSubtype="12" fill="hold" nodeType="withEffect">
                                  <p:stCondLst>
                                    <p:cond delay="0"/>
                                  </p:stCondLst>
                                  <p:childTnLst>
                                    <p:animEffect transition="out" filter="strips(downLeft)">
                                      <p:cBhvr>
                                        <p:cTn id="50" dur="500"/>
                                        <p:tgtEl>
                                          <p:spTgt spid="3">
                                            <p:txEl>
                                              <p:pRg st="1" end="1"/>
                                            </p:txEl>
                                          </p:spTgt>
                                        </p:tgtEl>
                                      </p:cBhvr>
                                    </p:animEffect>
                                    <p:set>
                                      <p:cBhvr>
                                        <p:cTn id="51" dur="1" fill="hold">
                                          <p:stCondLst>
                                            <p:cond delay="499"/>
                                          </p:stCondLst>
                                        </p:cTn>
                                        <p:tgtEl>
                                          <p:spTgt spid="3">
                                            <p:txEl>
                                              <p:pRg st="1" end="1"/>
                                            </p:txEl>
                                          </p:spTgt>
                                        </p:tgtEl>
                                        <p:attrNameLst>
                                          <p:attrName>style.visibility</p:attrName>
                                        </p:attrNameLst>
                                      </p:cBhvr>
                                      <p:to>
                                        <p:strVal val="hidden"/>
                                      </p:to>
                                    </p:set>
                                  </p:childTnLst>
                                </p:cTn>
                              </p:par>
                              <p:par>
                                <p:cTn id="52" presetID="18" presetClass="exit" presetSubtype="12" fill="hold" nodeType="withEffect">
                                  <p:stCondLst>
                                    <p:cond delay="0"/>
                                  </p:stCondLst>
                                  <p:childTnLst>
                                    <p:animEffect transition="out" filter="strips(downLeft)">
                                      <p:cBhvr>
                                        <p:cTn id="53" dur="500"/>
                                        <p:tgtEl>
                                          <p:spTgt spid="3">
                                            <p:txEl>
                                              <p:pRg st="2" end="2"/>
                                            </p:txEl>
                                          </p:spTgt>
                                        </p:tgtEl>
                                      </p:cBhvr>
                                    </p:animEffect>
                                    <p:set>
                                      <p:cBhvr>
                                        <p:cTn id="54" dur="1" fill="hold">
                                          <p:stCondLst>
                                            <p:cond delay="499"/>
                                          </p:stCondLst>
                                        </p:cTn>
                                        <p:tgtEl>
                                          <p:spTgt spid="3">
                                            <p:txEl>
                                              <p:pRg st="2" end="2"/>
                                            </p:txEl>
                                          </p:spTgt>
                                        </p:tgtEl>
                                        <p:attrNameLst>
                                          <p:attrName>style.visibility</p:attrName>
                                        </p:attrNameLst>
                                      </p:cBhvr>
                                      <p:to>
                                        <p:strVal val="hidden"/>
                                      </p:to>
                                    </p:set>
                                  </p:childTnLst>
                                </p:cTn>
                              </p:par>
                              <p:par>
                                <p:cTn id="55" presetID="18" presetClass="exit" presetSubtype="12" fill="hold" nodeType="withEffect">
                                  <p:stCondLst>
                                    <p:cond delay="0"/>
                                  </p:stCondLst>
                                  <p:childTnLst>
                                    <p:animEffect transition="out" filter="strips(downLeft)">
                                      <p:cBhvr>
                                        <p:cTn id="56" dur="500"/>
                                        <p:tgtEl>
                                          <p:spTgt spid="3">
                                            <p:txEl>
                                              <p:pRg st="3" end="3"/>
                                            </p:txEl>
                                          </p:spTgt>
                                        </p:tgtEl>
                                      </p:cBhvr>
                                    </p:animEffect>
                                    <p:set>
                                      <p:cBhvr>
                                        <p:cTn id="57" dur="1" fill="hold">
                                          <p:stCondLst>
                                            <p:cond delay="499"/>
                                          </p:stCondLst>
                                        </p:cTn>
                                        <p:tgtEl>
                                          <p:spTgt spid="3">
                                            <p:txEl>
                                              <p:pRg st="3" end="3"/>
                                            </p:txEl>
                                          </p:spTgt>
                                        </p:tgtEl>
                                        <p:attrNameLst>
                                          <p:attrName>style.visibility</p:attrName>
                                        </p:attrNameLst>
                                      </p:cBhvr>
                                      <p:to>
                                        <p:strVal val="hidden"/>
                                      </p:to>
                                    </p:set>
                                  </p:childTnLst>
                                </p:cTn>
                              </p:par>
                              <p:par>
                                <p:cTn id="58" presetID="18" presetClass="exit" presetSubtype="12" fill="hold" nodeType="withEffect">
                                  <p:stCondLst>
                                    <p:cond delay="0"/>
                                  </p:stCondLst>
                                  <p:childTnLst>
                                    <p:animEffect transition="out" filter="strips(downLeft)">
                                      <p:cBhvr>
                                        <p:cTn id="59" dur="500"/>
                                        <p:tgtEl>
                                          <p:spTgt spid="3">
                                            <p:txEl>
                                              <p:pRg st="4" end="4"/>
                                            </p:txEl>
                                          </p:spTgt>
                                        </p:tgtEl>
                                      </p:cBhvr>
                                    </p:animEffect>
                                    <p:set>
                                      <p:cBhvr>
                                        <p:cTn id="60" dur="1" fill="hold">
                                          <p:stCondLst>
                                            <p:cond delay="499"/>
                                          </p:stCondLst>
                                        </p:cTn>
                                        <p:tgtEl>
                                          <p:spTgt spid="3">
                                            <p:txEl>
                                              <p:pRg st="4" end="4"/>
                                            </p:txEl>
                                          </p:spTgt>
                                        </p:tgtEl>
                                        <p:attrNameLst>
                                          <p:attrName>style.visibility</p:attrName>
                                        </p:attrNameLst>
                                      </p:cBhvr>
                                      <p:to>
                                        <p:strVal val="hidden"/>
                                      </p:to>
                                    </p:set>
                                  </p:childTnLst>
                                </p:cTn>
                              </p:par>
                              <p:par>
                                <p:cTn id="61" presetID="18" presetClass="exit" presetSubtype="12" fill="hold" nodeType="withEffect">
                                  <p:stCondLst>
                                    <p:cond delay="0"/>
                                  </p:stCondLst>
                                  <p:childTnLst>
                                    <p:animEffect transition="out" filter="strips(downLeft)">
                                      <p:cBhvr>
                                        <p:cTn id="62" dur="500"/>
                                        <p:tgtEl>
                                          <p:spTgt spid="3">
                                            <p:txEl>
                                              <p:pRg st="5" end="5"/>
                                            </p:txEl>
                                          </p:spTgt>
                                        </p:tgtEl>
                                      </p:cBhvr>
                                    </p:animEffect>
                                    <p:set>
                                      <p:cBhvr>
                                        <p:cTn id="63"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39" presetClass="entr" presetSubtype="0" accel="100000" fill="hold" nodeType="clickEffect">
                                  <p:stCondLst>
                                    <p:cond delay="0"/>
                                  </p:stCondLst>
                                  <p:childTnLst>
                                    <p:set>
                                      <p:cBhvr>
                                        <p:cTn id="67" dur="1" fill="hold">
                                          <p:stCondLst>
                                            <p:cond delay="0"/>
                                          </p:stCondLst>
                                        </p:cTn>
                                        <p:tgtEl>
                                          <p:spTgt spid="3076"/>
                                        </p:tgtEl>
                                        <p:attrNameLst>
                                          <p:attrName>style.visibility</p:attrName>
                                        </p:attrNameLst>
                                      </p:cBhvr>
                                      <p:to>
                                        <p:strVal val="visible"/>
                                      </p:to>
                                    </p:set>
                                    <p:anim calcmode="lin" valueType="num">
                                      <p:cBhvr>
                                        <p:cTn id="68" dur="500" fill="hold"/>
                                        <p:tgtEl>
                                          <p:spTgt spid="3076"/>
                                        </p:tgtEl>
                                        <p:attrNameLst>
                                          <p:attrName>ppt_h</p:attrName>
                                        </p:attrNameLst>
                                      </p:cBhvr>
                                      <p:tavLst>
                                        <p:tav tm="0">
                                          <p:val>
                                            <p:strVal val="#ppt_h/20"/>
                                          </p:val>
                                        </p:tav>
                                        <p:tav tm="50000">
                                          <p:val>
                                            <p:strVal val="#ppt_h/20"/>
                                          </p:val>
                                        </p:tav>
                                        <p:tav tm="100000">
                                          <p:val>
                                            <p:strVal val="#ppt_h"/>
                                          </p:val>
                                        </p:tav>
                                      </p:tavLst>
                                    </p:anim>
                                    <p:anim calcmode="lin" valueType="num">
                                      <p:cBhvr>
                                        <p:cTn id="69" dur="500" fill="hold"/>
                                        <p:tgtEl>
                                          <p:spTgt spid="3076"/>
                                        </p:tgtEl>
                                        <p:attrNameLst>
                                          <p:attrName>ppt_w</p:attrName>
                                        </p:attrNameLst>
                                      </p:cBhvr>
                                      <p:tavLst>
                                        <p:tav tm="0">
                                          <p:val>
                                            <p:strVal val="#ppt_w+.3"/>
                                          </p:val>
                                        </p:tav>
                                        <p:tav tm="50000">
                                          <p:val>
                                            <p:strVal val="#ppt_w+.3"/>
                                          </p:val>
                                        </p:tav>
                                        <p:tav tm="100000">
                                          <p:val>
                                            <p:strVal val="#ppt_w"/>
                                          </p:val>
                                        </p:tav>
                                      </p:tavLst>
                                    </p:anim>
                                    <p:anim calcmode="lin" valueType="num">
                                      <p:cBhvr>
                                        <p:cTn id="70" dur="500" fill="hold"/>
                                        <p:tgtEl>
                                          <p:spTgt spid="3076"/>
                                        </p:tgtEl>
                                        <p:attrNameLst>
                                          <p:attrName>ppt_x</p:attrName>
                                        </p:attrNameLst>
                                      </p:cBhvr>
                                      <p:tavLst>
                                        <p:tav tm="0">
                                          <p:val>
                                            <p:strVal val="#ppt_x-.3"/>
                                          </p:val>
                                        </p:tav>
                                        <p:tav tm="50000">
                                          <p:val>
                                            <p:strVal val="#ppt_x"/>
                                          </p:val>
                                        </p:tav>
                                        <p:tav tm="100000">
                                          <p:val>
                                            <p:strVal val="#ppt_x"/>
                                          </p:val>
                                        </p:tav>
                                      </p:tavLst>
                                    </p:anim>
                                    <p:anim calcmode="lin" valueType="num">
                                      <p:cBhvr>
                                        <p:cTn id="71"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9" presetClass="entr" presetSubtype="0" decel="100000" fill="hold" nodeType="clickEffect">
                                  <p:stCondLst>
                                    <p:cond delay="0"/>
                                  </p:stCondLst>
                                  <p:childTnLst>
                                    <p:set>
                                      <p:cBhvr>
                                        <p:cTn id="75" dur="1" fill="hold">
                                          <p:stCondLst>
                                            <p:cond delay="0"/>
                                          </p:stCondLst>
                                        </p:cTn>
                                        <p:tgtEl>
                                          <p:spTgt spid="3074"/>
                                        </p:tgtEl>
                                        <p:attrNameLst>
                                          <p:attrName>style.visibility</p:attrName>
                                        </p:attrNameLst>
                                      </p:cBhvr>
                                      <p:to>
                                        <p:strVal val="visible"/>
                                      </p:to>
                                    </p:set>
                                    <p:anim calcmode="lin" valueType="num">
                                      <p:cBhvr>
                                        <p:cTn id="76" dur="500" fill="hold"/>
                                        <p:tgtEl>
                                          <p:spTgt spid="3074"/>
                                        </p:tgtEl>
                                        <p:attrNameLst>
                                          <p:attrName>ppt_w</p:attrName>
                                        </p:attrNameLst>
                                      </p:cBhvr>
                                      <p:tavLst>
                                        <p:tav tm="0">
                                          <p:val>
                                            <p:fltVal val="0"/>
                                          </p:val>
                                        </p:tav>
                                        <p:tav tm="100000">
                                          <p:val>
                                            <p:strVal val="#ppt_w"/>
                                          </p:val>
                                        </p:tav>
                                      </p:tavLst>
                                    </p:anim>
                                    <p:anim calcmode="lin" valueType="num">
                                      <p:cBhvr>
                                        <p:cTn id="77" dur="500" fill="hold"/>
                                        <p:tgtEl>
                                          <p:spTgt spid="3074"/>
                                        </p:tgtEl>
                                        <p:attrNameLst>
                                          <p:attrName>ppt_h</p:attrName>
                                        </p:attrNameLst>
                                      </p:cBhvr>
                                      <p:tavLst>
                                        <p:tav tm="0">
                                          <p:val>
                                            <p:fltVal val="0"/>
                                          </p:val>
                                        </p:tav>
                                        <p:tav tm="100000">
                                          <p:val>
                                            <p:strVal val="#ppt_h"/>
                                          </p:val>
                                        </p:tav>
                                      </p:tavLst>
                                    </p:anim>
                                    <p:anim calcmode="lin" valueType="num">
                                      <p:cBhvr>
                                        <p:cTn id="78" dur="500" fill="hold"/>
                                        <p:tgtEl>
                                          <p:spTgt spid="3074"/>
                                        </p:tgtEl>
                                        <p:attrNameLst>
                                          <p:attrName>style.rotation</p:attrName>
                                        </p:attrNameLst>
                                      </p:cBhvr>
                                      <p:tavLst>
                                        <p:tav tm="0">
                                          <p:val>
                                            <p:fltVal val="360"/>
                                          </p:val>
                                        </p:tav>
                                        <p:tav tm="100000">
                                          <p:val>
                                            <p:fltVal val="0"/>
                                          </p:val>
                                        </p:tav>
                                      </p:tavLst>
                                    </p:anim>
                                    <p:animEffect transition="in" filter="fade">
                                      <p:cBhvr>
                                        <p:cTn id="7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a:xfrm>
            <a:off x="152400" y="1143000"/>
            <a:ext cx="8534400" cy="1143000"/>
          </a:xfrm>
        </p:spPr>
        <p:txBody>
          <a:bodyPr/>
          <a:lstStyle/>
          <a:p>
            <a:pPr algn="l"/>
            <a:r>
              <a:rPr lang="en-US" sz="3200" b="1" smtClean="0">
                <a:solidFill>
                  <a:srgbClr val="E88840"/>
                </a:solidFill>
                <a:latin typeface="Times New Roman" pitchFamily="18" charset="0"/>
                <a:cs typeface="Times New Roman" pitchFamily="18" charset="0"/>
              </a:rPr>
              <a:t>1. </a:t>
            </a:r>
            <a:r>
              <a:rPr lang="vi-VN" sz="3200" b="1" smtClean="0">
                <a:solidFill>
                  <a:srgbClr val="E88840"/>
                </a:solidFill>
                <a:latin typeface="Times New Roman" pitchFamily="18" charset="0"/>
                <a:cs typeface="Times New Roman" pitchFamily="18" charset="0"/>
              </a:rPr>
              <a:t>Cày sâu, bữa kĩ kết hợp bón phân hữu cơ</a:t>
            </a:r>
            <a:endParaRPr lang="en-GB" sz="3200" b="1" smtClean="0">
              <a:solidFill>
                <a:srgbClr val="E88840"/>
              </a:solidFill>
              <a:latin typeface="Times New Roman" pitchFamily="18" charset="0"/>
              <a:cs typeface="Times New Roman" pitchFamily="18"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2199542"/>
            <a:ext cx="4724400" cy="3363058"/>
          </a:xfrm>
          <a:prstGeom prst="roundRect">
            <a:avLst>
              <a:gd name="adj" fmla="val 4167"/>
            </a:avLst>
          </a:prstGeom>
          <a:solidFill>
            <a:schemeClr val="bg1"/>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2209799"/>
            <a:ext cx="3891377" cy="3364173"/>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9" name="Straight Arrow Connector 8"/>
          <p:cNvCxnSpPr/>
          <p:nvPr/>
        </p:nvCxnSpPr>
        <p:spPr>
          <a:xfrm>
            <a:off x="1447800" y="3276600"/>
            <a:ext cx="0" cy="990600"/>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294" name="TextBox 11"/>
          <p:cNvSpPr txBox="1">
            <a:spLocks noChangeArrowheads="1"/>
          </p:cNvSpPr>
          <p:nvPr/>
        </p:nvSpPr>
        <p:spPr bwMode="auto">
          <a:xfrm>
            <a:off x="609600" y="2819400"/>
            <a:ext cx="157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sz="2400" b="1">
                <a:solidFill>
                  <a:srgbClr val="FF0000"/>
                </a:solidFill>
                <a:latin typeface="Times New Roman" pitchFamily="18" charset="0"/>
                <a:cs typeface="Times New Roman" pitchFamily="18" charset="0"/>
              </a:rPr>
              <a:t>30 – 40 cm</a:t>
            </a:r>
            <a:endParaRPr lang="en-GB" sz="2400" b="1">
              <a:solidFill>
                <a:srgbClr val="FF0000"/>
              </a:solidFill>
              <a:latin typeface="Times New Roman" pitchFamily="18" charset="0"/>
              <a:cs typeface="Times New Roman" pitchFamily="18" charset="0"/>
            </a:endParaRPr>
          </a:p>
        </p:txBody>
      </p:sp>
      <p:sp>
        <p:nvSpPr>
          <p:cNvPr id="13320" name="TextBox 14"/>
          <p:cNvSpPr txBox="1">
            <a:spLocks noChangeArrowheads="1"/>
          </p:cNvSpPr>
          <p:nvPr/>
        </p:nvSpPr>
        <p:spPr bwMode="auto">
          <a:xfrm>
            <a:off x="381000" y="762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solidFill>
                  <a:srgbClr val="FF0000"/>
                </a:solidFill>
                <a:latin typeface="Times New Roman" pitchFamily="18" charset="0"/>
                <a:cs typeface="Times New Roman" pitchFamily="18" charset="0"/>
              </a:rPr>
              <a:t>II. Biện pháp cải tạo và bảo vệ đất</a:t>
            </a:r>
          </a:p>
        </p:txBody>
      </p:sp>
    </p:spTree>
    <p:extLst>
      <p:ext uri="{BB962C8B-B14F-4D97-AF65-F5344CB8AC3E}">
        <p14:creationId xmlns:p14="http://schemas.microsoft.com/office/powerpoint/2010/main" val="8207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94"/>
                                        </p:tgtEl>
                                        <p:attrNameLst>
                                          <p:attrName>style.visibility</p:attrName>
                                        </p:attrNameLst>
                                      </p:cBhvr>
                                      <p:to>
                                        <p:strVal val="visible"/>
                                      </p:to>
                                    </p:set>
                                    <p:animEffect transition="in" filter="fade">
                                      <p:cBhvr>
                                        <p:cTn id="10" dur="500"/>
                                        <p:tgtEl>
                                          <p:spTgt spid="1229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386"/>
                                        </p:tgtEl>
                                        <p:attrNameLst>
                                          <p:attrName>style.visibility</p:attrName>
                                        </p:attrNameLst>
                                      </p:cBhvr>
                                      <p:to>
                                        <p:strVal val="visible"/>
                                      </p:to>
                                    </p:set>
                                    <p:animEffect transition="in" filter="fade">
                                      <p:cBhvr>
                                        <p:cTn id="1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22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01522856"/>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20502"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908720"/>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204864"/>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827584" y="2924944"/>
            <a:ext cx="7632848" cy="1661993"/>
          </a:xfrm>
          <a:prstGeom prst="rect">
            <a:avLst/>
          </a:prstGeom>
          <a:noFill/>
        </p:spPr>
        <p:txBody>
          <a:bodyPr wrap="square" rtlCol="0">
            <a:spAutoFit/>
          </a:bodyPr>
          <a:lstStyle/>
          <a:p>
            <a:pPr marL="342900" indent="-342900">
              <a:buAutoNum type="arabicPeriod"/>
            </a:pPr>
            <a:r>
              <a:rPr lang="en-AU" sz="3400" b="1" dirty="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xám</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bạc</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màu</a:t>
            </a:r>
            <a:endParaRPr lang="en-AU" sz="3400" b="1" dirty="0" smtClean="0">
              <a:latin typeface="Times New Roman" pitchFamily="18" charset="0"/>
              <a:cs typeface="Times New Roman" pitchFamily="18" charset="0"/>
            </a:endParaRPr>
          </a:p>
          <a:p>
            <a:pPr marL="285750" indent="-285750">
              <a:buFontTx/>
              <a:buChar char="-"/>
            </a:pPr>
            <a:r>
              <a:rPr lang="en-AU" sz="3400" dirty="0" err="1" smtClean="0">
                <a:latin typeface="Times New Roman" pitchFamily="18" charset="0"/>
                <a:cs typeface="Times New Roman" pitchFamily="18" charset="0"/>
              </a:rPr>
              <a:t>Cày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sâu</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bừa</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kĩ</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kết</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hợp</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bón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phân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hữu</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cơ</a:t>
            </a:r>
            <a:r>
              <a:rPr lang="en-AU" sz="3400" dirty="0" smtClean="0">
                <a:latin typeface="Times New Roman" pitchFamily="18" charset="0"/>
                <a:cs typeface="Times New Roman" pitchFamily="18" charset="0"/>
              </a:rPr>
              <a:t>.</a:t>
            </a:r>
          </a:p>
        </p:txBody>
      </p:sp>
      <p:pic>
        <p:nvPicPr>
          <p:cNvPr id="8" name="Picture 11" descr="Book-09"/>
          <p:cNvPicPr>
            <a:picLocks noChangeAspect="1" noChangeArrowheads="1" noCrop="1"/>
          </p:cNvPicPr>
          <p:nvPr/>
        </p:nvPicPr>
        <p:blipFill>
          <a:blip r:embed="rId5"/>
          <a:srcRect/>
          <a:stretch>
            <a:fillRect/>
          </a:stretch>
        </p:blipFill>
        <p:spPr bwMode="auto">
          <a:xfrm>
            <a:off x="107504" y="2996952"/>
            <a:ext cx="743778" cy="568164"/>
          </a:xfrm>
          <a:prstGeom prst="rect">
            <a:avLst/>
          </a:prstGeom>
          <a:noFill/>
        </p:spPr>
      </p:pic>
    </p:spTree>
    <p:extLst>
      <p:ext uri="{BB962C8B-B14F-4D97-AF65-F5344CB8AC3E}">
        <p14:creationId xmlns:p14="http://schemas.microsoft.com/office/powerpoint/2010/main" val="284592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769"/>
            <a:ext cx="8892480" cy="935490"/>
          </a:xfrm>
        </p:spPr>
        <p:txBody>
          <a:bodyPr>
            <a:normAutofit fontScale="90000"/>
          </a:bodyPr>
          <a:lstStyle/>
          <a:p>
            <a:r>
              <a:rPr lang="vi-VN" dirty="0" smtClean="0"/>
              <a:t>   </a:t>
            </a:r>
            <a:r>
              <a:rPr lang="vi-VN" b="1" dirty="0" smtClean="0">
                <a:solidFill>
                  <a:srgbClr val="C00000"/>
                </a:solidFill>
              </a:rPr>
              <a:t>Đặc điểm của đất dốc đồi núi là gì ?</a:t>
            </a:r>
            <a:endParaRPr lang="vi-VN" b="1" dirty="0">
              <a:solidFill>
                <a:srgbClr val="C00000"/>
              </a:solidFill>
            </a:endParaRPr>
          </a:p>
        </p:txBody>
      </p:sp>
      <p:sp>
        <p:nvSpPr>
          <p:cNvPr id="3" name="Content Placeholder 2"/>
          <p:cNvSpPr>
            <a:spLocks noGrp="1"/>
          </p:cNvSpPr>
          <p:nvPr>
            <p:ph idx="1"/>
          </p:nvPr>
        </p:nvSpPr>
        <p:spPr>
          <a:xfrm>
            <a:off x="583858" y="1052736"/>
            <a:ext cx="7543799" cy="5310994"/>
          </a:xfrm>
        </p:spPr>
        <p:txBody>
          <a:bodyPr>
            <a:noAutofit/>
          </a:bodyPr>
          <a:lstStyle/>
          <a:p>
            <a:r>
              <a:rPr lang="vi-VN" sz="3600" dirty="0" smtClean="0">
                <a:latin typeface="+mj-lt"/>
              </a:rPr>
              <a:t>Là những vùng có địa hình dốc</a:t>
            </a:r>
            <a:r>
              <a:rPr lang="en-US" sz="3600" dirty="0" smtClean="0">
                <a:latin typeface="+mj-lt"/>
              </a:rPr>
              <a:t>.</a:t>
            </a:r>
          </a:p>
          <a:p>
            <a:r>
              <a:rPr lang="en-US" sz="3600" dirty="0" err="1" smtClean="0">
                <a:latin typeface="Times New Roman" panose="02020603050405020304" pitchFamily="18" charset="0"/>
                <a:cs typeface="Times New Roman" panose="02020603050405020304" pitchFamily="18" charset="0"/>
              </a:rPr>
              <a:t>Dễ</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xói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mòn</a:t>
            </a:r>
            <a:r>
              <a:rPr lang="en-US" sz="3600" dirty="0" smtClean="0">
                <a:latin typeface="Times New Roman" panose="02020603050405020304" pitchFamily="18" charset="0"/>
                <a:cs typeface="Times New Roman" panose="02020603050405020304" pitchFamily="18" charset="0"/>
              </a:rPr>
              <a:t> do </a:t>
            </a:r>
            <a:r>
              <a:rPr lang="en-US" sz="3600" dirty="0" err="1" smtClean="0">
                <a:latin typeface="Times New Roman" panose="02020603050405020304" pitchFamily="18" charset="0"/>
                <a:cs typeface="Times New Roman" panose="02020603050405020304" pitchFamily="18" charset="0"/>
              </a:rPr>
              <a:t>mưa,lũ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lut</a:t>
            </a:r>
            <a:r>
              <a:rPr lang="en-US" sz="3600" dirty="0" smtClean="0">
                <a:latin typeface="Times New Roman" panose="02020603050405020304" pitchFamily="18" charset="0"/>
                <a:cs typeface="Times New Roman" panose="02020603050405020304" pitchFamily="18" charset="0"/>
              </a:rPr>
              <a:t>,…</a:t>
            </a:r>
          </a:p>
          <a:p>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kém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mỡ,có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a:t>
            </a:r>
            <a:r>
              <a:rPr lang="en-US" sz="3600" dirty="0" smtClean="0">
                <a:latin typeface="Times New Roman" panose="02020603050405020304" pitchFamily="18" charset="0"/>
                <a:cs typeface="Times New Roman" panose="02020603050405020304" pitchFamily="18" charset="0"/>
              </a:rPr>
              <a:t> pH&lt;4,5.</a:t>
            </a:r>
          </a:p>
          <a:p>
            <a:pPr marL="0" indent="0">
              <a:buNone/>
            </a:pP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mj-lt"/>
            </a:endParaRPr>
          </a:p>
          <a:p>
            <a:pPr marL="0" indent="0">
              <a:buNone/>
            </a:pPr>
            <a:endParaRPr lang="en-US" dirty="0" smtClean="0">
              <a:latin typeface="+mj-lt"/>
            </a:endParaRPr>
          </a:p>
          <a:p>
            <a:pPr marL="0" indent="0">
              <a:buNone/>
            </a:pPr>
            <a:endParaRPr lang="en-US" dirty="0">
              <a:latin typeface="+mj-lt"/>
            </a:endParaRPr>
          </a:p>
          <a:p>
            <a:pPr marL="0" indent="0">
              <a:buNone/>
            </a:pPr>
            <a:endParaRPr lang="en-US" dirty="0" smtClean="0">
              <a:latin typeface="+mj-lt"/>
            </a:endParaRPr>
          </a:p>
          <a:p>
            <a:pPr marL="0" indent="0">
              <a:buNone/>
            </a:pPr>
            <a:r>
              <a:rPr lang="en-US" dirty="0">
                <a:latin typeface="+mj-lt"/>
              </a:rPr>
              <a:t>	</a:t>
            </a: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dốc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núi</a:t>
            </a:r>
            <a:endParaRPr lang="en-US" dirty="0">
              <a:latin typeface="Times New Roman" pitchFamily="18" charset="0"/>
              <a:cs typeface="Times New Roman" pitchFamily="18" charset="0"/>
            </a:endParaRPr>
          </a:p>
          <a:p>
            <a:pPr marL="0" indent="0">
              <a:buNone/>
            </a:pPr>
            <a:endParaRPr lang="en-US" sz="2000" dirty="0" smtClean="0">
              <a:latin typeface="+mj-lt"/>
            </a:endParaRPr>
          </a:p>
          <a:p>
            <a:pPr marL="0" indent="0">
              <a:buNone/>
            </a:pPr>
            <a:endParaRPr lang="en-US" sz="2000" dirty="0">
              <a:latin typeface="+mj-l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98" y="3073261"/>
            <a:ext cx="2428103" cy="27506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73260"/>
            <a:ext cx="2360221" cy="2750623"/>
          </a:xfrm>
          <a:prstGeom prst="rect">
            <a:avLst/>
          </a:prstGeom>
          <a:ln>
            <a:solidFill>
              <a:schemeClr val="accent5"/>
            </a:solidFill>
          </a:ln>
        </p:spPr>
        <p:style>
          <a:lnRef idx="0">
            <a:scrgbClr r="0" g="0" b="0"/>
          </a:lnRef>
          <a:fillRef idx="1003">
            <a:schemeClr val="lt2"/>
          </a:fillRef>
          <a:effectRef idx="0">
            <a:scrgbClr r="0" g="0" b="0"/>
          </a:effectRef>
          <a:fontRef idx="major"/>
        </p:style>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665" y="3073259"/>
            <a:ext cx="2247390" cy="2750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93516"/>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1"/>
                                        </p:tgtEl>
                                        <p:attrNameLst>
                                          <p:attrName>style.visibility</p:attrName>
                                        </p:attrNameLst>
                                      </p:cBhvr>
                                      <p:to>
                                        <p:strVal val="visible"/>
                                      </p:to>
                                    </p:set>
                                    <p:animEffect transition="in" filter="barn(inVertical)">
                                      <p:cBhvr>
                                        <p:cTn id="33" dur="500"/>
                                        <p:tgtEl>
                                          <p:spTgt spid="205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wipe(down)">
                                      <p:cBhvr>
                                        <p:cTn id="38" dur="500"/>
                                        <p:tgtEl>
                                          <p:spTgt spid="205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53"/>
                                        </p:tgtEl>
                                        <p:attrNameLst>
                                          <p:attrName>style.visibility</p:attrName>
                                        </p:attrNameLst>
                                      </p:cBhvr>
                                      <p:to>
                                        <p:strVal val="visible"/>
                                      </p:to>
                                    </p:set>
                                    <p:animEffect transition="in" filter="fade">
                                      <p:cBhvr>
                                        <p:cTn id="43" dur="1000"/>
                                        <p:tgtEl>
                                          <p:spTgt spid="2053"/>
                                        </p:tgtEl>
                                      </p:cBhvr>
                                    </p:animEffect>
                                    <p:anim calcmode="lin" valueType="num">
                                      <p:cBhvr>
                                        <p:cTn id="44" dur="1000" fill="hold"/>
                                        <p:tgtEl>
                                          <p:spTgt spid="2053"/>
                                        </p:tgtEl>
                                        <p:attrNameLst>
                                          <p:attrName>ppt_x</p:attrName>
                                        </p:attrNameLst>
                                      </p:cBhvr>
                                      <p:tavLst>
                                        <p:tav tm="0">
                                          <p:val>
                                            <p:strVal val="#ppt_x"/>
                                          </p:val>
                                        </p:tav>
                                        <p:tav tm="100000">
                                          <p:val>
                                            <p:strVal val="#ppt_x"/>
                                          </p:val>
                                        </p:tav>
                                      </p:tavLst>
                                    </p:anim>
                                    <p:anim calcmode="lin" valueType="num">
                                      <p:cBhvr>
                                        <p:cTn id="45"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p:cTn id="5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b="1" dirty="0" err="1" smtClean="0">
                <a:latin typeface="Times New Roman" panose="02020603050405020304" pitchFamily="18" charset="0"/>
                <a:cs typeface="Times New Roman" panose="02020603050405020304" pitchFamily="18" charset="0"/>
              </a:rPr>
              <a:t>Một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dốc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dồi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núi</a:t>
            </a:r>
            <a:r>
              <a:rPr lang="vi-VN" b="1" dirty="0">
                <a:latin typeface="Times New Roman" panose="02020603050405020304" pitchFamily="18" charset="0"/>
                <a:cs typeface="Times New Roman" panose="02020603050405020304" pitchFamily="18" charset="0"/>
              </a:rPr>
              <a:t/>
            </a:r>
            <a:br>
              <a:rPr lang="vi-VN" b="1" dirty="0">
                <a:latin typeface="Times New Roman" panose="02020603050405020304" pitchFamily="18" charset="0"/>
                <a:cs typeface="Times New Roman" panose="02020603050405020304" pitchFamily="18" charset="0"/>
              </a:rPr>
            </a:br>
            <a:endParaRPr lang="en-AU" b="1"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16832"/>
            <a:ext cx="7704855"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16832"/>
            <a:ext cx="770485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916832"/>
            <a:ext cx="770485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97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7411" name="Text Box 6"/>
          <p:cNvSpPr>
            <a:spLocks noGrp="1" noChangeArrowheads="1"/>
          </p:cNvSpPr>
          <p:nvPr>
            <p:ph type="title"/>
          </p:nvPr>
        </p:nvSpPr>
        <p:spPr>
          <a:xfrm>
            <a:off x="457200" y="246063"/>
            <a:ext cx="8229600" cy="1200150"/>
          </a:xfrm>
          <a:noFill/>
        </p:spPr>
        <p:txBody>
          <a:bodyPr>
            <a:spAutoFit/>
          </a:bodyPr>
          <a:lstStyle/>
          <a:p>
            <a:pPr algn="l">
              <a:spcBef>
                <a:spcPct val="50000"/>
              </a:spcBef>
            </a:pPr>
            <a:r>
              <a:rPr lang="en-US" sz="3600" b="1" dirty="0" err="1" smtClean="0">
                <a:solidFill>
                  <a:srgbClr val="FD9803"/>
                </a:solidFill>
                <a:latin typeface="Times New Roman" pitchFamily="18" charset="0"/>
                <a:cs typeface="Times New Roman" pitchFamily="18" charset="0"/>
              </a:rPr>
              <a:t>Trồng</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xen</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cây</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nông</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nghiệp</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giữa</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các</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băng</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cây</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phân</a:t>
            </a:r>
            <a:r>
              <a:rPr lang="en-US" sz="3600" b="1" dirty="0" smtClean="0">
                <a:solidFill>
                  <a:srgbClr val="FD9803"/>
                </a:solidFill>
                <a:latin typeface="Times New Roman" pitchFamily="18" charset="0"/>
                <a:cs typeface="Times New Roman" pitchFamily="18" charset="0"/>
              </a:rPr>
              <a:t> </a:t>
            </a:r>
            <a:r>
              <a:rPr lang="en-US" sz="3600" b="1" dirty="0" err="1" smtClean="0">
                <a:solidFill>
                  <a:srgbClr val="FD9803"/>
                </a:solidFill>
                <a:latin typeface="Times New Roman" pitchFamily="18" charset="0"/>
                <a:cs typeface="Times New Roman" pitchFamily="18" charset="0"/>
              </a:rPr>
              <a:t>xanh</a:t>
            </a:r>
            <a:endParaRPr lang="en-US" sz="3600" b="1" dirty="0" smtClean="0">
              <a:solidFill>
                <a:srgbClr val="FD9803"/>
              </a:solidFill>
              <a:latin typeface="Times New Roman" pitchFamily="18" charset="0"/>
              <a:cs typeface="Times New Roman" pitchFamily="18" charset="0"/>
            </a:endParaRPr>
          </a:p>
        </p:txBody>
      </p:sp>
      <p:pic>
        <p:nvPicPr>
          <p:cNvPr id="5" name="Picture 5" descr="Trong xen cay nong nghiep giua cac bang cay phan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63" y="1619250"/>
            <a:ext cx="3905837" cy="4324350"/>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 name="Picture 4" descr="phan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05000"/>
            <a:ext cx="3837529" cy="3638550"/>
          </a:xfrm>
          <a:prstGeom prst="roundRect">
            <a:avLst>
              <a:gd name="adj" fmla="val 8594"/>
            </a:avLst>
          </a:prstGeom>
          <a:solidFill>
            <a:srgbClr val="FFFFFF">
              <a:shade val="85000"/>
            </a:srgbClr>
          </a:solidFill>
          <a:ln>
            <a:solidFill>
              <a:schemeClr val="accent6">
                <a:lumMod val="75000"/>
              </a:schemeClr>
            </a:solidFill>
          </a:ln>
          <a:effectLst>
            <a:reflection blurRad="12700" stA="38000" endPos="28000" dist="5000" dir="5400000" sy="-100000" algn="bl" rotWithShape="0"/>
          </a:effectLst>
          <a:extLst/>
        </p:spPr>
      </p:pic>
    </p:spTree>
    <p:extLst>
      <p:ext uri="{BB962C8B-B14F-4D97-AF65-F5344CB8AC3E}">
        <p14:creationId xmlns:p14="http://schemas.microsoft.com/office/powerpoint/2010/main" val="1704461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918634802"/>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5151"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908720"/>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204864"/>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971600" y="2924944"/>
            <a:ext cx="7488832" cy="2185214"/>
          </a:xfrm>
          <a:prstGeom prst="rect">
            <a:avLst/>
          </a:prstGeom>
          <a:noFill/>
        </p:spPr>
        <p:txBody>
          <a:bodyPr wrap="square" rtlCol="0">
            <a:spAutoFit/>
          </a:bodyPr>
          <a:lstStyle/>
          <a:p>
            <a:r>
              <a:rPr lang="en-AU" sz="3400" b="1" dirty="0" smtClean="0">
                <a:latin typeface="Times New Roman" pitchFamily="18" charset="0"/>
                <a:cs typeface="Times New Roman" pitchFamily="18" charset="0"/>
              </a:rPr>
              <a:t>2.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dốc</a:t>
            </a:r>
            <a:r>
              <a:rPr lang="en-AU" sz="3400" b="1" dirty="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đồi</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núi</a:t>
            </a:r>
            <a:endParaRPr lang="en-AU" sz="3400" b="1" dirty="0" smtClean="0">
              <a:latin typeface="Times New Roman" pitchFamily="18" charset="0"/>
              <a:cs typeface="Times New Roman" pitchFamily="18" charset="0"/>
            </a:endParaRPr>
          </a:p>
          <a:p>
            <a:pPr marL="457200" indent="-457200">
              <a:buFontTx/>
              <a:buChar char="-"/>
            </a:pPr>
            <a:r>
              <a:rPr lang="en-AU" sz="3400" dirty="0" err="1" smtClean="0">
                <a:latin typeface="Times New Roman" pitchFamily="18" charset="0"/>
                <a:cs typeface="Times New Roman" pitchFamily="18" charset="0"/>
              </a:rPr>
              <a:t>Làm</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ruộng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bậc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thang</a:t>
            </a:r>
            <a:endParaRPr lang="en-AU" sz="3400" dirty="0" smtClean="0">
              <a:latin typeface="Times New Roman" pitchFamily="18" charset="0"/>
              <a:cs typeface="Times New Roman" pitchFamily="18" charset="0"/>
            </a:endParaRPr>
          </a:p>
          <a:p>
            <a:pPr marL="457200" indent="-457200">
              <a:buFontTx/>
              <a:buChar char="-"/>
            </a:pPr>
            <a:r>
              <a:rPr lang="en-AU" sz="3400" dirty="0" err="1" smtClean="0">
                <a:latin typeface="Times New Roman" pitchFamily="18" charset="0"/>
                <a:cs typeface="Times New Roman" pitchFamily="18" charset="0"/>
              </a:rPr>
              <a:t>Trồng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xen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cây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nông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nghiệp</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giữa</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các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băng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cây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phân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xanh</a:t>
            </a:r>
            <a:r>
              <a:rPr lang="en-AU" sz="3400" dirty="0" smtClean="0">
                <a:latin typeface="Times New Roman" pitchFamily="18" charset="0"/>
                <a:cs typeface="Times New Roman" pitchFamily="18" charset="0"/>
              </a:rPr>
              <a:t>.</a:t>
            </a:r>
          </a:p>
        </p:txBody>
      </p:sp>
      <p:pic>
        <p:nvPicPr>
          <p:cNvPr id="8" name="Picture 11" descr="Book-09"/>
          <p:cNvPicPr>
            <a:picLocks noChangeAspect="1" noChangeArrowheads="1" noCrop="1"/>
          </p:cNvPicPr>
          <p:nvPr/>
        </p:nvPicPr>
        <p:blipFill>
          <a:blip r:embed="rId5"/>
          <a:srcRect/>
          <a:stretch>
            <a:fillRect/>
          </a:stretch>
        </p:blipFill>
        <p:spPr bwMode="auto">
          <a:xfrm>
            <a:off x="107504" y="2924944"/>
            <a:ext cx="864096" cy="660074"/>
          </a:xfrm>
          <a:prstGeom prst="rect">
            <a:avLst/>
          </a:prstGeom>
          <a:noFill/>
        </p:spPr>
      </p:pic>
    </p:spTree>
    <p:extLst>
      <p:ext uri="{BB962C8B-B14F-4D97-AF65-F5344CB8AC3E}">
        <p14:creationId xmlns:p14="http://schemas.microsoft.com/office/powerpoint/2010/main" val="31835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barn(inVertical)">
                                      <p:cBhvr>
                                        <p:cTn id="22" dur="5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93786"/>
            <a:ext cx="8712968" cy="6494085"/>
          </a:xfrm>
          <a:prstGeom prst="rect">
            <a:avLst/>
          </a:prstGeom>
          <a:noFill/>
          <a:ln>
            <a:solidFill>
              <a:srgbClr val="002060"/>
            </a:solidFill>
          </a:ln>
        </p:spPr>
        <p:txBody>
          <a:bodyPr wrap="square" lIns="91440" tIns="45720" rIns="91440" bIns="45720">
            <a:spAutoFit/>
          </a:bodyPr>
          <a:lstStyle/>
          <a:p>
            <a:pPr algn="ctr"/>
            <a:r>
              <a:rPr lang="en-US" sz="4000" b="1" dirty="0" smtClean="0">
                <a:ln w="9525">
                  <a:solidFill>
                    <a:schemeClr val="bg1"/>
                  </a:solidFill>
                  <a:prstDash val="solid"/>
                </a:ln>
                <a:solidFill>
                  <a:schemeClr val="accent2"/>
                </a:solidFill>
                <a:effectLst>
                  <a:outerShdw blurRad="12700" dist="38100" dir="2700000" algn="tl" rotWithShape="0">
                    <a:schemeClr val="bg1">
                      <a:lumMod val="50000"/>
                    </a:schemeClr>
                  </a:outerShdw>
                </a:effectLst>
              </a:rPr>
              <a:t>I</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Đặc</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điểm</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của</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đất</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chua</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và</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đất</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phèn</a:t>
            </a:r>
            <a:r>
              <a:rPr lang="en-US" sz="4000" b="1" dirty="0" smtClean="0">
                <a:ln w="9525">
                  <a:solidFill>
                    <a:schemeClr val="bg1"/>
                  </a:solidFill>
                  <a:prstDash val="solid"/>
                </a:ln>
                <a:effectLst>
                  <a:outerShdw blurRad="12700" dist="38100" dir="2700000" algn="tl" rotWithShape="0">
                    <a:schemeClr val="bg1">
                      <a:lumMod val="50000"/>
                    </a:schemeClr>
                  </a:outerShdw>
                </a:effectLst>
              </a:rPr>
              <a:t> </a:t>
            </a:r>
          </a:p>
          <a:p>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           </a:t>
            </a:r>
            <a:r>
              <a:rPr lang="en-US" sz="2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1</a:t>
            </a:r>
            <a:r>
              <a:rPr lang="en-US" sz="28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2800" b="1"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Đất</a:t>
            </a:r>
            <a:r>
              <a:rPr lang="en-US" sz="28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2800" b="1"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chua</a:t>
            </a:r>
            <a:r>
              <a:rPr lang="en-US" sz="28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  </a:t>
            </a:r>
          </a:p>
          <a:p>
            <a:pPr algn="ctr"/>
            <a:r>
              <a:rPr lang="en-US" sz="2800"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chua</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acid) </a:t>
            </a:r>
            <a:r>
              <a:rPr lang="en-US" sz="2800" b="1" dirty="0" err="1" smtClean="0">
                <a:ln w="9525">
                  <a:solidFill>
                    <a:schemeClr val="bg1"/>
                  </a:solidFill>
                  <a:prstDash val="solid"/>
                </a:ln>
                <a:latin typeface="Times New Roman" pitchFamily="18" charset="0"/>
                <a:cs typeface="Times New Roman" pitchFamily="18" charset="0"/>
              </a:rPr>
              <a:t>là</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có</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giá</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trị</a:t>
            </a:r>
            <a:r>
              <a:rPr lang="en-US" sz="2800" b="1" dirty="0" smtClean="0">
                <a:ln w="9525">
                  <a:solidFill>
                    <a:schemeClr val="bg1"/>
                  </a:solidFill>
                  <a:prstDash val="solid"/>
                </a:ln>
                <a:latin typeface="Times New Roman" pitchFamily="18" charset="0"/>
                <a:cs typeface="Times New Roman" pitchFamily="18" charset="0"/>
              </a:rPr>
              <a:t> pH &lt; 6.5.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chua</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hạn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chế</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sự</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sinh</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trưởng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của</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cây</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trồng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làm</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giảm</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sút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sản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lượng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nông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nghiệp</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Cụ</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thể</a:t>
            </a:r>
            <a:r>
              <a:rPr lang="en-US" sz="2800" b="1" dirty="0" smtClean="0">
                <a:ln w="9525">
                  <a:solidFill>
                    <a:schemeClr val="bg1"/>
                  </a:solidFill>
                  <a:prstDash val="solid"/>
                </a:ln>
                <a:latin typeface="Times New Roman" pitchFamily="18" charset="0"/>
                <a:cs typeface="Times New Roman" pitchFamily="18" charset="0"/>
              </a:rPr>
              <a:t> :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chua</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chứa</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nhiều</a:t>
            </a:r>
            <a:r>
              <a:rPr lang="en-US" sz="2800" b="1" dirty="0" smtClean="0">
                <a:ln w="9525">
                  <a:solidFill>
                    <a:schemeClr val="bg1"/>
                  </a:solidFill>
                  <a:prstDash val="solid"/>
                </a:ln>
                <a:latin typeface="Times New Roman" pitchFamily="18" charset="0"/>
                <a:cs typeface="Times New Roman" pitchFamily="18" charset="0"/>
              </a:rPr>
              <a:t> ion </a:t>
            </a:r>
            <a:r>
              <a:rPr lang="en-US" sz="2800" b="1" dirty="0" err="1" smtClean="0">
                <a:ln w="9525">
                  <a:solidFill>
                    <a:schemeClr val="bg1"/>
                  </a:solidFill>
                  <a:prstDash val="solid"/>
                </a:ln>
                <a:latin typeface="Times New Roman" pitchFamily="18" charset="0"/>
                <a:cs typeface="Times New Roman" pitchFamily="18" charset="0"/>
              </a:rPr>
              <a:t>nhôm</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cao</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dễ</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dẫn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đến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tình</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trạng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ngộ</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độc</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cho</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rễ</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cây</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Làm</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cho</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rễ</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bị</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bó</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và</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chùn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lại</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không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phát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triển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được</a:t>
            </a:r>
            <a:r>
              <a:rPr lang="en-US" sz="2800" b="1" dirty="0" smtClean="0">
                <a:ln w="9525">
                  <a:solidFill>
                    <a:schemeClr val="bg1"/>
                  </a:solidFill>
                  <a:prstDash val="solid"/>
                </a:ln>
                <a:latin typeface="Times New Roman" pitchFamily="18" charset="0"/>
                <a:cs typeface="Times New Roman" pitchFamily="18" charset="0"/>
              </a:rPr>
              <a:t>.</a:t>
            </a:r>
            <a:endParaRPr lang="en-US" sz="2800" b="1" dirty="0">
              <a:ln w="9525">
                <a:solidFill>
                  <a:schemeClr val="bg1"/>
                </a:solidFill>
                <a:prstDash val="solid"/>
              </a:ln>
              <a:latin typeface="Times New Roman" pitchFamily="18" charset="0"/>
              <a:cs typeface="Times New Roman" pitchFamily="18" charset="0"/>
            </a:endParaRPr>
          </a:p>
          <a:p>
            <a:r>
              <a:rPr lang="en-US" sz="2800" b="1" dirty="0" smtClean="0">
                <a:ln w="9525">
                  <a:solidFill>
                    <a:schemeClr val="bg1"/>
                  </a:solidFill>
                  <a:prstDash val="solid"/>
                </a:ln>
                <a:latin typeface="Times New Roman" pitchFamily="18" charset="0"/>
                <a:cs typeface="Times New Roman" pitchFamily="18" charset="0"/>
              </a:rPr>
              <a:t>    - </a:t>
            </a:r>
            <a:r>
              <a:rPr lang="en-US" sz="2800" b="1" dirty="0" err="1" smtClean="0">
                <a:ln w="9525">
                  <a:solidFill>
                    <a:schemeClr val="bg1"/>
                  </a:solidFill>
                  <a:prstDash val="solid"/>
                </a:ln>
                <a:latin typeface="Times New Roman" pitchFamily="18" charset="0"/>
                <a:cs typeface="Times New Roman" pitchFamily="18" charset="0"/>
              </a:rPr>
              <a:t>Cây</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trồng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khó</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hấp</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thụ</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các</a:t>
            </a:r>
            <a:r>
              <a:rPr lang="en-US" sz="2800" b="1" dirty="0" smtClean="0">
                <a:ln w="9525">
                  <a:solidFill>
                    <a:schemeClr val="bg1"/>
                  </a:solidFill>
                  <a:prstDash val="solid"/>
                </a:ln>
                <a:latin typeface="Times New Roman" pitchFamily="18" charset="0"/>
                <a:cs typeface="Times New Roman" pitchFamily="18" charset="0"/>
              </a:rPr>
              <a:t> vi </a:t>
            </a:r>
            <a:r>
              <a:rPr lang="en-US" sz="2800" b="1" dirty="0" err="1" smtClean="0">
                <a:ln w="9525">
                  <a:solidFill>
                    <a:schemeClr val="bg1"/>
                  </a:solidFill>
                  <a:prstDash val="solid"/>
                </a:ln>
                <a:latin typeface="Times New Roman" pitchFamily="18" charset="0"/>
                <a:cs typeface="Times New Roman" pitchFamily="18" charset="0"/>
              </a:rPr>
              <a:t>chất</a:t>
            </a:r>
            <a:r>
              <a:rPr lang="en-US" sz="2800" b="1" dirty="0" smtClean="0">
                <a:ln w="9525">
                  <a:solidFill>
                    <a:schemeClr val="bg1"/>
                  </a:solidFill>
                  <a:prstDash val="solid"/>
                </a:ln>
                <a:latin typeface="Times New Roman" pitchFamily="18" charset="0"/>
                <a:cs typeface="Times New Roman" pitchFamily="18" charset="0"/>
              </a:rPr>
              <a:t> kali, </a:t>
            </a:r>
            <a:r>
              <a:rPr lang="en-US" sz="2800" b="1" dirty="0" err="1" smtClean="0">
                <a:ln w="9525">
                  <a:solidFill>
                    <a:schemeClr val="bg1"/>
                  </a:solidFill>
                  <a:prstDash val="solid"/>
                </a:ln>
                <a:latin typeface="Times New Roman" pitchFamily="18" charset="0"/>
                <a:cs typeface="Times New Roman" pitchFamily="18" charset="0"/>
              </a:rPr>
              <a:t>canxi</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magie</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Dẫn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đến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tình</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trạng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thiếu</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các</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dưỡng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này</a:t>
            </a:r>
            <a:r>
              <a:rPr lang="en-US" sz="2800" b="1" dirty="0" smtClean="0">
                <a:ln w="9525">
                  <a:solidFill>
                    <a:schemeClr val="bg1"/>
                  </a:solidFill>
                  <a:prstDash val="solid"/>
                </a:ln>
                <a:latin typeface="Times New Roman" pitchFamily="18" charset="0"/>
                <a:cs typeface="Times New Roman" pitchFamily="18" charset="0"/>
              </a:rPr>
              <a:t>.</a:t>
            </a:r>
          </a:p>
          <a:p>
            <a:r>
              <a:rPr lang="en-US" sz="2800" b="1" dirty="0" smtClean="0">
                <a:ln w="9525">
                  <a:solidFill>
                    <a:schemeClr val="bg1"/>
                  </a:solidFill>
                  <a:prstDash val="solid"/>
                </a:ln>
                <a:latin typeface="Times New Roman" pitchFamily="18" charset="0"/>
                <a:cs typeface="Times New Roman" pitchFamily="18" charset="0"/>
              </a:rPr>
              <a:t>     - </a:t>
            </a:r>
            <a:r>
              <a:rPr lang="en-US" sz="2800" b="1" dirty="0" err="1" smtClean="0">
                <a:ln w="9525">
                  <a:solidFill>
                    <a:schemeClr val="bg1"/>
                  </a:solidFill>
                  <a:prstDash val="solid"/>
                </a:ln>
                <a:latin typeface="Times New Roman" pitchFamily="18" charset="0"/>
                <a:cs typeface="Times New Roman" pitchFamily="18" charset="0"/>
              </a:rPr>
              <a:t>Hầu</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hết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các</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loại</a:t>
            </a:r>
            <a:r>
              <a:rPr lang="en-US" sz="2800" b="1" dirty="0" smtClean="0">
                <a:ln w="9525">
                  <a:solidFill>
                    <a:schemeClr val="bg1"/>
                  </a:solidFill>
                  <a:prstDash val="solid"/>
                </a:ln>
                <a:latin typeface="Times New Roman" pitchFamily="18" charset="0"/>
                <a:cs typeface="Times New Roman" pitchFamily="18" charset="0"/>
              </a:rPr>
              <a:t> vi </a:t>
            </a:r>
            <a:r>
              <a:rPr lang="en-US" sz="2800" b="1" dirty="0" err="1" smtClean="0">
                <a:ln w="9525">
                  <a:solidFill>
                    <a:schemeClr val="bg1"/>
                  </a:solidFill>
                  <a:prstDash val="solid"/>
                </a:ln>
                <a:latin typeface="Times New Roman" pitchFamily="18" charset="0"/>
                <a:cs typeface="Times New Roman" pitchFamily="18" charset="0"/>
              </a:rPr>
              <a:t>sinh</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vật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không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thể</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hoạt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động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để</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phân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hủy</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hữu</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cơ</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trong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môi</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trường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chua</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đẫn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đến</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tình</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trạng</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đất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bị</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bí</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chặt</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nghèo</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dinh</a:t>
            </a:r>
            <a:r>
              <a:rPr lang="en-US" sz="2800" b="1" dirty="0" smtClean="0">
                <a:ln w="9525">
                  <a:solidFill>
                    <a:schemeClr val="bg1"/>
                  </a:solidFill>
                  <a:prstDash val="solid"/>
                </a:ln>
                <a:latin typeface="Times New Roman" pitchFamily="18" charset="0"/>
                <a:cs typeface="Times New Roman" pitchFamily="18" charset="0"/>
              </a:rPr>
              <a:t> </a:t>
            </a:r>
            <a:r>
              <a:rPr lang="en-US" sz="2800" b="1" dirty="0" err="1" smtClean="0">
                <a:ln w="9525">
                  <a:solidFill>
                    <a:schemeClr val="bg1"/>
                  </a:solidFill>
                  <a:prstDash val="solid"/>
                </a:ln>
                <a:latin typeface="Times New Roman" pitchFamily="18" charset="0"/>
                <a:cs typeface="Times New Roman" pitchFamily="18" charset="0"/>
              </a:rPr>
              <a:t>dưỡng</a:t>
            </a:r>
            <a:r>
              <a:rPr lang="en-US" sz="2800" b="1" dirty="0" smtClean="0">
                <a:ln w="9525">
                  <a:solidFill>
                    <a:schemeClr val="bg1"/>
                  </a:solidFill>
                  <a:prstDash val="solid"/>
                </a:ln>
                <a:latin typeface="Times New Roman" pitchFamily="18" charset="0"/>
                <a:cs typeface="Times New Roman" pitchFamily="18" charset="0"/>
              </a:rPr>
              <a:t>…</a:t>
            </a:r>
          </a:p>
          <a:p>
            <a:r>
              <a:rPr lang="en-US" sz="2800" b="1" dirty="0">
                <a:ln w="9525">
                  <a:solidFill>
                    <a:schemeClr val="bg1"/>
                  </a:solidFill>
                  <a:prstDash val="solid"/>
                </a:ln>
                <a:solidFill>
                  <a:schemeClr val="bg2">
                    <a:lumMod val="10000"/>
                  </a:schemeClr>
                </a:solidFill>
                <a:latin typeface="Times New Roman" pitchFamily="18" charset="0"/>
                <a:cs typeface="Times New Roman" pitchFamily="18" charset="0"/>
              </a:rPr>
              <a:t> </a:t>
            </a:r>
            <a:r>
              <a:rPr lang="en-US" sz="2800" b="1" dirty="0" smtClean="0">
                <a:ln w="9525">
                  <a:solidFill>
                    <a:schemeClr val="bg1"/>
                  </a:solidFill>
                  <a:prstDash val="solid"/>
                </a:ln>
                <a:solidFill>
                  <a:schemeClr val="bg2">
                    <a:lumMod val="1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2171582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heel(1)">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heel(1)">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heel(1)">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heel(1)">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heel(1)">
                                      <p:cBhvr>
                                        <p:cTn id="3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5"/>
                </a:solidFill>
              </a:rPr>
              <a:t> </a:t>
            </a:r>
            <a:r>
              <a:rPr lang="en-US" sz="4000" b="1" dirty="0" smtClean="0">
                <a:solidFill>
                  <a:schemeClr val="accent5"/>
                </a:solidFill>
              </a:rPr>
              <a:t>     </a:t>
            </a:r>
            <a:endParaRPr lang="en-US" sz="4000" b="1" dirty="0">
              <a:solidFill>
                <a:schemeClr val="accent5"/>
              </a:solidFill>
            </a:endParaRPr>
          </a:p>
        </p:txBody>
      </p:sp>
      <p:sp>
        <p:nvSpPr>
          <p:cNvPr id="3" name="Content Placeholder 2"/>
          <p:cNvSpPr>
            <a:spLocks noGrp="1"/>
          </p:cNvSpPr>
          <p:nvPr>
            <p:ph idx="1"/>
          </p:nvPr>
        </p:nvSpPr>
        <p:spPr>
          <a:xfrm>
            <a:off x="535132" y="365125"/>
            <a:ext cx="7886700" cy="4351338"/>
          </a:xfrm>
        </p:spPr>
        <p:txBody>
          <a:bodyPr>
            <a:normAutofit/>
          </a:bodyPr>
          <a:lstStyle/>
          <a:p>
            <a:pPr marL="0" indent="0">
              <a:buNone/>
            </a:pPr>
            <a:r>
              <a:rPr lang="en-US" sz="4000" dirty="0">
                <a:solidFill>
                  <a:srgbClr val="FF0000"/>
                </a:solidFill>
              </a:rPr>
              <a:t> </a:t>
            </a:r>
            <a:r>
              <a:rPr lang="en-US" sz="4000" dirty="0" smtClean="0">
                <a:solidFill>
                  <a:srgbClr val="FF0000"/>
                </a:solidFill>
              </a:rPr>
              <a:t>    2. </a:t>
            </a:r>
            <a:r>
              <a:rPr lang="en-US" sz="4000" dirty="0" err="1" smtClean="0">
                <a:solidFill>
                  <a:srgbClr val="FF0000"/>
                </a:solidFill>
              </a:rPr>
              <a:t>Đất</a:t>
            </a:r>
            <a:r>
              <a:rPr lang="en-US" sz="4000" dirty="0" smtClean="0">
                <a:solidFill>
                  <a:srgbClr val="FF0000"/>
                </a:solidFill>
              </a:rPr>
              <a:t> </a:t>
            </a:r>
            <a:r>
              <a:rPr lang="en-US" sz="4000" dirty="0" err="1" smtClean="0">
                <a:solidFill>
                  <a:srgbClr val="FF0000"/>
                </a:solidFill>
              </a:rPr>
              <a:t>phèn</a:t>
            </a:r>
            <a:r>
              <a:rPr lang="en-US" sz="4000" dirty="0" smtClean="0">
                <a:solidFill>
                  <a:srgbClr val="FF0000"/>
                </a:solidFill>
              </a:rPr>
              <a:t> :</a:t>
            </a:r>
          </a:p>
          <a:p>
            <a:pPr marL="0" indent="0">
              <a:buNone/>
            </a:pPr>
            <a:r>
              <a:rPr lang="en-US" sz="4000" dirty="0">
                <a:solidFill>
                  <a:schemeClr val="accent4"/>
                </a:solidFill>
              </a:rPr>
              <a:t> </a:t>
            </a:r>
            <a:r>
              <a:rPr lang="en-US" sz="4000" dirty="0" smtClean="0">
                <a:solidFill>
                  <a:schemeClr val="accent4"/>
                </a:solidFill>
              </a:rPr>
              <a:t>  - </a:t>
            </a:r>
            <a:r>
              <a:rPr lang="en-US" sz="4000" dirty="0" err="1" smtClean="0"/>
              <a:t>Đất</a:t>
            </a:r>
            <a:r>
              <a:rPr lang="en-US" sz="4000" dirty="0" smtClean="0"/>
              <a:t> </a:t>
            </a:r>
            <a:r>
              <a:rPr lang="en-US" sz="4000" dirty="0" err="1" smtClean="0"/>
              <a:t>phèn</a:t>
            </a:r>
            <a:r>
              <a:rPr lang="en-US" sz="4000" dirty="0" smtClean="0"/>
              <a:t> </a:t>
            </a:r>
            <a:r>
              <a:rPr lang="en-US" sz="4000" dirty="0" err="1" smtClean="0"/>
              <a:t>còn</a:t>
            </a:r>
            <a:r>
              <a:rPr lang="en-US" sz="4000" dirty="0" smtClean="0"/>
              <a:t> </a:t>
            </a:r>
            <a:r>
              <a:rPr lang="en-US" sz="4000" dirty="0" err="1" smtClean="0"/>
              <a:t>gọi</a:t>
            </a:r>
            <a:r>
              <a:rPr lang="en-US" sz="4000" dirty="0" smtClean="0"/>
              <a:t> </a:t>
            </a:r>
            <a:r>
              <a:rPr lang="en-US" sz="4000" dirty="0" err="1" smtClean="0"/>
              <a:t>là</a:t>
            </a:r>
            <a:r>
              <a:rPr lang="en-US" sz="4000" dirty="0" smtClean="0"/>
              <a:t> </a:t>
            </a:r>
            <a:r>
              <a:rPr lang="en-US" sz="4000" dirty="0" err="1" smtClean="0"/>
              <a:t>đất</a:t>
            </a:r>
            <a:r>
              <a:rPr lang="en-US" sz="4000" dirty="0" smtClean="0"/>
              <a:t> </a:t>
            </a:r>
            <a:r>
              <a:rPr lang="en-US" sz="4000" dirty="0" err="1" smtClean="0"/>
              <a:t>chua</a:t>
            </a:r>
            <a:r>
              <a:rPr lang="en-US" sz="4000" dirty="0" smtClean="0"/>
              <a:t> </a:t>
            </a:r>
            <a:r>
              <a:rPr lang="en-US" sz="4000" dirty="0" err="1" smtClean="0"/>
              <a:t>mặn</a:t>
            </a:r>
            <a:r>
              <a:rPr lang="en-US" sz="4000" dirty="0" smtClean="0"/>
              <a:t>   </a:t>
            </a:r>
            <a:r>
              <a:rPr lang="en-US" sz="4000" dirty="0" err="1" smtClean="0"/>
              <a:t>có</a:t>
            </a:r>
            <a:r>
              <a:rPr lang="en-US" sz="4000" dirty="0" smtClean="0"/>
              <a:t> </a:t>
            </a:r>
            <a:r>
              <a:rPr lang="en-US" sz="4000" dirty="0" err="1" smtClean="0"/>
              <a:t>độ</a:t>
            </a:r>
            <a:r>
              <a:rPr lang="en-US" sz="4000" dirty="0" smtClean="0"/>
              <a:t> pH </a:t>
            </a:r>
            <a:r>
              <a:rPr lang="en-US" sz="4000" dirty="0" err="1" smtClean="0"/>
              <a:t>rất</a:t>
            </a:r>
            <a:r>
              <a:rPr lang="en-US" sz="4000" dirty="0" smtClean="0"/>
              <a:t> </a:t>
            </a:r>
            <a:r>
              <a:rPr lang="en-US" sz="4000" dirty="0" err="1" smtClean="0"/>
              <a:t>thấp</a:t>
            </a:r>
            <a:r>
              <a:rPr lang="en-US" sz="4000" dirty="0" smtClean="0"/>
              <a:t> (pH&lt;3,5), </a:t>
            </a:r>
            <a:r>
              <a:rPr lang="en-US" sz="4000" dirty="0" err="1" smtClean="0"/>
              <a:t>thường</a:t>
            </a:r>
            <a:r>
              <a:rPr lang="en-US" sz="4000" dirty="0" smtClean="0"/>
              <a:t> </a:t>
            </a:r>
            <a:r>
              <a:rPr lang="en-US" sz="4000" dirty="0" err="1" smtClean="0"/>
              <a:t>có</a:t>
            </a:r>
            <a:r>
              <a:rPr lang="en-US" sz="4000" dirty="0" smtClean="0"/>
              <a:t> </a:t>
            </a:r>
            <a:r>
              <a:rPr lang="en-US" sz="4000" dirty="0" err="1" smtClean="0"/>
              <a:t>màu</a:t>
            </a:r>
            <a:r>
              <a:rPr lang="en-US" sz="4000" dirty="0" smtClean="0"/>
              <a:t> </a:t>
            </a:r>
            <a:r>
              <a:rPr lang="en-US" sz="4000" dirty="0" err="1" smtClean="0"/>
              <a:t>đen</a:t>
            </a:r>
            <a:r>
              <a:rPr lang="en-US" sz="4000" dirty="0" smtClean="0"/>
              <a:t> </a:t>
            </a:r>
            <a:r>
              <a:rPr lang="en-US" sz="4000" dirty="0" err="1" smtClean="0"/>
              <a:t>hoặc</a:t>
            </a:r>
            <a:r>
              <a:rPr lang="en-US" sz="4000" dirty="0" smtClean="0"/>
              <a:t> </a:t>
            </a:r>
            <a:r>
              <a:rPr lang="en-US" sz="4000" dirty="0" err="1" smtClean="0"/>
              <a:t>nâu</a:t>
            </a:r>
            <a:r>
              <a:rPr lang="en-US" sz="4000" dirty="0" smtClean="0"/>
              <a:t> ở </a:t>
            </a:r>
            <a:r>
              <a:rPr lang="en-US" sz="4000" dirty="0" err="1" smtClean="0"/>
              <a:t>tầng</a:t>
            </a:r>
            <a:r>
              <a:rPr lang="en-US" sz="4000" dirty="0" smtClean="0"/>
              <a:t> </a:t>
            </a:r>
            <a:r>
              <a:rPr lang="en-US" sz="4000" dirty="0" err="1" smtClean="0"/>
              <a:t>đất</a:t>
            </a:r>
            <a:r>
              <a:rPr lang="en-US" sz="4000" dirty="0" smtClean="0"/>
              <a:t> </a:t>
            </a:r>
            <a:r>
              <a:rPr lang="en-US" sz="4000" dirty="0" err="1" smtClean="0"/>
              <a:t>mặt</a:t>
            </a:r>
            <a:r>
              <a:rPr lang="en-US" sz="4000" dirty="0" smtClean="0"/>
              <a:t> </a:t>
            </a:r>
            <a:r>
              <a:rPr lang="en-US" sz="4000" dirty="0" err="1" smtClean="0"/>
              <a:t>và</a:t>
            </a:r>
            <a:r>
              <a:rPr lang="en-US" sz="4000" dirty="0" smtClean="0"/>
              <a:t> </a:t>
            </a:r>
            <a:r>
              <a:rPr lang="en-US" sz="4000" dirty="0" err="1" smtClean="0"/>
              <a:t>có</a:t>
            </a:r>
            <a:r>
              <a:rPr lang="en-US" sz="4000" dirty="0" smtClean="0"/>
              <a:t> </a:t>
            </a:r>
            <a:r>
              <a:rPr lang="en-US" sz="4000" dirty="0" err="1" smtClean="0"/>
              <a:t>mùi</a:t>
            </a:r>
            <a:r>
              <a:rPr lang="en-US" sz="4000" dirty="0" smtClean="0"/>
              <a:t> </a:t>
            </a:r>
            <a:r>
              <a:rPr lang="en-US" sz="4000" dirty="0" err="1" smtClean="0"/>
              <a:t>đặc</a:t>
            </a:r>
            <a:r>
              <a:rPr lang="en-US" sz="4000" dirty="0" smtClean="0"/>
              <a:t> </a:t>
            </a:r>
            <a:r>
              <a:rPr lang="en-US" sz="4000" dirty="0" err="1" smtClean="0"/>
              <a:t>trưng</a:t>
            </a:r>
            <a:r>
              <a:rPr lang="en-US" sz="4000" dirty="0" smtClean="0"/>
              <a:t> </a:t>
            </a:r>
            <a:r>
              <a:rPr lang="en-US" sz="4000" dirty="0" err="1" smtClean="0"/>
              <a:t>của</a:t>
            </a:r>
            <a:r>
              <a:rPr lang="en-US" sz="4000" dirty="0" smtClean="0"/>
              <a:t> </a:t>
            </a:r>
            <a:r>
              <a:rPr lang="en-US" sz="4000" dirty="0" err="1" smtClean="0"/>
              <a:t>lưu</a:t>
            </a:r>
            <a:r>
              <a:rPr lang="en-US" sz="4000" dirty="0" smtClean="0"/>
              <a:t> </a:t>
            </a:r>
            <a:r>
              <a:rPr lang="en-US" sz="4000" dirty="0" err="1" smtClean="0"/>
              <a:t>huỳnh</a:t>
            </a:r>
            <a:r>
              <a:rPr lang="en-US" sz="4000" dirty="0" smtClean="0"/>
              <a:t> </a:t>
            </a:r>
            <a:r>
              <a:rPr lang="en-US" sz="4000" dirty="0" err="1" smtClean="0"/>
              <a:t>Hydrosunfua</a:t>
            </a:r>
            <a:r>
              <a:rPr lang="en-US" sz="4000" dirty="0" smtClean="0"/>
              <a:t>( </a:t>
            </a:r>
            <a:r>
              <a:rPr lang="en-US" sz="4000" dirty="0" err="1" smtClean="0"/>
              <a:t>thối</a:t>
            </a:r>
            <a:r>
              <a:rPr lang="en-US" sz="4000" dirty="0" smtClean="0"/>
              <a:t> </a:t>
            </a:r>
            <a:r>
              <a:rPr lang="en-US" sz="4000" dirty="0" err="1" smtClean="0"/>
              <a:t>và</a:t>
            </a:r>
            <a:r>
              <a:rPr lang="en-US" sz="4000" dirty="0" smtClean="0"/>
              <a:t> </a:t>
            </a:r>
            <a:r>
              <a:rPr lang="en-US" sz="4000" dirty="0" err="1" smtClean="0"/>
              <a:t>hắc</a:t>
            </a:r>
            <a:r>
              <a:rPr lang="en-US" sz="4000" dirty="0" smtClean="0"/>
              <a:t>)</a:t>
            </a:r>
            <a:endParaRPr lang="en-US" sz="4000" dirty="0"/>
          </a:p>
        </p:txBody>
      </p:sp>
    </p:spTree>
    <p:extLst>
      <p:ext uri="{BB962C8B-B14F-4D97-AF65-F5344CB8AC3E}">
        <p14:creationId xmlns:p14="http://schemas.microsoft.com/office/powerpoint/2010/main" val="214012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894" y="1219200"/>
            <a:ext cx="3471435" cy="2163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Content Placeholder 1"/>
          <p:cNvPicPr>
            <a:picLocks noGrp="1" noChangeAspect="1"/>
          </p:cNvPicPr>
          <p:nvPr>
            <p:ph idx="1"/>
          </p:nvPr>
        </p:nvPicPr>
        <p:blipFill>
          <a:blip r:embed="rId3"/>
          <a:stretch>
            <a:fillRect/>
          </a:stretch>
        </p:blipFill>
        <p:spPr>
          <a:xfrm>
            <a:off x="3276600" y="2438400"/>
            <a:ext cx="1219200" cy="912813"/>
          </a:xfrm>
          <a:effectLst>
            <a:outerShdw blurRad="292100" dist="139700" dir="2700000" algn="tl" rotWithShape="0">
              <a:srgbClr val="333333">
                <a:alpha val="65000"/>
              </a:srgbClr>
            </a:outerShdw>
          </a:effectLst>
        </p:spPr>
      </p:pic>
      <p:sp>
        <p:nvSpPr>
          <p:cNvPr id="4" name="Rectangle 3"/>
          <p:cNvSpPr/>
          <p:nvPr/>
        </p:nvSpPr>
        <p:spPr>
          <a:xfrm>
            <a:off x="381000" y="152400"/>
            <a:ext cx="5254965" cy="646331"/>
          </a:xfrm>
          <a:prstGeom prst="rect">
            <a:avLst/>
          </a:prstGeom>
          <a:solidFill>
            <a:srgbClr val="FFD243"/>
          </a:solid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Một</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số</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loại</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đất</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ở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nước</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ta: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191000"/>
            <a:ext cx="2695870" cy="201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4343400"/>
            <a:ext cx="2667000" cy="1866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a:stretch>
            <a:fillRect/>
          </a:stretch>
        </p:blipFill>
        <p:spPr>
          <a:xfrm>
            <a:off x="5380038" y="1219200"/>
            <a:ext cx="3267075" cy="2070100"/>
          </a:xfrm>
          <a:prstGeom prst="rect">
            <a:avLst/>
          </a:prstGeom>
          <a:ln>
            <a:solidFill>
              <a:srgbClr val="00B0F0"/>
            </a:solidFill>
          </a:ln>
          <a:effectLst>
            <a:outerShdw blurRad="190500" algn="tl" rotWithShape="0">
              <a:srgbClr val="000000">
                <a:alpha val="70000"/>
              </a:srgbClr>
            </a:outerShdw>
          </a:effectLst>
        </p:spPr>
      </p:pic>
      <p:sp>
        <p:nvSpPr>
          <p:cNvPr id="10" name="TextBox 9"/>
          <p:cNvSpPr txBox="1">
            <a:spLocks noChangeArrowheads="1"/>
          </p:cNvSpPr>
          <p:nvPr/>
        </p:nvSpPr>
        <p:spPr bwMode="auto">
          <a:xfrm>
            <a:off x="536575" y="3440113"/>
            <a:ext cx="350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2060"/>
                </a:solidFill>
                <a:latin typeface="Times New Roman" pitchFamily="18" charset="0"/>
                <a:cs typeface="Times New Roman" pitchFamily="18" charset="0"/>
              </a:rPr>
              <a:t>Đất phù sa (ven sông)</a:t>
            </a:r>
            <a:endParaRPr lang="en-GB" sz="2800" b="1">
              <a:solidFill>
                <a:srgbClr val="002060"/>
              </a:solidFill>
              <a:latin typeface="Times New Roman" pitchFamily="18" charset="0"/>
              <a:cs typeface="Times New Roman" pitchFamily="18" charset="0"/>
            </a:endParaRPr>
          </a:p>
        </p:txBody>
      </p:sp>
      <p:sp>
        <p:nvSpPr>
          <p:cNvPr id="13" name="TextBox 12"/>
          <p:cNvSpPr txBox="1">
            <a:spLocks noChangeArrowheads="1"/>
          </p:cNvSpPr>
          <p:nvPr/>
        </p:nvSpPr>
        <p:spPr bwMode="auto">
          <a:xfrm>
            <a:off x="5715000" y="3438525"/>
            <a:ext cx="2771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2060"/>
                </a:solidFill>
                <a:latin typeface="Times New Roman" pitchFamily="18" charset="0"/>
                <a:cs typeface="Times New Roman" pitchFamily="18" charset="0"/>
              </a:rPr>
              <a:t>Đất dốc (đồi núi)</a:t>
            </a:r>
            <a:endParaRPr lang="en-GB" sz="2800" b="1">
              <a:solidFill>
                <a:srgbClr val="002060"/>
              </a:solidFill>
              <a:latin typeface="Times New Roman" pitchFamily="18" charset="0"/>
              <a:cs typeface="Times New Roman" pitchFamily="18" charset="0"/>
            </a:endParaRPr>
          </a:p>
        </p:txBody>
      </p:sp>
      <p:sp>
        <p:nvSpPr>
          <p:cNvPr id="14" name="TextBox 13"/>
          <p:cNvSpPr txBox="1">
            <a:spLocks noChangeArrowheads="1"/>
          </p:cNvSpPr>
          <p:nvPr/>
        </p:nvSpPr>
        <p:spPr bwMode="auto">
          <a:xfrm>
            <a:off x="3268663" y="6210300"/>
            <a:ext cx="3130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2060"/>
                </a:solidFill>
                <a:latin typeface="Times New Roman" pitchFamily="18" charset="0"/>
                <a:cs typeface="Times New Roman" pitchFamily="18" charset="0"/>
              </a:rPr>
              <a:t>Đất mặn (ven biển)</a:t>
            </a:r>
            <a:endParaRPr lang="en-GB" sz="28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3434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067" y="109835"/>
            <a:ext cx="9032934"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800" b="1" dirty="0" err="1" smtClean="0">
                <a:ln/>
                <a:solidFill>
                  <a:schemeClr val="accent3"/>
                </a:solidFill>
              </a:rPr>
              <a:t>Một</a:t>
            </a:r>
            <a:r>
              <a:rPr lang="en-US" sz="4800" b="1" dirty="0" smtClean="0">
                <a:ln/>
                <a:solidFill>
                  <a:schemeClr val="accent3"/>
                </a:solidFill>
              </a:rPr>
              <a:t> </a:t>
            </a:r>
            <a:r>
              <a:rPr lang="en-US" sz="4800" b="1" dirty="0" err="1" smtClean="0">
                <a:ln/>
                <a:solidFill>
                  <a:schemeClr val="accent3"/>
                </a:solidFill>
              </a:rPr>
              <a:t>số</a:t>
            </a:r>
            <a:r>
              <a:rPr lang="en-US" sz="4800" b="1" dirty="0" smtClean="0">
                <a:ln/>
                <a:solidFill>
                  <a:schemeClr val="accent3"/>
                </a:solidFill>
              </a:rPr>
              <a:t> </a:t>
            </a:r>
            <a:r>
              <a:rPr lang="en-US" sz="4800" b="1" dirty="0" err="1" smtClean="0">
                <a:ln/>
                <a:solidFill>
                  <a:schemeClr val="accent3"/>
                </a:solidFill>
              </a:rPr>
              <a:t>hình</a:t>
            </a:r>
            <a:r>
              <a:rPr lang="en-US" sz="4800" b="1" dirty="0" smtClean="0">
                <a:ln/>
                <a:solidFill>
                  <a:schemeClr val="accent3"/>
                </a:solidFill>
              </a:rPr>
              <a:t> </a:t>
            </a:r>
            <a:r>
              <a:rPr lang="en-US" sz="4800" b="1" dirty="0" err="1" smtClean="0">
                <a:ln/>
                <a:solidFill>
                  <a:schemeClr val="accent3"/>
                </a:solidFill>
              </a:rPr>
              <a:t>ảnh</a:t>
            </a:r>
            <a:r>
              <a:rPr lang="en-US" sz="4800" b="1" dirty="0" smtClean="0">
                <a:ln/>
                <a:solidFill>
                  <a:schemeClr val="accent3"/>
                </a:solidFill>
              </a:rPr>
              <a:t> minh </a:t>
            </a:r>
            <a:r>
              <a:rPr lang="en-US" sz="4800" b="1" dirty="0" err="1" smtClean="0">
                <a:ln/>
                <a:solidFill>
                  <a:schemeClr val="accent3"/>
                </a:solidFill>
              </a:rPr>
              <a:t>họa</a:t>
            </a:r>
            <a:r>
              <a:rPr lang="en-US" sz="4800" b="1" dirty="0" smtClean="0">
                <a:ln/>
                <a:solidFill>
                  <a:schemeClr val="accent3"/>
                </a:solidFill>
              </a:rPr>
              <a:t> </a:t>
            </a:r>
            <a:r>
              <a:rPr lang="en-US" sz="4800" b="1" dirty="0" err="1" smtClean="0">
                <a:ln/>
                <a:solidFill>
                  <a:schemeClr val="accent3"/>
                </a:solidFill>
              </a:rPr>
              <a:t>của</a:t>
            </a:r>
            <a:r>
              <a:rPr lang="en-US" sz="4800" b="1" dirty="0" smtClean="0">
                <a:ln/>
                <a:solidFill>
                  <a:schemeClr val="accent3"/>
                </a:solidFill>
              </a:rPr>
              <a:t> </a:t>
            </a:r>
            <a:r>
              <a:rPr lang="en-US" sz="4800" b="1" dirty="0" err="1" smtClean="0">
                <a:ln/>
                <a:solidFill>
                  <a:schemeClr val="accent3"/>
                </a:solidFill>
              </a:rPr>
              <a:t>đất</a:t>
            </a:r>
            <a:r>
              <a:rPr lang="en-US" sz="4800" b="1" dirty="0" smtClean="0">
                <a:ln/>
                <a:solidFill>
                  <a:schemeClr val="accent3"/>
                </a:solidFill>
              </a:rPr>
              <a:t> </a:t>
            </a:r>
            <a:r>
              <a:rPr lang="en-US" sz="4800" b="1" dirty="0" err="1" smtClean="0">
                <a:ln/>
                <a:solidFill>
                  <a:schemeClr val="accent3"/>
                </a:solidFill>
              </a:rPr>
              <a:t>chua</a:t>
            </a:r>
            <a:r>
              <a:rPr lang="en-US" sz="4800" b="1" dirty="0" smtClean="0">
                <a:ln/>
                <a:solidFill>
                  <a:schemeClr val="accent3"/>
                </a:solidFill>
              </a:rPr>
              <a:t>, </a:t>
            </a:r>
            <a:r>
              <a:rPr lang="en-US" sz="4800" b="1" dirty="0" err="1" smtClean="0">
                <a:ln/>
                <a:solidFill>
                  <a:schemeClr val="accent3"/>
                </a:solidFill>
              </a:rPr>
              <a:t>đất</a:t>
            </a:r>
            <a:r>
              <a:rPr lang="en-US" sz="4800" b="1" dirty="0" smtClean="0">
                <a:ln/>
                <a:solidFill>
                  <a:schemeClr val="accent3"/>
                </a:solidFill>
              </a:rPr>
              <a:t> </a:t>
            </a:r>
            <a:r>
              <a:rPr lang="en-US" sz="4800" b="1" dirty="0" err="1" smtClean="0">
                <a:ln/>
                <a:solidFill>
                  <a:schemeClr val="accent3"/>
                </a:solidFill>
              </a:rPr>
              <a:t>phèn</a:t>
            </a:r>
            <a:r>
              <a:rPr lang="en-US" sz="4800" b="1" dirty="0" smtClean="0">
                <a:ln/>
                <a:solidFill>
                  <a:schemeClr val="accent3"/>
                </a:solidFill>
              </a:rPr>
              <a:t>: </a:t>
            </a:r>
            <a:endParaRPr lang="en-US" sz="4800" b="1" cap="none" spc="0" dirty="0">
              <a:ln/>
              <a:solidFill>
                <a:schemeClr val="accent3"/>
              </a:solidFill>
              <a:effectLst/>
            </a:endParaRPr>
          </a:p>
        </p:txBody>
      </p:sp>
      <p:sp>
        <p:nvSpPr>
          <p:cNvPr id="8" name="Rectangle 7"/>
          <p:cNvSpPr/>
          <p:nvPr/>
        </p:nvSpPr>
        <p:spPr>
          <a:xfrm>
            <a:off x="4479639" y="2967335"/>
            <a:ext cx="184731" cy="923330"/>
          </a:xfrm>
          <a:prstGeom prst="rect">
            <a:avLst/>
          </a:prstGeom>
          <a:noFill/>
        </p:spPr>
        <p:txBody>
          <a:bodyPr wrap="non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1026" name="Picture 2" descr="https://scontent-sin6-2.xx.fbcdn.net/v/t1.15752-0/p280x280/93687067_228083771799035_2292019231769755648_n.jpg?_nc_cat=108&amp;_nc_sid=b96e70&amp;_nc_ohc=fVTUCFcHJhgAX--iEBP&amp;_nc_ht=scontent-sin6-2.xx&amp;tp=6&amp;oh=de39c4c685c956f605b1e48796b66841&amp;oe=5F94D6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24" y="1559170"/>
            <a:ext cx="3306091" cy="2431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content-sin6-1.xx.fbcdn.net/v/t1.15752-0/p280x280/120132864_1008732779551743_1789714426932980370_n.jpg?_nc_cat=111&amp;_nc_sid=b96e70&amp;_nc_ohc=iRA-kD2RxYQAX86pSeE&amp;_nc_ht=scontent-sin6-1.xx&amp;tp=6&amp;oh=7e7ded99b5ceba56aa9e2e6683d53bee&amp;oe=5F9449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704" y="1559170"/>
            <a:ext cx="3850481" cy="24314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ất phèn là gì? nguyên nhân đất bị nhiễm phèn là gì? | Xu ly nuoc mien nam  | Pulse | Linked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898" y="4149970"/>
            <a:ext cx="3734626" cy="256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99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p:txBody>
          <a:bodyPr/>
          <a:lstStyle/>
          <a:p>
            <a:pPr algn="l"/>
            <a:r>
              <a:rPr lang="en-US" b="1" dirty="0" err="1" smtClean="0">
                <a:solidFill>
                  <a:srgbClr val="E88840"/>
                </a:solidFill>
                <a:latin typeface="Times New Roman" pitchFamily="18" charset="0"/>
                <a:cs typeface="Times New Roman" pitchFamily="18" charset="0"/>
              </a:rPr>
              <a:t>Bón</a:t>
            </a:r>
            <a:r>
              <a:rPr lang="en-US" b="1" dirty="0" smtClean="0">
                <a:solidFill>
                  <a:srgbClr val="E88840"/>
                </a:solidFill>
                <a:latin typeface="Times New Roman" pitchFamily="18" charset="0"/>
                <a:cs typeface="Times New Roman" pitchFamily="18" charset="0"/>
              </a:rPr>
              <a:t> </a:t>
            </a:r>
            <a:r>
              <a:rPr lang="en-US" b="1" dirty="0" err="1" smtClean="0">
                <a:solidFill>
                  <a:srgbClr val="E88840"/>
                </a:solidFill>
                <a:latin typeface="Times New Roman" pitchFamily="18" charset="0"/>
                <a:cs typeface="Times New Roman" pitchFamily="18" charset="0"/>
              </a:rPr>
              <a:t>vôi</a:t>
            </a:r>
            <a:endParaRPr lang="en-US" dirty="0" smtClean="0"/>
          </a:p>
        </p:txBody>
      </p:sp>
      <p:pic>
        <p:nvPicPr>
          <p:cNvPr id="174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66738" y="1524000"/>
            <a:ext cx="2828925" cy="3773488"/>
          </a:xfrm>
          <a:effectLst>
            <a:softEdge rad="112500"/>
          </a:effectLst>
        </p:spPr>
      </p:pic>
      <p:pic>
        <p:nvPicPr>
          <p:cNvPr id="17412"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4038600"/>
            <a:ext cx="1905000" cy="1428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5700" y="1539875"/>
            <a:ext cx="52197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963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1000"/>
                                        <p:tgtEl>
                                          <p:spTgt spid="17413"/>
                                        </p:tgtEl>
                                      </p:cBhvr>
                                    </p:animEffect>
                                    <p:anim calcmode="lin" valueType="num">
                                      <p:cBhvr>
                                        <p:cTn id="8" dur="1000" fill="hold"/>
                                        <p:tgtEl>
                                          <p:spTgt spid="17413"/>
                                        </p:tgtEl>
                                        <p:attrNameLst>
                                          <p:attrName>ppt_x</p:attrName>
                                        </p:attrNameLst>
                                      </p:cBhvr>
                                      <p:tavLst>
                                        <p:tav tm="0">
                                          <p:val>
                                            <p:strVal val="#ppt_x"/>
                                          </p:val>
                                        </p:tav>
                                        <p:tav tm="100000">
                                          <p:val>
                                            <p:strVal val="#ppt_x"/>
                                          </p:val>
                                        </p:tav>
                                      </p:tavLst>
                                    </p:anim>
                                    <p:anim calcmode="lin" valueType="num">
                                      <p:cBhvr>
                                        <p:cTn id="9" dur="1000" fill="hold"/>
                                        <p:tgtEl>
                                          <p:spTgt spid="174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1000"/>
                                        <p:tgtEl>
                                          <p:spTgt spid="17411"/>
                                        </p:tgtEl>
                                      </p:cBhvr>
                                    </p:animEffect>
                                    <p:anim calcmode="lin" valueType="num">
                                      <p:cBhvr>
                                        <p:cTn id="13" dur="1000" fill="hold"/>
                                        <p:tgtEl>
                                          <p:spTgt spid="17411"/>
                                        </p:tgtEl>
                                        <p:attrNameLst>
                                          <p:attrName>ppt_x</p:attrName>
                                        </p:attrNameLst>
                                      </p:cBhvr>
                                      <p:tavLst>
                                        <p:tav tm="0">
                                          <p:val>
                                            <p:strVal val="#ppt_x"/>
                                          </p:val>
                                        </p:tav>
                                        <p:tav tm="100000">
                                          <p:val>
                                            <p:strVal val="#ppt_x"/>
                                          </p:val>
                                        </p:tav>
                                      </p:tavLst>
                                    </p:anim>
                                    <p:anim calcmode="lin" valueType="num">
                                      <p:cBhvr>
                                        <p:cTn id="14" dur="1000" fill="hold"/>
                                        <p:tgtEl>
                                          <p:spTgt spid="174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fade">
                                      <p:cBhvr>
                                        <p:cTn id="17" dur="1000"/>
                                        <p:tgtEl>
                                          <p:spTgt spid="17412"/>
                                        </p:tgtEl>
                                      </p:cBhvr>
                                    </p:animEffect>
                                    <p:anim calcmode="lin" valueType="num">
                                      <p:cBhvr>
                                        <p:cTn id="18" dur="1000" fill="hold"/>
                                        <p:tgtEl>
                                          <p:spTgt spid="17412"/>
                                        </p:tgtEl>
                                        <p:attrNameLst>
                                          <p:attrName>ppt_x</p:attrName>
                                        </p:attrNameLst>
                                      </p:cBhvr>
                                      <p:tavLst>
                                        <p:tav tm="0">
                                          <p:val>
                                            <p:strVal val="#ppt_x"/>
                                          </p:val>
                                        </p:tav>
                                        <p:tav tm="100000">
                                          <p:val>
                                            <p:strVal val="#ppt_x"/>
                                          </p:val>
                                        </p:tav>
                                      </p:tavLst>
                                    </p:anim>
                                    <p:anim calcmode="lin" valueType="num">
                                      <p:cBhvr>
                                        <p:cTn id="1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5363" name="Rectangle 4"/>
          <p:cNvSpPr>
            <a:spLocks noChangeArrowheads="1"/>
          </p:cNvSpPr>
          <p:nvPr/>
        </p:nvSpPr>
        <p:spPr bwMode="auto">
          <a:xfrm>
            <a:off x="533400" y="457200"/>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1" dirty="0" smtClean="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Cày</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nông</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bừa</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sục</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giữ</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nước</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liên</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tục</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thay</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nước</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thường</a:t>
            </a:r>
            <a:r>
              <a:rPr lang="en-US" sz="3600" b="1" dirty="0">
                <a:solidFill>
                  <a:srgbClr val="FD9803"/>
                </a:solidFill>
                <a:latin typeface="Times New Roman" pitchFamily="18" charset="0"/>
                <a:cs typeface="Times New Roman" pitchFamily="18" charset="0"/>
              </a:rPr>
              <a:t> </a:t>
            </a:r>
            <a:r>
              <a:rPr lang="en-US" sz="3600" b="1" dirty="0" err="1">
                <a:solidFill>
                  <a:srgbClr val="FD9803"/>
                </a:solidFill>
                <a:latin typeface="Times New Roman" pitchFamily="18" charset="0"/>
                <a:cs typeface="Times New Roman" pitchFamily="18" charset="0"/>
              </a:rPr>
              <a:t>xuyên</a:t>
            </a:r>
            <a:endParaRPr lang="en-US" sz="3600" b="1" dirty="0">
              <a:solidFill>
                <a:srgbClr val="FD9803"/>
              </a:solidFill>
              <a:latin typeface="Times New Roman" pitchFamily="18" charset="0"/>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90" y="2286215"/>
            <a:ext cx="4076810" cy="26667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057400"/>
            <a:ext cx="3860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65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388"/>
                                        </p:tgtEl>
                                        <p:attrNameLst>
                                          <p:attrName>style.visibility</p:attrName>
                                        </p:attrNameLst>
                                      </p:cBhvr>
                                      <p:to>
                                        <p:strVal val="visible"/>
                                      </p:to>
                                    </p:set>
                                    <p:animEffect transition="in" filter="fade">
                                      <p:cBhvr>
                                        <p:cTn id="11"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92206185"/>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21524"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836712"/>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132856"/>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755576" y="2708920"/>
            <a:ext cx="8064896" cy="2185214"/>
          </a:xfrm>
          <a:prstGeom prst="rect">
            <a:avLst/>
          </a:prstGeom>
          <a:noFill/>
        </p:spPr>
        <p:txBody>
          <a:bodyPr wrap="square" rtlCol="0">
            <a:spAutoFit/>
          </a:bodyPr>
          <a:lstStyle/>
          <a:p>
            <a:r>
              <a:rPr lang="en-AU" sz="3400" b="1" dirty="0" smtClean="0">
                <a:latin typeface="Times New Roman" pitchFamily="18" charset="0"/>
                <a:cs typeface="Times New Roman" pitchFamily="18" charset="0"/>
              </a:rPr>
              <a:t>3.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chua</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phèn</a:t>
            </a:r>
            <a:endParaRPr lang="en-AU" sz="3400" b="1" dirty="0" smtClean="0">
              <a:latin typeface="Times New Roman" pitchFamily="18" charset="0"/>
              <a:cs typeface="Times New Roman" pitchFamily="18" charset="0"/>
            </a:endParaRPr>
          </a:p>
          <a:p>
            <a:pPr marL="285750" indent="-285750">
              <a:buFontTx/>
              <a:buChar char="-"/>
            </a:pPr>
            <a:r>
              <a:rPr lang="en-AU" sz="3400" dirty="0" err="1" smtClean="0">
                <a:latin typeface="Times New Roman" pitchFamily="18" charset="0"/>
                <a:cs typeface="Times New Roman" pitchFamily="18" charset="0"/>
              </a:rPr>
              <a:t>Bón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vôi</a:t>
            </a:r>
            <a:r>
              <a:rPr lang="en-AU" sz="3400" dirty="0" smtClean="0">
                <a:latin typeface="Times New Roman" pitchFamily="18" charset="0"/>
                <a:cs typeface="Times New Roman" pitchFamily="18" charset="0"/>
              </a:rPr>
              <a:t>.</a:t>
            </a:r>
          </a:p>
          <a:p>
            <a:pPr marL="285750" indent="-285750">
              <a:buFontTx/>
              <a:buChar char="-"/>
            </a:pPr>
            <a:r>
              <a:rPr lang="en-AU" sz="3400" dirty="0" err="1" smtClean="0">
                <a:latin typeface="Times New Roman" pitchFamily="18" charset="0"/>
                <a:cs typeface="Times New Roman" pitchFamily="18" charset="0"/>
              </a:rPr>
              <a:t>Cày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nông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bừa</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sục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giữ</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nước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liên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tục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thay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nước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thường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xuyên</a:t>
            </a:r>
            <a:r>
              <a:rPr lang="en-AU" sz="3400" dirty="0" smtClean="0">
                <a:latin typeface="Times New Roman" pitchFamily="18" charset="0"/>
                <a:cs typeface="Times New Roman" pitchFamily="18" charset="0"/>
              </a:rPr>
              <a:t>.</a:t>
            </a:r>
          </a:p>
        </p:txBody>
      </p:sp>
      <p:pic>
        <p:nvPicPr>
          <p:cNvPr id="8" name="Picture 11" descr="Book-09"/>
          <p:cNvPicPr>
            <a:picLocks noChangeAspect="1" noChangeArrowheads="1" noCrop="1"/>
          </p:cNvPicPr>
          <p:nvPr/>
        </p:nvPicPr>
        <p:blipFill>
          <a:blip r:embed="rId5"/>
          <a:srcRect/>
          <a:stretch>
            <a:fillRect/>
          </a:stretch>
        </p:blipFill>
        <p:spPr bwMode="auto">
          <a:xfrm>
            <a:off x="-36512" y="2708920"/>
            <a:ext cx="864096" cy="660074"/>
          </a:xfrm>
          <a:prstGeom prst="rect">
            <a:avLst/>
          </a:prstGeom>
          <a:noFill/>
        </p:spPr>
      </p:pic>
    </p:spTree>
    <p:extLst>
      <p:ext uri="{BB962C8B-B14F-4D97-AF65-F5344CB8AC3E}">
        <p14:creationId xmlns:p14="http://schemas.microsoft.com/office/powerpoint/2010/main" val="407337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barn(inVertical)">
                                      <p:cBhvr>
                                        <p:cTn id="22" dur="5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err="1" smtClean="0">
                <a:solidFill>
                  <a:srgbClr val="C00000"/>
                </a:solidFill>
                <a:latin typeface="Times New Roman" panose="02020603050405020304" pitchFamily="18" charset="0"/>
                <a:cs typeface="Times New Roman" panose="02020603050405020304" pitchFamily="18" charset="0"/>
              </a:rPr>
              <a:t>Đặc</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điểm</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đất</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cát</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ven</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biển</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14400"/>
            <a:ext cx="8229600" cy="4525963"/>
          </a:xfrm>
        </p:spPr>
        <p:txBody>
          <a:bodyPr>
            <a:normAutofit/>
          </a:bodyPr>
          <a:lstStyle/>
          <a:p>
            <a:r>
              <a:rPr lang="vi-VN" dirty="0" smtClean="0">
                <a:latin typeface="+mj-lt"/>
              </a:rPr>
              <a:t>Các vùng cát ven biển có điều kiện tự nhiên tương đối khắc nghiệt, gió mạnh, khô hạn </a:t>
            </a:r>
            <a:endParaRPr lang="en-US" dirty="0" smtClean="0">
              <a:latin typeface="+mj-lt"/>
            </a:endParaRPr>
          </a:p>
          <a:p>
            <a:r>
              <a:rPr lang="en-US" dirty="0">
                <a:latin typeface="+mj-lt"/>
              </a:rPr>
              <a:t>N</a:t>
            </a:r>
            <a:r>
              <a:rPr lang="vi-VN" dirty="0" smtClean="0">
                <a:latin typeface="+mj-lt"/>
              </a:rPr>
              <a:t>hiệt độ trên bề mặt cao, cồn cát cao, dốc.</a:t>
            </a:r>
            <a:endParaRPr lang="en-US" dirty="0" smtClean="0">
              <a:latin typeface="+mj-lt"/>
            </a:endParaRPr>
          </a:p>
          <a:p>
            <a:r>
              <a:rPr lang="vi-VN" dirty="0" smtClean="0">
                <a:latin typeface="+mj-lt"/>
              </a:rPr>
              <a:t> Một số loài cây trồng thích nghi trên vùng cát như phi lao, keo lai, xoan chịu hạn, muống biển, xương rồng…</a:t>
            </a:r>
            <a:endParaRPr lang="en-US" dirty="0">
              <a:latin typeface="+mj-l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4401641"/>
            <a:ext cx="2743200" cy="245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23717"/>
            <a:ext cx="3200399"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83761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barn(inVertical)">
                                      <p:cBhvr>
                                        <p:cTn id="2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76665110"/>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22547"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836712"/>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132856"/>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1115616" y="2708920"/>
            <a:ext cx="7128792" cy="1661993"/>
          </a:xfrm>
          <a:prstGeom prst="rect">
            <a:avLst/>
          </a:prstGeom>
          <a:noFill/>
        </p:spPr>
        <p:txBody>
          <a:bodyPr wrap="square" rtlCol="0">
            <a:spAutoFit/>
          </a:bodyPr>
          <a:lstStyle/>
          <a:p>
            <a:r>
              <a:rPr lang="en-AU" sz="3400" b="1" dirty="0" smtClean="0">
                <a:latin typeface="Times New Roman" pitchFamily="18" charset="0"/>
                <a:cs typeface="Times New Roman" pitchFamily="18" charset="0"/>
              </a:rPr>
              <a:t>4 .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cát</a:t>
            </a:r>
            <a:endParaRPr lang="en-AU" sz="3400" b="1" dirty="0" smtClean="0">
              <a:latin typeface="Times New Roman" pitchFamily="18" charset="0"/>
              <a:cs typeface="Times New Roman" pitchFamily="18" charset="0"/>
            </a:endParaRPr>
          </a:p>
          <a:p>
            <a:pPr marL="285750" indent="-285750">
              <a:buFontTx/>
              <a:buChar char="-"/>
            </a:pPr>
            <a:r>
              <a:rPr lang="en-AU" sz="3400" dirty="0" err="1" smtClean="0">
                <a:latin typeface="Times New Roman" pitchFamily="18" charset="0"/>
                <a:cs typeface="Times New Roman" pitchFamily="18" charset="0"/>
              </a:rPr>
              <a:t>Trồng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cây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chắn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cát</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như</a:t>
            </a:r>
            <a:r>
              <a:rPr lang="en-AU" sz="3400" dirty="0" smtClean="0">
                <a:latin typeface="Times New Roman" pitchFamily="18" charset="0"/>
                <a:cs typeface="Times New Roman" pitchFamily="18" charset="0"/>
              </a:rPr>
              <a:t> phi </a:t>
            </a:r>
            <a:r>
              <a:rPr lang="en-AU" sz="3400" dirty="0" err="1" smtClean="0">
                <a:latin typeface="Times New Roman" pitchFamily="18" charset="0"/>
                <a:cs typeface="Times New Roman" pitchFamily="18" charset="0"/>
              </a:rPr>
              <a:t>lao</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keo</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lai</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xoan</a:t>
            </a:r>
            <a:r>
              <a:rPr lang="en-AU" sz="3400" dirty="0" smtClean="0">
                <a:latin typeface="Times New Roman" pitchFamily="18" charset="0"/>
                <a:cs typeface="Times New Roman" pitchFamily="18" charset="0"/>
              </a:rPr>
              <a:t>...</a:t>
            </a:r>
            <a:r>
              <a:rPr lang="en-AU" sz="3400" dirty="0" err="1" smtClean="0">
                <a:latin typeface="Times New Roman" pitchFamily="18" charset="0"/>
                <a:cs typeface="Times New Roman" pitchFamily="18" charset="0"/>
              </a:rPr>
              <a:t>vv</a:t>
            </a:r>
            <a:endParaRPr lang="en-AU" sz="3400" dirty="0" smtClean="0">
              <a:latin typeface="Times New Roman" pitchFamily="18" charset="0"/>
              <a:cs typeface="Times New Roman" pitchFamily="18" charset="0"/>
            </a:endParaRPr>
          </a:p>
        </p:txBody>
      </p:sp>
      <p:pic>
        <p:nvPicPr>
          <p:cNvPr id="8" name="Picture 11" descr="Book-09"/>
          <p:cNvPicPr>
            <a:picLocks noChangeAspect="1" noChangeArrowheads="1" noCrop="1"/>
          </p:cNvPicPr>
          <p:nvPr/>
        </p:nvPicPr>
        <p:blipFill>
          <a:blip r:embed="rId5"/>
          <a:srcRect/>
          <a:stretch>
            <a:fillRect/>
          </a:stretch>
        </p:blipFill>
        <p:spPr bwMode="auto">
          <a:xfrm>
            <a:off x="179512" y="2768926"/>
            <a:ext cx="864096" cy="660074"/>
          </a:xfrm>
          <a:prstGeom prst="rect">
            <a:avLst/>
          </a:prstGeom>
          <a:noFill/>
        </p:spPr>
      </p:pic>
    </p:spTree>
    <p:extLst>
      <p:ext uri="{BB962C8B-B14F-4D97-AF65-F5344CB8AC3E}">
        <p14:creationId xmlns:p14="http://schemas.microsoft.com/office/powerpoint/2010/main" val="101409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b="1" dirty="0" err="1" smtClean="0">
                <a:solidFill>
                  <a:srgbClr val="C00000"/>
                </a:solidFill>
                <a:latin typeface="Times New Roman" panose="02020603050405020304" pitchFamily="18" charset="0"/>
                <a:cs typeface="Times New Roman" panose="02020603050405020304" pitchFamily="18" charset="0"/>
              </a:rPr>
              <a:t>Đặc</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điểm</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đất</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mặn</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381000" y="937418"/>
            <a:ext cx="8229600" cy="4525963"/>
          </a:xfrm>
        </p:spPr>
        <p:txBody>
          <a:bodyPr>
            <a:normAutofit/>
          </a:bodyPr>
          <a:lstStyle/>
          <a:p>
            <a:r>
              <a:rPr lang="vi-VN" dirty="0" smtClean="0">
                <a:latin typeface="Times New Roman" panose="02020603050405020304" pitchFamily="18" charset="0"/>
                <a:cs typeface="Times New Roman" panose="02020603050405020304" pitchFamily="18" charset="0"/>
              </a:rPr>
              <a:t>Đất mặn (hay đất nhiễm mặn) chứa các loại muối hòa tan gây ức chế sự phát triển của thực vật</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304800" y="1447800"/>
            <a:ext cx="8374781" cy="4555093"/>
          </a:xfrm>
          <a:prstGeom prst="rect">
            <a:avLst/>
          </a:prstGeom>
        </p:spPr>
        <p:txBody>
          <a:bodyPr wrap="square">
            <a:spAutoFit/>
          </a:bodyPr>
          <a:lstStyle/>
          <a:p>
            <a:pPr lvl="0"/>
            <a:endParaRPr lang="en-US" sz="66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itchFamily="34" charset="0"/>
              <a:buChar char="•"/>
            </a:pPr>
            <a:r>
              <a:rPr lang="vi-VN" sz="3200" dirty="0" smtClean="0">
                <a:solidFill>
                  <a:prstClr val="black"/>
                </a:solidFill>
                <a:latin typeface="Times New Roman" panose="02020603050405020304" pitchFamily="18" charset="0"/>
                <a:cs typeface="Times New Roman" panose="02020603050405020304" pitchFamily="18" charset="0"/>
              </a:rPr>
              <a:t>Rừng </a:t>
            </a:r>
            <a:r>
              <a:rPr lang="vi-VN" sz="3200" dirty="0">
                <a:solidFill>
                  <a:prstClr val="black"/>
                </a:solidFill>
                <a:latin typeface="Times New Roman" panose="02020603050405020304" pitchFamily="18" charset="0"/>
                <a:cs typeface="Times New Roman" panose="02020603050405020304" pitchFamily="18" charset="0"/>
              </a:rPr>
              <a:t>ngập mặn có hệ thốn</a:t>
            </a:r>
            <a:r>
              <a:rPr lang="en-US" sz="3200" dirty="0" smtClean="0">
                <a:solidFill>
                  <a:prstClr val="black"/>
                </a:solidFill>
                <a:latin typeface="Times New Roman" panose="02020603050405020304" pitchFamily="18" charset="0"/>
                <a:cs typeface="Times New Roman" panose="02020603050405020304" pitchFamily="18" charset="0"/>
              </a:rPr>
              <a:t>g </a:t>
            </a:r>
            <a:r>
              <a:rPr lang="vi-VN" sz="3200" dirty="0" smtClean="0">
                <a:solidFill>
                  <a:prstClr val="black"/>
                </a:solidFill>
                <a:latin typeface="Times New Roman" panose="02020603050405020304" pitchFamily="18" charset="0"/>
                <a:cs typeface="Times New Roman" panose="02020603050405020304" pitchFamily="18" charset="0"/>
              </a:rPr>
              <a:t>nhiều </a:t>
            </a:r>
            <a:r>
              <a:rPr lang="vi-VN" sz="3200" dirty="0">
                <a:solidFill>
                  <a:prstClr val="black"/>
                </a:solidFill>
                <a:latin typeface="Times New Roman" panose="02020603050405020304" pitchFamily="18" charset="0"/>
                <a:cs typeface="Times New Roman" panose="02020603050405020304" pitchFamily="18" charset="0"/>
              </a:rPr>
              <a:t>thân, cành, rễ giúp bảo vệ đất đai, bờ biển không bị ảnh hưởng của sóng và xói lở. Những bờ biển, bờ sông không có rừng ngập mặn thường bị xói lở rất mạnh mẽ.</a:t>
            </a:r>
            <a:endParaRPr lang="en-US" sz="3200" dirty="0">
              <a:solidFill>
                <a:prstClr val="black"/>
              </a:solidFill>
              <a:latin typeface="Times New Roman" panose="02020603050405020304" pitchFamily="18" charset="0"/>
              <a:cs typeface="Times New Roman" panose="02020603050405020304" pitchFamily="18" charset="0"/>
            </a:endParaRPr>
          </a:p>
          <a:p>
            <a:pPr marL="457200" lvl="0" indent="-457200">
              <a:buFont typeface="Arial"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Một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số</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loài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cây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trồng</a:t>
            </a:r>
            <a:r>
              <a:rPr lang="en-US" sz="3200" dirty="0" smtClean="0">
                <a:solidFill>
                  <a:prstClr val="black"/>
                </a:solidFill>
                <a:latin typeface="Times New Roman" panose="02020603050405020304" pitchFamily="18" charset="0"/>
                <a:cs typeface="Times New Roman" panose="02020603050405020304" pitchFamily="18" charset="0"/>
              </a:rPr>
              <a:t> ở </a:t>
            </a:r>
            <a:r>
              <a:rPr lang="en-US" sz="3200" dirty="0" err="1" smtClean="0">
                <a:solidFill>
                  <a:prstClr val="black"/>
                </a:solidFill>
                <a:latin typeface="Times New Roman" panose="02020603050405020304" pitchFamily="18" charset="0"/>
                <a:cs typeface="Times New Roman" panose="02020603050405020304" pitchFamily="18" charset="0"/>
              </a:rPr>
              <a:t>rừng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ngập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mặn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như</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đước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ổi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cây</a:t>
            </a:r>
            <a:r>
              <a:rPr lang="en-US" sz="3200" dirty="0" smtClean="0">
                <a:solidFill>
                  <a:prstClr val="black"/>
                </a:solidFill>
                <a:latin typeface="Times New Roman" panose="02020603050405020304" pitchFamily="18" charset="0"/>
                <a:cs typeface="Times New Roman" panose="02020603050405020304" pitchFamily="18" charset="0"/>
              </a:rPr>
              <a:t> cui, </a:t>
            </a:r>
            <a:r>
              <a:rPr lang="en-US" sz="3200" dirty="0" err="1" smtClean="0">
                <a:solidFill>
                  <a:prstClr val="black"/>
                </a:solidFill>
                <a:latin typeface="Times New Roman" panose="02020603050405020304" pitchFamily="18" charset="0"/>
                <a:cs typeface="Times New Roman" panose="02020603050405020304" pitchFamily="18" charset="0"/>
              </a:rPr>
              <a:t>mấm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trắng</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7124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06090"/>
          </a:xfrm>
        </p:spPr>
        <p:txBody>
          <a:bodyPr>
            <a:normAutofit fontScale="90000"/>
          </a:bodyPr>
          <a:lstStyle/>
          <a:p>
            <a:r>
              <a:rPr lang="en-AU" b="1" dirty="0" err="1" smtClean="0">
                <a:solidFill>
                  <a:srgbClr val="C00000"/>
                </a:solidFill>
              </a:rPr>
              <a:t>Một</a:t>
            </a:r>
            <a:r>
              <a:rPr lang="en-AU" b="1" dirty="0" smtClean="0">
                <a:solidFill>
                  <a:srgbClr val="C00000"/>
                </a:solidFill>
              </a:rPr>
              <a:t> </a:t>
            </a:r>
            <a:r>
              <a:rPr lang="en-AU" b="1" dirty="0" err="1" smtClean="0">
                <a:solidFill>
                  <a:srgbClr val="C00000"/>
                </a:solidFill>
              </a:rPr>
              <a:t>số</a:t>
            </a:r>
            <a:r>
              <a:rPr lang="en-AU" b="1" dirty="0" smtClean="0">
                <a:solidFill>
                  <a:srgbClr val="C00000"/>
                </a:solidFill>
              </a:rPr>
              <a:t> </a:t>
            </a:r>
            <a:r>
              <a:rPr lang="en-AU" b="1" dirty="0" err="1" smtClean="0">
                <a:solidFill>
                  <a:srgbClr val="C00000"/>
                </a:solidFill>
              </a:rPr>
              <a:t>cây</a:t>
            </a:r>
            <a:r>
              <a:rPr lang="en-AU" b="1" dirty="0" smtClean="0">
                <a:solidFill>
                  <a:srgbClr val="C00000"/>
                </a:solidFill>
              </a:rPr>
              <a:t> </a:t>
            </a:r>
            <a:r>
              <a:rPr lang="en-AU" b="1" dirty="0" err="1" smtClean="0">
                <a:solidFill>
                  <a:srgbClr val="C00000"/>
                </a:solidFill>
              </a:rPr>
              <a:t>trồng</a:t>
            </a:r>
            <a:r>
              <a:rPr lang="en-AU" b="1" dirty="0" smtClean="0">
                <a:solidFill>
                  <a:srgbClr val="C00000"/>
                </a:solidFill>
              </a:rPr>
              <a:t> </a:t>
            </a:r>
            <a:r>
              <a:rPr lang="en-AU" b="1" dirty="0" err="1" smtClean="0">
                <a:solidFill>
                  <a:srgbClr val="C00000"/>
                </a:solidFill>
              </a:rPr>
              <a:t>trên</a:t>
            </a:r>
            <a:r>
              <a:rPr lang="en-AU" b="1" dirty="0" smtClean="0">
                <a:solidFill>
                  <a:srgbClr val="C00000"/>
                </a:solidFill>
              </a:rPr>
              <a:t> </a:t>
            </a:r>
            <a:r>
              <a:rPr lang="en-AU" b="1" dirty="0" err="1" smtClean="0">
                <a:solidFill>
                  <a:srgbClr val="C00000"/>
                </a:solidFill>
              </a:rPr>
              <a:t>đất</a:t>
            </a:r>
            <a:r>
              <a:rPr lang="en-AU" b="1" dirty="0" smtClean="0">
                <a:solidFill>
                  <a:srgbClr val="C00000"/>
                </a:solidFill>
              </a:rPr>
              <a:t> </a:t>
            </a:r>
            <a:r>
              <a:rPr lang="en-AU" b="1" dirty="0" err="1" smtClean="0">
                <a:solidFill>
                  <a:srgbClr val="C00000"/>
                </a:solidFill>
              </a:rPr>
              <a:t>mặn</a:t>
            </a:r>
            <a:endParaRPr lang="en-AU" b="1" dirty="0">
              <a:solidFill>
                <a:srgbClr val="C00000"/>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836713"/>
            <a:ext cx="4104456"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2" descr="Cây vẹt vùng ngập mặn có thể dùng làm th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836712"/>
            <a:ext cx="417646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3" y="3861048"/>
            <a:ext cx="4176464"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7" name="Picture 11" descr="Cây có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6" y="3861048"/>
            <a:ext cx="4104456" cy="2852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43808" y="3356992"/>
            <a:ext cx="1008112" cy="461665"/>
          </a:xfrm>
          <a:prstGeom prst="rect">
            <a:avLst/>
          </a:prstGeom>
          <a:noFill/>
        </p:spPr>
        <p:txBody>
          <a:bodyPr wrap="square" rtlCol="0">
            <a:spAutoFit/>
          </a:bodyPr>
          <a:lstStyle/>
          <a:p>
            <a:r>
              <a:rPr lang="en-AU" sz="2400" b="1" dirty="0" err="1" smtClean="0">
                <a:solidFill>
                  <a:srgbClr val="FF0000"/>
                </a:solidFill>
              </a:rPr>
              <a:t>Đước</a:t>
            </a:r>
            <a:endParaRPr lang="en-AU" sz="2400" b="1" dirty="0">
              <a:solidFill>
                <a:srgbClr val="FF0000"/>
              </a:solidFill>
            </a:endParaRPr>
          </a:p>
        </p:txBody>
      </p:sp>
      <p:sp>
        <p:nvSpPr>
          <p:cNvPr id="9" name="TextBox 8"/>
          <p:cNvSpPr txBox="1"/>
          <p:nvPr/>
        </p:nvSpPr>
        <p:spPr>
          <a:xfrm>
            <a:off x="7668344" y="3356992"/>
            <a:ext cx="1008112" cy="461665"/>
          </a:xfrm>
          <a:prstGeom prst="rect">
            <a:avLst/>
          </a:prstGeom>
          <a:noFill/>
        </p:spPr>
        <p:txBody>
          <a:bodyPr wrap="square" rtlCol="0">
            <a:spAutoFit/>
          </a:bodyPr>
          <a:lstStyle/>
          <a:p>
            <a:r>
              <a:rPr lang="en-AU" sz="2400" b="1" dirty="0" err="1" smtClean="0">
                <a:solidFill>
                  <a:srgbClr val="FF0000"/>
                </a:solidFill>
              </a:rPr>
              <a:t>Vẹt</a:t>
            </a:r>
            <a:endParaRPr lang="en-AU" sz="2400" b="1" dirty="0">
              <a:solidFill>
                <a:srgbClr val="FF0000"/>
              </a:solidFill>
            </a:endParaRPr>
          </a:p>
        </p:txBody>
      </p:sp>
      <p:sp>
        <p:nvSpPr>
          <p:cNvPr id="10" name="TextBox 9"/>
          <p:cNvSpPr txBox="1"/>
          <p:nvPr/>
        </p:nvSpPr>
        <p:spPr>
          <a:xfrm>
            <a:off x="4644008" y="6300028"/>
            <a:ext cx="1008112" cy="461665"/>
          </a:xfrm>
          <a:prstGeom prst="rect">
            <a:avLst/>
          </a:prstGeom>
          <a:noFill/>
        </p:spPr>
        <p:txBody>
          <a:bodyPr wrap="square" rtlCol="0">
            <a:spAutoFit/>
          </a:bodyPr>
          <a:lstStyle/>
          <a:p>
            <a:r>
              <a:rPr lang="en-AU" sz="2400" b="1" dirty="0" err="1" smtClean="0">
                <a:solidFill>
                  <a:srgbClr val="FF0000"/>
                </a:solidFill>
              </a:rPr>
              <a:t>Mắm</a:t>
            </a:r>
            <a:endParaRPr lang="en-AU" sz="2400" b="1" dirty="0">
              <a:solidFill>
                <a:srgbClr val="FF0000"/>
              </a:solidFill>
            </a:endParaRPr>
          </a:p>
        </p:txBody>
      </p:sp>
      <p:sp>
        <p:nvSpPr>
          <p:cNvPr id="11" name="TextBox 10"/>
          <p:cNvSpPr txBox="1"/>
          <p:nvPr/>
        </p:nvSpPr>
        <p:spPr>
          <a:xfrm>
            <a:off x="3275856" y="6381328"/>
            <a:ext cx="1008112" cy="461665"/>
          </a:xfrm>
          <a:prstGeom prst="rect">
            <a:avLst/>
          </a:prstGeom>
          <a:noFill/>
        </p:spPr>
        <p:txBody>
          <a:bodyPr wrap="square" rtlCol="0">
            <a:spAutoFit/>
          </a:bodyPr>
          <a:lstStyle/>
          <a:p>
            <a:r>
              <a:rPr lang="en-AU" sz="2400" b="1" dirty="0" err="1" smtClean="0">
                <a:solidFill>
                  <a:srgbClr val="FF0000"/>
                </a:solidFill>
              </a:rPr>
              <a:t>Cói</a:t>
            </a:r>
            <a:r>
              <a:rPr lang="en-AU" sz="2400" b="1" dirty="0" smtClean="0">
                <a:solidFill>
                  <a:srgbClr val="FF0000"/>
                </a:solidFill>
              </a:rPr>
              <a:t> </a:t>
            </a:r>
            <a:endParaRPr lang="en-AU" sz="2400" b="1" dirty="0">
              <a:solidFill>
                <a:srgbClr val="FF0000"/>
              </a:solidFill>
            </a:endParaRPr>
          </a:p>
        </p:txBody>
      </p:sp>
    </p:spTree>
    <p:extLst>
      <p:ext uri="{BB962C8B-B14F-4D97-AF65-F5344CB8AC3E}">
        <p14:creationId xmlns:p14="http://schemas.microsoft.com/office/powerpoint/2010/main" val="544402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ài viết chi tiết"/>
          <p:cNvPicPr>
            <a:picLocks noChangeAspect="1" noChangeArrowheads="1"/>
          </p:cNvPicPr>
          <p:nvPr/>
        </p:nvPicPr>
        <p:blipFill rotWithShape="1">
          <a:blip r:embed="rId2">
            <a:extLst>
              <a:ext uri="{28A0092B-C50C-407E-A947-70E740481C1C}">
                <a14:useLocalDpi xmlns:a14="http://schemas.microsoft.com/office/drawing/2010/main" val="0"/>
              </a:ext>
            </a:extLst>
          </a:blip>
          <a:srcRect b="12727"/>
          <a:stretch/>
        </p:blipFill>
        <p:spPr bwMode="auto">
          <a:xfrm>
            <a:off x="179512" y="188640"/>
            <a:ext cx="4104456" cy="3168352"/>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53578"/>
            <a:ext cx="4464496" cy="310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038" t="3352" r="5441" b="2855"/>
          <a:stretch/>
        </p:blipFill>
        <p:spPr bwMode="auto">
          <a:xfrm>
            <a:off x="4549359" y="3470435"/>
            <a:ext cx="4365762" cy="322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37" y="3442493"/>
            <a:ext cx="4083131" cy="325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770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03954842"/>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6175"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836712"/>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132856"/>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1115616" y="2748409"/>
            <a:ext cx="7560840" cy="2708434"/>
          </a:xfrm>
          <a:prstGeom prst="rect">
            <a:avLst/>
          </a:prstGeom>
          <a:noFill/>
        </p:spPr>
        <p:txBody>
          <a:bodyPr wrap="square" rtlCol="0">
            <a:spAutoFit/>
          </a:bodyPr>
          <a:lstStyle/>
          <a:p>
            <a:r>
              <a:rPr lang="en-AU" sz="3400" b="1" dirty="0">
                <a:latin typeface="Times New Roman" pitchFamily="18" charset="0"/>
                <a:cs typeface="Times New Roman" pitchFamily="18" charset="0"/>
              </a:rPr>
              <a:t>5</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Đất</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mặn</a:t>
            </a:r>
            <a:endParaRPr lang="en-AU" sz="3400" b="1" dirty="0" smtClean="0">
              <a:latin typeface="Times New Roman" pitchFamily="18" charset="0"/>
              <a:cs typeface="Times New Roman" pitchFamily="18" charset="0"/>
            </a:endParaRPr>
          </a:p>
          <a:p>
            <a:pPr marL="457200" indent="-457200">
              <a:buFontTx/>
              <a:buChar char="-"/>
            </a:pPr>
            <a:r>
              <a:rPr lang="en-AU" sz="3400" dirty="0" err="1" smtClean="0">
                <a:latin typeface="Times New Roman" pitchFamily="18" charset="0"/>
                <a:cs typeface="Times New Roman" pitchFamily="18" charset="0"/>
              </a:rPr>
              <a:t>Trồng</a:t>
            </a:r>
            <a:r>
              <a:rPr lang="en-AU" sz="3400" dirty="0" smtClean="0">
                <a:latin typeface="Times New Roman" pitchFamily="18" charset="0"/>
                <a:cs typeface="Times New Roman" pitchFamily="18" charset="0"/>
              </a:rPr>
              <a:t> 1 </a:t>
            </a:r>
            <a:r>
              <a:rPr lang="en-AU" sz="3400" dirty="0" err="1" smtClean="0">
                <a:latin typeface="Times New Roman" pitchFamily="18" charset="0"/>
                <a:cs typeface="Times New Roman" pitchFamily="18" charset="0"/>
              </a:rPr>
              <a:t>số</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cây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chịu</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mặn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như</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đước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sú</a:t>
            </a:r>
            <a:r>
              <a:rPr lang="en-AU" sz="3400" dirty="0" smtClean="0">
                <a:latin typeface="Times New Roman" pitchFamily="18" charset="0"/>
                <a:cs typeface="Times New Roman" pitchFamily="18" charset="0"/>
              </a:rPr>
              <a:t>(</a:t>
            </a:r>
            <a:r>
              <a:rPr lang="en-AU" sz="3400" dirty="0" err="1" smtClean="0">
                <a:latin typeface="Times New Roman" pitchFamily="18" charset="0"/>
                <a:cs typeface="Times New Roman" pitchFamily="18" charset="0"/>
              </a:rPr>
              <a:t>vẹt</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mắm</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cói</a:t>
            </a:r>
            <a:r>
              <a:rPr lang="en-AU" sz="3400" dirty="0" smtClean="0">
                <a:latin typeface="Times New Roman" pitchFamily="18" charset="0"/>
                <a:cs typeface="Times New Roman" pitchFamily="18" charset="0"/>
              </a:rPr>
              <a:t>…</a:t>
            </a:r>
            <a:r>
              <a:rPr lang="en-AU" sz="3400" dirty="0" err="1" smtClean="0">
                <a:latin typeface="Times New Roman" pitchFamily="18" charset="0"/>
                <a:cs typeface="Times New Roman" pitchFamily="18" charset="0"/>
              </a:rPr>
              <a:t>vv</a:t>
            </a:r>
            <a:r>
              <a:rPr lang="en-AU" sz="3400" dirty="0" smtClean="0">
                <a:latin typeface="Times New Roman" pitchFamily="18" charset="0"/>
                <a:cs typeface="Times New Roman" pitchFamily="18" charset="0"/>
              </a:rPr>
              <a:t> </a:t>
            </a:r>
          </a:p>
          <a:p>
            <a:pPr marL="457200" indent="-457200">
              <a:buFontTx/>
              <a:buChar char="-"/>
            </a:pPr>
            <a:r>
              <a:rPr lang="en-AU" sz="3400" dirty="0" err="1" smtClean="0">
                <a:latin typeface="Times New Roman" pitchFamily="18" charset="0"/>
                <a:cs typeface="Times New Roman" pitchFamily="18" charset="0"/>
              </a:rPr>
              <a:t>Rửa</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mặn</a:t>
            </a:r>
            <a:endParaRPr lang="en-AU" sz="3400" dirty="0" smtClean="0">
              <a:latin typeface="Times New Roman" pitchFamily="18" charset="0"/>
              <a:cs typeface="Times New Roman" pitchFamily="18" charset="0"/>
            </a:endParaRPr>
          </a:p>
          <a:p>
            <a:pPr marL="285750" indent="-285750">
              <a:buFontTx/>
              <a:buChar char="-"/>
            </a:pPr>
            <a:endParaRPr lang="en-AU" sz="3400" dirty="0" smtClean="0">
              <a:latin typeface="Times New Roman" pitchFamily="18" charset="0"/>
              <a:cs typeface="Times New Roman" pitchFamily="18" charset="0"/>
            </a:endParaRPr>
          </a:p>
        </p:txBody>
      </p:sp>
      <p:pic>
        <p:nvPicPr>
          <p:cNvPr id="8" name="Picture 11" descr="Book-09"/>
          <p:cNvPicPr>
            <a:picLocks noChangeAspect="1" noChangeArrowheads="1" noCrop="1"/>
          </p:cNvPicPr>
          <p:nvPr/>
        </p:nvPicPr>
        <p:blipFill>
          <a:blip r:embed="rId5"/>
          <a:srcRect/>
          <a:stretch>
            <a:fillRect/>
          </a:stretch>
        </p:blipFill>
        <p:spPr bwMode="auto">
          <a:xfrm>
            <a:off x="179512" y="2768926"/>
            <a:ext cx="864096" cy="660074"/>
          </a:xfrm>
          <a:prstGeom prst="rect">
            <a:avLst/>
          </a:prstGeom>
          <a:noFill/>
        </p:spPr>
      </p:pic>
    </p:spTree>
    <p:extLst>
      <p:ext uri="{BB962C8B-B14F-4D97-AF65-F5344CB8AC3E}">
        <p14:creationId xmlns:p14="http://schemas.microsoft.com/office/powerpoint/2010/main" val="264424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barn(inVertical)">
                                      <p:cBhvr>
                                        <p:cTn id="22" dur="5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191000"/>
            <a:ext cx="3149600" cy="2362200"/>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94" y="1335359"/>
            <a:ext cx="2940878" cy="25368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7" descr="news24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872" y="1335359"/>
            <a:ext cx="3448928" cy="25368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7" name="Rectangle 6"/>
          <p:cNvSpPr/>
          <p:nvPr/>
        </p:nvSpPr>
        <p:spPr>
          <a:xfrm>
            <a:off x="381000" y="152400"/>
            <a:ext cx="5254965" cy="646331"/>
          </a:xfrm>
          <a:prstGeom prst="rect">
            <a:avLst/>
          </a:prstGeom>
          <a:solidFill>
            <a:srgbClr val="FFD243"/>
          </a:solid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Một</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số</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loại</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đất</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ở </a:t>
            </a:r>
            <a:r>
              <a:rPr lang="en-US" sz="36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nước</a:t>
            </a:r>
            <a:r>
              <a:rPr lang="en-US" sz="36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ta:</a:t>
            </a:r>
          </a:p>
        </p:txBody>
      </p:sp>
      <p:sp>
        <p:nvSpPr>
          <p:cNvPr id="8" name="TextBox 7"/>
          <p:cNvSpPr txBox="1">
            <a:spLocks noChangeArrowheads="1"/>
          </p:cNvSpPr>
          <p:nvPr/>
        </p:nvSpPr>
        <p:spPr bwMode="auto">
          <a:xfrm>
            <a:off x="3413125" y="6029325"/>
            <a:ext cx="2141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E88840"/>
                </a:solidFill>
                <a:latin typeface="Times New Roman" pitchFamily="18" charset="0"/>
                <a:cs typeface="Times New Roman" pitchFamily="18" charset="0"/>
              </a:rPr>
              <a:t>Đất bạc màu</a:t>
            </a:r>
            <a:endParaRPr lang="en-GB" sz="2800" b="1">
              <a:solidFill>
                <a:srgbClr val="E88840"/>
              </a:solidFill>
              <a:latin typeface="Times New Roman" pitchFamily="18" charset="0"/>
              <a:cs typeface="Times New Roman" pitchFamily="18" charset="0"/>
            </a:endParaRPr>
          </a:p>
        </p:txBody>
      </p:sp>
      <p:sp>
        <p:nvSpPr>
          <p:cNvPr id="9" name="TextBox 8"/>
          <p:cNvSpPr txBox="1">
            <a:spLocks noChangeArrowheads="1"/>
          </p:cNvSpPr>
          <p:nvPr/>
        </p:nvSpPr>
        <p:spPr bwMode="auto">
          <a:xfrm>
            <a:off x="2368550" y="3962400"/>
            <a:ext cx="159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E88840"/>
                </a:solidFill>
                <a:latin typeface="Times New Roman" pitchFamily="18" charset="0"/>
                <a:cs typeface="Times New Roman" pitchFamily="18" charset="0"/>
              </a:rPr>
              <a:t>Đất phèn</a:t>
            </a:r>
            <a:endParaRPr lang="en-GB" sz="2800" b="1">
              <a:solidFill>
                <a:srgbClr val="E88840"/>
              </a:solidFill>
              <a:latin typeface="Times New Roman" pitchFamily="18" charset="0"/>
              <a:cs typeface="Times New Roman" pitchFamily="18" charset="0"/>
            </a:endParaRPr>
          </a:p>
        </p:txBody>
      </p:sp>
    </p:spTree>
    <p:extLst>
      <p:ext uri="{BB962C8B-B14F-4D97-AF65-F5344CB8AC3E}">
        <p14:creationId xmlns:p14="http://schemas.microsoft.com/office/powerpoint/2010/main" val="1215999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96829826"/>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7198"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836712"/>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179512" y="2132856"/>
            <a:ext cx="8496944"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II. BIỆN PHÁP CẢI TẠO VÀ BẢO VỆ ĐẤT</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575048" y="2708920"/>
            <a:ext cx="8568952" cy="1661993"/>
          </a:xfrm>
          <a:prstGeom prst="rect">
            <a:avLst/>
          </a:prstGeom>
          <a:noFill/>
        </p:spPr>
        <p:txBody>
          <a:bodyPr wrap="square" rtlCol="0">
            <a:spAutoFit/>
          </a:bodyPr>
          <a:lstStyle/>
          <a:p>
            <a:pPr lvl="3"/>
            <a:r>
              <a:rPr lang="en-AU" sz="3400" dirty="0" err="1" smtClean="0">
                <a:latin typeface="Times New Roman" pitchFamily="18" charset="0"/>
                <a:cs typeface="Times New Roman" pitchFamily="18" charset="0"/>
              </a:rPr>
              <a:t>Người</a:t>
            </a:r>
            <a:r>
              <a:rPr lang="en-AU" sz="3400" dirty="0" smtClean="0">
                <a:latin typeface="Times New Roman" pitchFamily="18" charset="0"/>
                <a:cs typeface="Times New Roman" pitchFamily="18" charset="0"/>
              </a:rPr>
              <a:t> ta </a:t>
            </a:r>
            <a:r>
              <a:rPr lang="en-AU" sz="3400" dirty="0" err="1" smtClean="0">
                <a:latin typeface="Times New Roman" pitchFamily="18" charset="0"/>
                <a:cs typeface="Times New Roman" pitchFamily="18" charset="0"/>
              </a:rPr>
              <a:t>thường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áp</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dụng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tổng</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hợp</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các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biện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pháp</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canh</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tác</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thủy</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lợi</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và</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bón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phân</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để</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cải</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tạo</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và</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bảo</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vệ</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đất</a:t>
            </a:r>
            <a:r>
              <a:rPr lang="en-AU" sz="3400" dirty="0" smtClean="0">
                <a:latin typeface="Times New Roman" pitchFamily="18" charset="0"/>
                <a:cs typeface="Times New Roman" pitchFamily="18" charset="0"/>
              </a:rPr>
              <a:t> </a:t>
            </a:r>
            <a:r>
              <a:rPr lang="en-AU" sz="3400" dirty="0" err="1" smtClean="0">
                <a:latin typeface="Times New Roman" pitchFamily="18" charset="0"/>
                <a:cs typeface="Times New Roman" pitchFamily="18" charset="0"/>
              </a:rPr>
              <a:t>trồng</a:t>
            </a:r>
            <a:r>
              <a:rPr lang="en-AU" sz="3400" dirty="0" smtClean="0">
                <a:latin typeface="Times New Roman" pitchFamily="18" charset="0"/>
                <a:cs typeface="Times New Roman" pitchFamily="18" charset="0"/>
              </a:rPr>
              <a:t>.</a:t>
            </a:r>
          </a:p>
        </p:txBody>
      </p:sp>
      <p:sp>
        <p:nvSpPr>
          <p:cNvPr id="2" name="Right Arrow 1"/>
          <p:cNvSpPr/>
          <p:nvPr/>
        </p:nvSpPr>
        <p:spPr>
          <a:xfrm>
            <a:off x="827584" y="3016696"/>
            <a:ext cx="1008112" cy="30777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11" descr="Book-09"/>
          <p:cNvPicPr>
            <a:picLocks noChangeAspect="1" noChangeArrowheads="1" noCrop="1"/>
          </p:cNvPicPr>
          <p:nvPr/>
        </p:nvPicPr>
        <p:blipFill>
          <a:blip r:embed="rId5"/>
          <a:srcRect/>
          <a:stretch>
            <a:fillRect/>
          </a:stretch>
        </p:blipFill>
        <p:spPr bwMode="auto">
          <a:xfrm>
            <a:off x="179512" y="2768926"/>
            <a:ext cx="727261" cy="555547"/>
          </a:xfrm>
          <a:prstGeom prst="rect">
            <a:avLst/>
          </a:prstGeom>
          <a:noFill/>
        </p:spPr>
      </p:pic>
    </p:spTree>
    <p:extLst>
      <p:ext uri="{BB962C8B-B14F-4D97-AF65-F5344CB8AC3E}">
        <p14:creationId xmlns:p14="http://schemas.microsoft.com/office/powerpoint/2010/main" val="225829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barn(inVertical)">
                                      <p:cBhvr>
                                        <p:cTn id="17" dur="500"/>
                                        <p:tgtEl>
                                          <p:spTgt spid="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76785142"/>
              </p:ext>
            </p:extLst>
          </p:nvPr>
        </p:nvGraphicFramePr>
        <p:xfrm>
          <a:off x="3" y="44451"/>
          <a:ext cx="2051717" cy="1150438"/>
        </p:xfrm>
        <a:graphic>
          <a:graphicData uri="http://schemas.openxmlformats.org/presentationml/2006/ole">
            <mc:AlternateContent xmlns:mc="http://schemas.openxmlformats.org/markup-compatibility/2006">
              <mc:Choice xmlns:v="urn:schemas-microsoft-com:vml" Requires="v">
                <p:oleObj spid="_x0000_s23584"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1"/>
                        <a:ext cx="2051717" cy="1150438"/>
                      </a:xfrm>
                      <a:prstGeom prst="rect">
                        <a:avLst/>
                      </a:prstGeom>
                      <a:noFill/>
                      <a:ln>
                        <a:noFill/>
                      </a:ln>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783588302"/>
              </p:ext>
            </p:extLst>
          </p:nvPr>
        </p:nvGraphicFramePr>
        <p:xfrm>
          <a:off x="6876256" y="5788948"/>
          <a:ext cx="2267749" cy="1169068"/>
        </p:xfrm>
        <a:graphic>
          <a:graphicData uri="http://schemas.openxmlformats.org/presentationml/2006/ole">
            <mc:AlternateContent xmlns:mc="http://schemas.openxmlformats.org/markup-compatibility/2006">
              <mc:Choice xmlns:v="urn:schemas-microsoft-com:vml" Requires="v">
                <p:oleObj spid="_x0000_s23585" r:id="rId5" imgW="1999793" imgH="1831543" progId="">
                  <p:embed/>
                </p:oleObj>
              </mc:Choice>
              <mc:Fallback>
                <p:oleObj r:id="rId5" imgW="1999793" imgH="18315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5788948"/>
                        <a:ext cx="2267749" cy="1169068"/>
                      </a:xfrm>
                      <a:prstGeom prst="rect">
                        <a:avLst/>
                      </a:prstGeom>
                      <a:noFill/>
                      <a:ln>
                        <a:noFill/>
                      </a:ln>
                      <a:extLst/>
                    </p:spPr>
                  </p:pic>
                </p:oleObj>
              </mc:Fallback>
            </mc:AlternateContent>
          </a:graphicData>
        </a:graphic>
      </p:graphicFrame>
      <p:sp>
        <p:nvSpPr>
          <p:cNvPr id="3" name="Rectangle 2"/>
          <p:cNvSpPr/>
          <p:nvPr/>
        </p:nvSpPr>
        <p:spPr>
          <a:xfrm>
            <a:off x="899592" y="-27384"/>
            <a:ext cx="7704856" cy="120032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72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Dặn</a:t>
            </a:r>
            <a:r>
              <a:rPr lang="en-AU" sz="72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 </a:t>
            </a:r>
            <a:r>
              <a:rPr lang="en-AU" sz="72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dò</a:t>
            </a:r>
            <a:endParaRPr lang="en-AU" sz="7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 name="TextBox 1"/>
          <p:cNvSpPr txBox="1"/>
          <p:nvPr/>
        </p:nvSpPr>
        <p:spPr>
          <a:xfrm>
            <a:off x="323528" y="980728"/>
            <a:ext cx="8208912" cy="6740307"/>
          </a:xfrm>
          <a:prstGeom prst="rect">
            <a:avLst/>
          </a:prstGeom>
          <a:noFill/>
        </p:spPr>
        <p:txBody>
          <a:bodyPr wrap="square" rtlCol="0">
            <a:spAutoFit/>
          </a:bodyPr>
          <a:lstStyle/>
          <a:p>
            <a:pPr marL="571500" indent="-571500">
              <a:buFont typeface="Wingdings" pitchFamily="2" charset="2"/>
              <a:buChar char="Ø"/>
            </a:pPr>
            <a:r>
              <a:rPr lang="en-AU" sz="2800" dirty="0" err="1" smtClean="0">
                <a:solidFill>
                  <a:srgbClr val="C00000"/>
                </a:solidFill>
                <a:latin typeface="Times New Roman" pitchFamily="18" charset="0"/>
                <a:cs typeface="Times New Roman" pitchFamily="18" charset="0"/>
              </a:rPr>
              <a:t>Xem</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lại</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nội</a:t>
            </a:r>
            <a:r>
              <a:rPr lang="en-AU" sz="2800" dirty="0" smtClean="0">
                <a:solidFill>
                  <a:srgbClr val="C00000"/>
                </a:solidFill>
                <a:latin typeface="Times New Roman" pitchFamily="18" charset="0"/>
                <a:cs typeface="Times New Roman" pitchFamily="18" charset="0"/>
              </a:rPr>
              <a:t> dung </a:t>
            </a:r>
            <a:r>
              <a:rPr lang="en-AU" sz="2800" dirty="0" err="1" smtClean="0">
                <a:solidFill>
                  <a:srgbClr val="C00000"/>
                </a:solidFill>
                <a:latin typeface="Times New Roman" pitchFamily="18" charset="0"/>
                <a:cs typeface="Times New Roman" pitchFamily="18" charset="0"/>
              </a:rPr>
              <a:t>từ</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bài</a:t>
            </a:r>
            <a:r>
              <a:rPr lang="en-AU" sz="2800" dirty="0" smtClean="0">
                <a:solidFill>
                  <a:srgbClr val="C00000"/>
                </a:solidFill>
                <a:latin typeface="Times New Roman" pitchFamily="18" charset="0"/>
                <a:cs typeface="Times New Roman" pitchFamily="18" charset="0"/>
              </a:rPr>
              <a:t> 1 </a:t>
            </a:r>
            <a:r>
              <a:rPr lang="en-AU" sz="2800" dirty="0" err="1" smtClean="0">
                <a:solidFill>
                  <a:srgbClr val="C00000"/>
                </a:solidFill>
                <a:latin typeface="Times New Roman" pitchFamily="18" charset="0"/>
                <a:cs typeface="Times New Roman" pitchFamily="18" charset="0"/>
              </a:rPr>
              <a:t>đến</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bài</a:t>
            </a:r>
            <a:r>
              <a:rPr lang="en-AU" sz="2800" dirty="0" smtClean="0">
                <a:solidFill>
                  <a:srgbClr val="C00000"/>
                </a:solidFill>
                <a:latin typeface="Times New Roman" pitchFamily="18" charset="0"/>
                <a:cs typeface="Times New Roman" pitchFamily="18" charset="0"/>
              </a:rPr>
              <a:t> 6  </a:t>
            </a:r>
            <a:r>
              <a:rPr lang="en-AU" sz="2800" dirty="0" err="1" smtClean="0">
                <a:solidFill>
                  <a:srgbClr val="C00000"/>
                </a:solidFill>
                <a:latin typeface="Times New Roman" pitchFamily="18" charset="0"/>
                <a:cs typeface="Times New Roman" pitchFamily="18" charset="0"/>
              </a:rPr>
              <a:t>để</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kiểm</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tra</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trắc</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nghiệm</a:t>
            </a:r>
            <a:r>
              <a:rPr lang="en-AU" sz="2800" dirty="0" smtClean="0">
                <a:solidFill>
                  <a:srgbClr val="C00000"/>
                </a:solidFill>
                <a:latin typeface="Times New Roman" pitchFamily="18" charset="0"/>
                <a:cs typeface="Times New Roman" pitchFamily="18" charset="0"/>
              </a:rPr>
              <a:t> 15 </a:t>
            </a:r>
            <a:r>
              <a:rPr lang="en-AU" sz="2800" dirty="0" err="1" smtClean="0">
                <a:solidFill>
                  <a:srgbClr val="C00000"/>
                </a:solidFill>
                <a:latin typeface="Times New Roman" pitchFamily="18" charset="0"/>
                <a:cs typeface="Times New Roman" pitchFamily="18" charset="0"/>
              </a:rPr>
              <a:t>phút</a:t>
            </a:r>
            <a:r>
              <a:rPr lang="en-AU" sz="2800" dirty="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từ</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ngày</a:t>
            </a:r>
            <a:r>
              <a:rPr lang="en-AU" sz="2800" dirty="0" smtClean="0">
                <a:solidFill>
                  <a:srgbClr val="C00000"/>
                </a:solidFill>
                <a:latin typeface="Times New Roman" pitchFamily="18" charset="0"/>
                <a:cs typeface="Times New Roman" pitchFamily="18" charset="0"/>
              </a:rPr>
              <a:t> 25/9 </a:t>
            </a:r>
            <a:r>
              <a:rPr lang="en-AU" sz="2800" dirty="0" err="1" smtClean="0">
                <a:solidFill>
                  <a:srgbClr val="C00000"/>
                </a:solidFill>
                <a:latin typeface="Times New Roman" pitchFamily="18" charset="0"/>
                <a:cs typeface="Times New Roman" pitchFamily="18" charset="0"/>
              </a:rPr>
              <a:t>đến</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hết</a:t>
            </a:r>
            <a:r>
              <a:rPr lang="en-AU" sz="2800" dirty="0" smtClean="0">
                <a:solidFill>
                  <a:srgbClr val="C00000"/>
                </a:solidFill>
                <a:latin typeface="Times New Roman" pitchFamily="18" charset="0"/>
                <a:cs typeface="Times New Roman" pitchFamily="18" charset="0"/>
              </a:rPr>
              <a:t> </a:t>
            </a:r>
            <a:r>
              <a:rPr lang="en-AU" sz="2800" dirty="0" err="1" smtClean="0">
                <a:solidFill>
                  <a:srgbClr val="C00000"/>
                </a:solidFill>
                <a:latin typeface="Times New Roman" pitchFamily="18" charset="0"/>
                <a:cs typeface="Times New Roman" pitchFamily="18" charset="0"/>
              </a:rPr>
              <a:t>ngày</a:t>
            </a:r>
            <a:r>
              <a:rPr lang="en-AU" sz="2800" dirty="0" smtClean="0">
                <a:solidFill>
                  <a:srgbClr val="C00000"/>
                </a:solidFill>
                <a:latin typeface="Times New Roman" pitchFamily="18" charset="0"/>
                <a:cs typeface="Times New Roman" pitchFamily="18" charset="0"/>
              </a:rPr>
              <a:t> 30/9</a:t>
            </a:r>
          </a:p>
          <a:p>
            <a:pPr marL="571500" indent="-571500">
              <a:buFont typeface="Wingdings" pitchFamily="2" charset="2"/>
              <a:buChar char="Ø"/>
            </a:pPr>
            <a:r>
              <a:rPr lang="en-AU" sz="2800" dirty="0" err="1" smtClean="0">
                <a:solidFill>
                  <a:srgbClr val="7030A0"/>
                </a:solidFill>
                <a:latin typeface="Times New Roman" pitchFamily="18" charset="0"/>
                <a:cs typeface="Times New Roman" pitchFamily="18" charset="0"/>
              </a:rPr>
              <a:t>Hướng</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dẫn</a:t>
            </a:r>
            <a:r>
              <a:rPr lang="en-AU" sz="2800" dirty="0" smtClean="0">
                <a:solidFill>
                  <a:srgbClr val="7030A0"/>
                </a:solidFill>
                <a:latin typeface="Times New Roman" pitchFamily="18" charset="0"/>
                <a:cs typeface="Times New Roman" pitchFamily="18" charset="0"/>
              </a:rPr>
              <a:t> KT 15 </a:t>
            </a:r>
            <a:r>
              <a:rPr lang="en-AU" sz="2800" dirty="0" err="1" smtClean="0">
                <a:solidFill>
                  <a:srgbClr val="7030A0"/>
                </a:solidFill>
                <a:latin typeface="Times New Roman" pitchFamily="18" charset="0"/>
                <a:cs typeface="Times New Roman" pitchFamily="18" charset="0"/>
              </a:rPr>
              <a:t>phút</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trắc</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nghiệm</a:t>
            </a:r>
            <a:r>
              <a:rPr lang="en-AU" sz="2800" dirty="0" smtClean="0">
                <a:solidFill>
                  <a:srgbClr val="7030A0"/>
                </a:solidFill>
                <a:latin typeface="Times New Roman" pitchFamily="18" charset="0"/>
                <a:cs typeface="Times New Roman" pitchFamily="18" charset="0"/>
              </a:rPr>
              <a:t> 10 </a:t>
            </a:r>
            <a:r>
              <a:rPr lang="en-AU" sz="2800" dirty="0" err="1" smtClean="0">
                <a:solidFill>
                  <a:srgbClr val="7030A0"/>
                </a:solidFill>
                <a:latin typeface="Times New Roman" pitchFamily="18" charset="0"/>
                <a:cs typeface="Times New Roman" pitchFamily="18" charset="0"/>
              </a:rPr>
              <a:t>câu</a:t>
            </a:r>
            <a:endParaRPr lang="en-AU" sz="2800" dirty="0" smtClean="0">
              <a:solidFill>
                <a:srgbClr val="7030A0"/>
              </a:solidFill>
              <a:latin typeface="Times New Roman" pitchFamily="18" charset="0"/>
              <a:cs typeface="Times New Roman" pitchFamily="18" charset="0"/>
            </a:endParaRPr>
          </a:p>
          <a:p>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Bước</a:t>
            </a:r>
            <a:r>
              <a:rPr lang="en-AU" sz="2800" dirty="0" smtClean="0">
                <a:solidFill>
                  <a:srgbClr val="7030A0"/>
                </a:solidFill>
                <a:latin typeface="Times New Roman" pitchFamily="18" charset="0"/>
                <a:cs typeface="Times New Roman" pitchFamily="18" charset="0"/>
              </a:rPr>
              <a:t> 1. </a:t>
            </a:r>
            <a:r>
              <a:rPr lang="en-AU" sz="2800" dirty="0" err="1" smtClean="0">
                <a:solidFill>
                  <a:srgbClr val="7030A0"/>
                </a:solidFill>
                <a:latin typeface="Times New Roman" pitchFamily="18" charset="0"/>
                <a:cs typeface="Times New Roman" pitchFamily="18" charset="0"/>
              </a:rPr>
              <a:t>Đăng</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nhập</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vào</a:t>
            </a:r>
            <a:r>
              <a:rPr lang="en-AU" sz="2800" dirty="0" smtClean="0">
                <a:solidFill>
                  <a:srgbClr val="7030A0"/>
                </a:solidFill>
                <a:latin typeface="Times New Roman" pitchFamily="18" charset="0"/>
                <a:cs typeface="Times New Roman" pitchFamily="18" charset="0"/>
              </a:rPr>
              <a:t> K12 online</a:t>
            </a:r>
          </a:p>
          <a:p>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Bước</a:t>
            </a:r>
            <a:r>
              <a:rPr lang="en-AU" sz="2800" dirty="0" smtClean="0">
                <a:solidFill>
                  <a:srgbClr val="7030A0"/>
                </a:solidFill>
                <a:latin typeface="Times New Roman" pitchFamily="18" charset="0"/>
                <a:cs typeface="Times New Roman" pitchFamily="18" charset="0"/>
              </a:rPr>
              <a:t> 2. Click </a:t>
            </a:r>
            <a:r>
              <a:rPr lang="en-AU" sz="2800" dirty="0" err="1" smtClean="0">
                <a:solidFill>
                  <a:srgbClr val="7030A0"/>
                </a:solidFill>
                <a:latin typeface="Times New Roman" pitchFamily="18" charset="0"/>
                <a:cs typeface="Times New Roman" pitchFamily="18" charset="0"/>
              </a:rPr>
              <a:t>vào</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Bài</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kiểm</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tra</a:t>
            </a:r>
            <a:endParaRPr lang="en-AU" sz="2800" dirty="0" smtClean="0">
              <a:solidFill>
                <a:srgbClr val="7030A0"/>
              </a:solidFill>
              <a:latin typeface="Times New Roman" pitchFamily="18" charset="0"/>
              <a:cs typeface="Times New Roman" pitchFamily="18" charset="0"/>
            </a:endParaRPr>
          </a:p>
          <a:p>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Bước</a:t>
            </a:r>
            <a:r>
              <a:rPr lang="en-AU" sz="2800" dirty="0" smtClean="0">
                <a:solidFill>
                  <a:srgbClr val="7030A0"/>
                </a:solidFill>
                <a:latin typeface="Times New Roman" pitchFamily="18" charset="0"/>
                <a:cs typeface="Times New Roman" pitchFamily="18" charset="0"/>
              </a:rPr>
              <a:t> 3. </a:t>
            </a:r>
            <a:r>
              <a:rPr lang="en-AU" sz="2800" dirty="0" err="1" smtClean="0">
                <a:solidFill>
                  <a:srgbClr val="7030A0"/>
                </a:solidFill>
                <a:latin typeface="Times New Roman" pitchFamily="18" charset="0"/>
                <a:cs typeface="Times New Roman" pitchFamily="18" charset="0"/>
              </a:rPr>
              <a:t>Tiến</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hành</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làm</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bài</a:t>
            </a:r>
            <a:r>
              <a:rPr lang="en-AU" sz="2800" dirty="0" smtClean="0">
                <a:solidFill>
                  <a:srgbClr val="7030A0"/>
                </a:solidFill>
                <a:latin typeface="Times New Roman" pitchFamily="18" charset="0"/>
                <a:cs typeface="Times New Roman" pitchFamily="18" charset="0"/>
              </a:rPr>
              <a:t>. </a:t>
            </a:r>
          </a:p>
          <a:p>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Bước</a:t>
            </a:r>
            <a:r>
              <a:rPr lang="en-AU" sz="2800" dirty="0" smtClean="0">
                <a:solidFill>
                  <a:srgbClr val="7030A0"/>
                </a:solidFill>
                <a:latin typeface="Times New Roman" pitchFamily="18" charset="0"/>
                <a:cs typeface="Times New Roman" pitchFamily="18" charset="0"/>
              </a:rPr>
              <a:t> 4. </a:t>
            </a:r>
            <a:r>
              <a:rPr lang="en-AU" sz="2800" dirty="0" err="1" smtClean="0">
                <a:solidFill>
                  <a:srgbClr val="7030A0"/>
                </a:solidFill>
                <a:latin typeface="Times New Roman" pitchFamily="18" charset="0"/>
                <a:cs typeface="Times New Roman" pitchFamily="18" charset="0"/>
              </a:rPr>
              <a:t>Sau</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khi</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làm</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xong</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tối</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đa</a:t>
            </a:r>
            <a:r>
              <a:rPr lang="en-AU" sz="2800" dirty="0" smtClean="0">
                <a:solidFill>
                  <a:srgbClr val="7030A0"/>
                </a:solidFill>
                <a:latin typeface="Times New Roman" pitchFamily="18" charset="0"/>
                <a:cs typeface="Times New Roman" pitchFamily="18" charset="0"/>
              </a:rPr>
              <a:t> 15 </a:t>
            </a:r>
            <a:r>
              <a:rPr lang="en-AU" sz="2800" dirty="0" err="1" smtClean="0">
                <a:solidFill>
                  <a:srgbClr val="7030A0"/>
                </a:solidFill>
                <a:latin typeface="Times New Roman" pitchFamily="18" charset="0"/>
                <a:cs typeface="Times New Roman" pitchFamily="18" charset="0"/>
              </a:rPr>
              <a:t>phút</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rồi</a:t>
            </a:r>
            <a:r>
              <a:rPr lang="en-AU" sz="2800" dirty="0" smtClean="0">
                <a:solidFill>
                  <a:srgbClr val="7030A0"/>
                </a:solidFill>
                <a:latin typeface="Times New Roman" pitchFamily="18" charset="0"/>
                <a:cs typeface="Times New Roman" pitchFamily="18" charset="0"/>
              </a:rPr>
              <a:t> click </a:t>
            </a:r>
            <a:r>
              <a:rPr lang="en-AU" sz="2800" dirty="0" err="1" smtClean="0">
                <a:solidFill>
                  <a:srgbClr val="7030A0"/>
                </a:solidFill>
                <a:latin typeface="Times New Roman" pitchFamily="18" charset="0"/>
                <a:cs typeface="Times New Roman" pitchFamily="18" charset="0"/>
              </a:rPr>
              <a:t>vào</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nộp</a:t>
            </a:r>
            <a:r>
              <a:rPr lang="en-AU" sz="2800" dirty="0" smtClean="0">
                <a:solidFill>
                  <a:srgbClr val="7030A0"/>
                </a:solidFill>
                <a:latin typeface="Times New Roman" pitchFamily="18" charset="0"/>
                <a:cs typeface="Times New Roman" pitchFamily="18" charset="0"/>
              </a:rPr>
              <a:t> </a:t>
            </a:r>
            <a:r>
              <a:rPr lang="en-AU" sz="2800" dirty="0" err="1" smtClean="0">
                <a:solidFill>
                  <a:srgbClr val="7030A0"/>
                </a:solidFill>
                <a:latin typeface="Times New Roman" pitchFamily="18" charset="0"/>
                <a:cs typeface="Times New Roman" pitchFamily="18" charset="0"/>
              </a:rPr>
              <a:t>bài</a:t>
            </a:r>
            <a:endParaRPr lang="en-AU" sz="2800" dirty="0" smtClean="0">
              <a:solidFill>
                <a:srgbClr val="7030A0"/>
              </a:solidFill>
              <a:latin typeface="Times New Roman" pitchFamily="18" charset="0"/>
              <a:cs typeface="Times New Roman" pitchFamily="18" charset="0"/>
            </a:endParaRPr>
          </a:p>
          <a:p>
            <a:r>
              <a:rPr lang="en-AU" sz="2800" dirty="0" err="1" smtClean="0">
                <a:solidFill>
                  <a:srgbClr val="FF0000"/>
                </a:solidFill>
                <a:latin typeface="Times New Roman" pitchFamily="18" charset="0"/>
                <a:cs typeface="Times New Roman" pitchFamily="18" charset="0"/>
              </a:rPr>
              <a:t>Lưu</a:t>
            </a:r>
            <a:r>
              <a:rPr lang="en-AU" sz="2800" dirty="0" smtClean="0">
                <a:solidFill>
                  <a:srgbClr val="FF0000"/>
                </a:solidFill>
                <a:latin typeface="Times New Roman" pitchFamily="18" charset="0"/>
                <a:cs typeface="Times New Roman" pitchFamily="18" charset="0"/>
              </a:rPr>
              <a:t> ý. </a:t>
            </a:r>
            <a:r>
              <a:rPr lang="en-AU" sz="2800" dirty="0" err="1" smtClean="0">
                <a:solidFill>
                  <a:srgbClr val="FF0000"/>
                </a:solidFill>
                <a:latin typeface="Times New Roman" pitchFamily="18" charset="0"/>
                <a:cs typeface="Times New Roman" pitchFamily="18" charset="0"/>
              </a:rPr>
              <a:t>Khi</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đang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làm</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không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được</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thoát</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ra</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hệ</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thống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sẽ</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đưa</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cảnh</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báo</a:t>
            </a:r>
            <a:r>
              <a:rPr lang="en-AU" sz="2800" dirty="0" smtClean="0">
                <a:solidFill>
                  <a:srgbClr val="FF0000"/>
                </a:solidFill>
                <a:latin typeface="Times New Roman" pitchFamily="18" charset="0"/>
                <a:cs typeface="Times New Roman" pitchFamily="18" charset="0"/>
              </a:rPr>
              <a:t> 3 </a:t>
            </a:r>
            <a:r>
              <a:rPr lang="en-AU" sz="2800" dirty="0" err="1" smtClean="0">
                <a:solidFill>
                  <a:srgbClr val="FF0000"/>
                </a:solidFill>
                <a:latin typeface="Times New Roman" pitchFamily="18" charset="0"/>
                <a:cs typeface="Times New Roman" pitchFamily="18" charset="0"/>
              </a:rPr>
              <a:t>lần</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lỗi</a:t>
            </a:r>
            <a:r>
              <a:rPr lang="en-AU" sz="2800" dirty="0" smtClean="0">
                <a:solidFill>
                  <a:srgbClr val="FF0000"/>
                </a:solidFill>
                <a:latin typeface="Times New Roman" pitchFamily="18" charset="0"/>
                <a:cs typeface="Times New Roman" pitchFamily="18" charset="0"/>
              </a:rPr>
              <a:t> vi </a:t>
            </a:r>
            <a:r>
              <a:rPr lang="en-AU" sz="2800" dirty="0" err="1" smtClean="0">
                <a:solidFill>
                  <a:srgbClr val="FF0000"/>
                </a:solidFill>
                <a:latin typeface="Times New Roman" pitchFamily="18" charset="0"/>
                <a:cs typeface="Times New Roman" pitchFamily="18" charset="0"/>
              </a:rPr>
              <a:t>phạm</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Quá</a:t>
            </a:r>
            <a:r>
              <a:rPr lang="en-AU" sz="2800" dirty="0" smtClean="0">
                <a:solidFill>
                  <a:srgbClr val="FF0000"/>
                </a:solidFill>
                <a:latin typeface="Times New Roman" pitchFamily="18" charset="0"/>
                <a:cs typeface="Times New Roman" pitchFamily="18" charset="0"/>
              </a:rPr>
              <a:t> 3 </a:t>
            </a:r>
            <a:r>
              <a:rPr lang="en-AU" sz="2800" dirty="0" err="1" smtClean="0">
                <a:solidFill>
                  <a:srgbClr val="FF0000"/>
                </a:solidFill>
                <a:latin typeface="Times New Roman" pitchFamily="18" charset="0"/>
                <a:cs typeface="Times New Roman" pitchFamily="18" charset="0"/>
              </a:rPr>
              <a:t>lần</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bài</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kiểm</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tra</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sẽ</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bị</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hủy</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Mỗi</a:t>
            </a:r>
            <a:r>
              <a:rPr lang="en-AU" sz="2800" dirty="0" smtClean="0">
                <a:solidFill>
                  <a:srgbClr val="FF0000"/>
                </a:solidFill>
                <a:latin typeface="Times New Roman" pitchFamily="18" charset="0"/>
                <a:cs typeface="Times New Roman" pitchFamily="18" charset="0"/>
              </a:rPr>
              <a:t> HS </a:t>
            </a:r>
            <a:r>
              <a:rPr lang="en-AU" sz="2800" dirty="0" err="1" smtClean="0">
                <a:solidFill>
                  <a:srgbClr val="FF0000"/>
                </a:solidFill>
                <a:latin typeface="Times New Roman" pitchFamily="18" charset="0"/>
                <a:cs typeface="Times New Roman" pitchFamily="18" charset="0"/>
              </a:rPr>
              <a:t>chỉ</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được</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làm</a:t>
            </a:r>
            <a:r>
              <a:rPr lang="en-AU" sz="2800" dirty="0" smtClean="0">
                <a:solidFill>
                  <a:srgbClr val="FF0000"/>
                </a:solidFill>
                <a:latin typeface="Times New Roman" pitchFamily="18" charset="0"/>
                <a:cs typeface="Times New Roman" pitchFamily="18" charset="0"/>
              </a:rPr>
              <a:t> 1 </a:t>
            </a:r>
            <a:r>
              <a:rPr lang="en-AU" sz="2800" dirty="0" err="1" smtClean="0">
                <a:solidFill>
                  <a:srgbClr val="FF0000"/>
                </a:solidFill>
                <a:latin typeface="Times New Roman" pitchFamily="18" charset="0"/>
                <a:cs typeface="Times New Roman" pitchFamily="18" charset="0"/>
              </a:rPr>
              <a:t>lần</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duy</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nhất</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trong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khoảng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thời</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gian</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từ</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ngày</a:t>
            </a:r>
            <a:r>
              <a:rPr lang="en-AU" sz="2800" dirty="0" smtClean="0">
                <a:solidFill>
                  <a:srgbClr val="FF0000"/>
                </a:solidFill>
                <a:latin typeface="Times New Roman" pitchFamily="18" charset="0"/>
                <a:cs typeface="Times New Roman" pitchFamily="18" charset="0"/>
              </a:rPr>
              <a:t> 25/9 </a:t>
            </a:r>
            <a:r>
              <a:rPr lang="en-AU" sz="2800" dirty="0" err="1" smtClean="0">
                <a:solidFill>
                  <a:srgbClr val="FF0000"/>
                </a:solidFill>
                <a:latin typeface="Times New Roman" pitchFamily="18" charset="0"/>
                <a:cs typeface="Times New Roman" pitchFamily="18" charset="0"/>
              </a:rPr>
              <a:t>đến</a:t>
            </a:r>
            <a:r>
              <a:rPr lang="en-AU" sz="2800" dirty="0" smtClean="0">
                <a:solidFill>
                  <a:srgbClr val="FF0000"/>
                </a:solidFill>
                <a:latin typeface="Times New Roman" pitchFamily="18" charset="0"/>
                <a:cs typeface="Times New Roman" pitchFamily="18" charset="0"/>
              </a:rPr>
              <a:t> 30/9. </a:t>
            </a:r>
            <a:r>
              <a:rPr lang="en-AU" sz="2800" dirty="0" err="1" smtClean="0">
                <a:solidFill>
                  <a:srgbClr val="FF0000"/>
                </a:solidFill>
                <a:latin typeface="Times New Roman" pitchFamily="18" charset="0"/>
                <a:cs typeface="Times New Roman" pitchFamily="18" charset="0"/>
              </a:rPr>
              <a:t>Nếu</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quá</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thời</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gian</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trên</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hệ</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thống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sẽ</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tự</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động</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khóa</a:t>
            </a:r>
            <a:r>
              <a:rPr lang="en-AU" sz="2800" dirty="0" smtClean="0">
                <a:solidFill>
                  <a:srgbClr val="FF0000"/>
                </a:solidFill>
                <a:latin typeface="Times New Roman" pitchFamily="18" charset="0"/>
                <a:cs typeface="Times New Roman" pitchFamily="18" charset="0"/>
              </a:rPr>
              <a:t> </a:t>
            </a:r>
            <a:r>
              <a:rPr lang="en-AU" sz="2800" dirty="0" err="1" smtClean="0">
                <a:solidFill>
                  <a:srgbClr val="FF0000"/>
                </a:solidFill>
                <a:latin typeface="Times New Roman" pitchFamily="18" charset="0"/>
                <a:cs typeface="Times New Roman" pitchFamily="18" charset="0"/>
              </a:rPr>
              <a:t>bài</a:t>
            </a:r>
            <a:r>
              <a:rPr lang="en-AU" sz="2800" dirty="0" smtClean="0">
                <a:solidFill>
                  <a:srgbClr val="FF0000"/>
                </a:solidFill>
                <a:latin typeface="Times New Roman" pitchFamily="18" charset="0"/>
                <a:cs typeface="Times New Roman" pitchFamily="18" charset="0"/>
              </a:rPr>
              <a:t>.</a:t>
            </a:r>
          </a:p>
          <a:p>
            <a:endParaRPr lang="en-AU" sz="2800" dirty="0" smtClean="0">
              <a:solidFill>
                <a:srgbClr val="7030A0"/>
              </a:solidFill>
              <a:latin typeface="Times New Roman" pitchFamily="18" charset="0"/>
              <a:cs typeface="Times New Roman" pitchFamily="18" charset="0"/>
            </a:endParaRPr>
          </a:p>
          <a:p>
            <a:endParaRPr lang="en-AU"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471464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913" y="608488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a:t>
            </a:r>
          </a:p>
        </p:txBody>
      </p:sp>
      <p:sp>
        <p:nvSpPr>
          <p:cNvPr id="62" name="Oval 61"/>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2</a:t>
            </a:r>
          </a:p>
        </p:txBody>
      </p:sp>
      <p:sp>
        <p:nvSpPr>
          <p:cNvPr id="63" name="Oval 62"/>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3</a:t>
            </a:r>
          </a:p>
        </p:txBody>
      </p:sp>
      <p:sp>
        <p:nvSpPr>
          <p:cNvPr id="64" name="Oval 63"/>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4</a:t>
            </a:r>
          </a:p>
        </p:txBody>
      </p:sp>
      <p:sp>
        <p:nvSpPr>
          <p:cNvPr id="65" name="Oval 64"/>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5</a:t>
            </a:r>
          </a:p>
        </p:txBody>
      </p:sp>
      <p:sp>
        <p:nvSpPr>
          <p:cNvPr id="66" name="Oval 65"/>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6</a:t>
            </a:r>
          </a:p>
        </p:txBody>
      </p:sp>
      <p:sp>
        <p:nvSpPr>
          <p:cNvPr id="67" name="Oval 66"/>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7</a:t>
            </a:r>
          </a:p>
        </p:txBody>
      </p:sp>
      <p:sp>
        <p:nvSpPr>
          <p:cNvPr id="68" name="Oval 67"/>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8</a:t>
            </a:r>
          </a:p>
        </p:txBody>
      </p:sp>
      <p:sp>
        <p:nvSpPr>
          <p:cNvPr id="69" name="Oval 68"/>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9</a:t>
            </a:r>
          </a:p>
        </p:txBody>
      </p:sp>
      <p:sp>
        <p:nvSpPr>
          <p:cNvPr id="70" name="Oval 69"/>
          <p:cNvSpPr/>
          <p:nvPr/>
        </p:nvSpPr>
        <p:spPr>
          <a:xfrm>
            <a:off x="766819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10</a:t>
            </a:r>
          </a:p>
        </p:txBody>
      </p:sp>
      <p:sp>
        <p:nvSpPr>
          <p:cNvPr id="18" name="Title 3"/>
          <p:cNvSpPr txBox="1">
            <a:spLocks/>
          </p:cNvSpPr>
          <p:nvPr/>
        </p:nvSpPr>
        <p:spPr>
          <a:xfrm>
            <a:off x="1221697" y="461417"/>
            <a:ext cx="6700617"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BÀI TẬP TRẮC NGHIỆM</a:t>
            </a:r>
            <a:endParaRPr lang="en-US" b="1" dirty="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
        <p:nvSpPr>
          <p:cNvPr id="19" name="Content Placeholder 2"/>
          <p:cNvSpPr txBox="1">
            <a:spLocks/>
          </p:cNvSpPr>
          <p:nvPr/>
        </p:nvSpPr>
        <p:spPr>
          <a:xfrm>
            <a:off x="457200" y="1595933"/>
            <a:ext cx="8229600" cy="4785395"/>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AU" sz="4000" b="1" dirty="0" err="1" smtClean="0">
                <a:solidFill>
                  <a:srgbClr val="C00000"/>
                </a:solidFill>
                <a:latin typeface="Times New Roman" pitchFamily="18" charset="0"/>
                <a:cs typeface="Times New Roman" pitchFamily="18" charset="0"/>
              </a:rPr>
              <a:t>Câu</a:t>
            </a:r>
            <a:r>
              <a:rPr lang="en-AU" sz="4000" b="1" dirty="0" smtClean="0">
                <a:solidFill>
                  <a:srgbClr val="C00000"/>
                </a:solidFill>
                <a:latin typeface="Times New Roman" pitchFamily="18" charset="0"/>
                <a:cs typeface="Times New Roman" pitchFamily="18" charset="0"/>
              </a:rPr>
              <a:t> 1: </a:t>
            </a:r>
            <a:r>
              <a:rPr lang="en-AU" sz="4000" b="1" dirty="0" err="1" smtClean="0">
                <a:solidFill>
                  <a:srgbClr val="C00000"/>
                </a:solidFill>
                <a:latin typeface="Times New Roman" pitchFamily="18" charset="0"/>
                <a:cs typeface="Times New Roman" pitchFamily="18" charset="0"/>
              </a:rPr>
              <a:t>Cày</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nông</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bừa</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sục</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giữ</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nước</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liên</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tục</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thay</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nước</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thường</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xuyên</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là</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biện</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pháp</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cải</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tạo</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đất</a:t>
            </a:r>
            <a:r>
              <a:rPr lang="en-AU" sz="4000" b="1" dirty="0" smtClean="0">
                <a:solidFill>
                  <a:srgbClr val="C00000"/>
                </a:solidFill>
                <a:latin typeface="Times New Roman" pitchFamily="18" charset="0"/>
                <a:cs typeface="Times New Roman" pitchFamily="18" charset="0"/>
              </a:rPr>
              <a:t>:</a:t>
            </a:r>
          </a:p>
          <a:p>
            <a:pPr marL="1771650" lvl="3" indent="-514350" algn="just">
              <a:buFont typeface="+mj-lt"/>
              <a:buAutoNum type="alphaUcPeriod"/>
            </a:pPr>
            <a:r>
              <a:rPr lang="en-AU" sz="4000" dirty="0" err="1" smtClean="0">
                <a:latin typeface="Times New Roman" pitchFamily="18" charset="0"/>
                <a:cs typeface="Times New Roman" pitchFamily="18" charset="0"/>
              </a:rPr>
              <a:t>Đất</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phù</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sa</a:t>
            </a:r>
            <a:endParaRPr lang="en-AU" sz="4000" dirty="0" smtClean="0">
              <a:latin typeface="Times New Roman" pitchFamily="18" charset="0"/>
              <a:cs typeface="Times New Roman" pitchFamily="18" charset="0"/>
            </a:endParaRPr>
          </a:p>
          <a:p>
            <a:pPr marL="1771650" lvl="3" indent="-514350" algn="just">
              <a:buFont typeface="+mj-lt"/>
              <a:buAutoNum type="alphaUcPeriod"/>
            </a:pPr>
            <a:r>
              <a:rPr lang="en-AU" sz="4000" dirty="0" err="1" smtClean="0">
                <a:latin typeface="Times New Roman" pitchFamily="18" charset="0"/>
                <a:cs typeface="Times New Roman" pitchFamily="18" charset="0"/>
              </a:rPr>
              <a:t>Đất</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xám</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bạc</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màu</a:t>
            </a:r>
            <a:endParaRPr lang="en-AU" sz="4000" dirty="0" smtClean="0">
              <a:latin typeface="Times New Roman" pitchFamily="18" charset="0"/>
              <a:cs typeface="Times New Roman" pitchFamily="18" charset="0"/>
            </a:endParaRPr>
          </a:p>
          <a:p>
            <a:pPr marL="1771650" lvl="3" indent="-514350" algn="just">
              <a:buFont typeface="+mj-lt"/>
              <a:buAutoNum type="alphaUcPeriod"/>
            </a:pPr>
            <a:r>
              <a:rPr lang="en-AU" sz="4000" dirty="0" err="1" smtClean="0">
                <a:latin typeface="Times New Roman" pitchFamily="18" charset="0"/>
                <a:cs typeface="Times New Roman" pitchFamily="18" charset="0"/>
              </a:rPr>
              <a:t>Đất</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phèn</a:t>
            </a:r>
            <a:endParaRPr lang="en-AU" sz="4000" dirty="0" smtClean="0">
              <a:latin typeface="Times New Roman" pitchFamily="18" charset="0"/>
              <a:cs typeface="Times New Roman" pitchFamily="18" charset="0"/>
            </a:endParaRPr>
          </a:p>
          <a:p>
            <a:pPr marL="1771650" lvl="3" indent="-514350" algn="just">
              <a:buFont typeface="+mj-lt"/>
              <a:buAutoNum type="alphaUcPeriod"/>
            </a:pPr>
            <a:r>
              <a:rPr lang="en-AU" sz="4000" dirty="0" err="1" smtClean="0">
                <a:latin typeface="Times New Roman" pitchFamily="18" charset="0"/>
                <a:cs typeface="Times New Roman" pitchFamily="18" charset="0"/>
              </a:rPr>
              <a:t>Đất</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dốc</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đồi</a:t>
            </a:r>
            <a:r>
              <a:rPr lang="en-AU" sz="4000" dirty="0" smtClean="0">
                <a:latin typeface="Times New Roman" pitchFamily="18" charset="0"/>
                <a:cs typeface="Times New Roman" pitchFamily="18" charset="0"/>
              </a:rPr>
              <a:t> </a:t>
            </a:r>
            <a:r>
              <a:rPr lang="en-AU" sz="4000" dirty="0" err="1" smtClean="0">
                <a:latin typeface="Times New Roman" pitchFamily="18" charset="0"/>
                <a:cs typeface="Times New Roman" pitchFamily="18" charset="0"/>
              </a:rPr>
              <a:t>núi</a:t>
            </a:r>
            <a:endParaRPr lang="en-AU" sz="4000" dirty="0" smtClean="0">
              <a:latin typeface="Times New Roman" pitchFamily="18" charset="0"/>
              <a:cs typeface="Times New Roman" pitchFamily="18" charset="0"/>
            </a:endParaRPr>
          </a:p>
          <a:p>
            <a:pPr marL="0" indent="0">
              <a:buFont typeface="Arial" pitchFamily="34" charset="0"/>
              <a:buNone/>
            </a:pPr>
            <a:endParaRPr lang="en-AU" sz="3600" dirty="0">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714716095"/>
              </p:ext>
            </p:extLst>
          </p:nvPr>
        </p:nvGraphicFramePr>
        <p:xfrm>
          <a:off x="0" y="44450"/>
          <a:ext cx="2339975" cy="1656358"/>
        </p:xfrm>
        <a:graphic>
          <a:graphicData uri="http://schemas.openxmlformats.org/presentationml/2006/ole">
            <mc:AlternateContent xmlns:mc="http://schemas.openxmlformats.org/markup-compatibility/2006">
              <mc:Choice xmlns:v="urn:schemas-microsoft-com:vml" Requires="v">
                <p:oleObj spid="_x0000_s9246" r:id="rId7" imgW="1278331" imgH="1273759" progId="">
                  <p:embed/>
                </p:oleObj>
              </mc:Choice>
              <mc:Fallback>
                <p:oleObj r:id="rId7" imgW="1278331" imgH="127375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450"/>
                        <a:ext cx="2339975" cy="1656358"/>
                      </a:xfrm>
                      <a:prstGeom prst="rect">
                        <a:avLst/>
                      </a:prstGeom>
                      <a:noFill/>
                      <a:ln>
                        <a:noFill/>
                      </a:ln>
                    </p:spPr>
                  </p:pic>
                </p:oleObj>
              </mc:Fallback>
            </mc:AlternateContent>
          </a:graphicData>
        </a:graphic>
      </p:graphicFrame>
      <p:sp>
        <p:nvSpPr>
          <p:cNvPr id="11" name="Smiley Face 10"/>
          <p:cNvSpPr/>
          <p:nvPr/>
        </p:nvSpPr>
        <p:spPr>
          <a:xfrm>
            <a:off x="4355976" y="4725144"/>
            <a:ext cx="648072" cy="432048"/>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57461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subTnLst>
                                    <p:audio>
                                      <p:cMediaNode mute="1">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10" presetClass="exit" presetSubtype="0" fill="hold" grpId="0" nodeType="afterEffect">
                                  <p:stCondLst>
                                    <p:cond delay="0"/>
                                  </p:stCondLst>
                                  <p:childTnLst>
                                    <p:animEffect transition="out" filter="fade">
                                      <p:cBhvr>
                                        <p:cTn id="10" dur="1000"/>
                                        <p:tgtEl>
                                          <p:spTgt spid="69"/>
                                        </p:tgtEl>
                                      </p:cBhvr>
                                    </p:animEffect>
                                    <p:set>
                                      <p:cBhvr>
                                        <p:cTn id="11" dur="1" fill="hold">
                                          <p:stCondLst>
                                            <p:cond delay="999"/>
                                          </p:stCondLst>
                                        </p:cTn>
                                        <p:tgtEl>
                                          <p:spTgt spid="69"/>
                                        </p:tgtEl>
                                        <p:attrNameLst>
                                          <p:attrName>style.visibility</p:attrName>
                                        </p:attrNameLst>
                                      </p:cBhvr>
                                      <p:to>
                                        <p:strVal val="hidden"/>
                                      </p:to>
                                    </p:set>
                                  </p:childTnLst>
                                  <p:subTnLst>
                                    <p:audio>
                                      <p:cMediaNode mute="1">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10" presetClass="exit" presetSubtype="0" fill="hold" grpId="0" nodeType="afterEffect">
                                  <p:stCondLst>
                                    <p:cond delay="0"/>
                                  </p:stCondLst>
                                  <p:childTnLst>
                                    <p:animEffect transition="out" filter="fade">
                                      <p:cBhvr>
                                        <p:cTn id="14" dur="1000"/>
                                        <p:tgtEl>
                                          <p:spTgt spid="68"/>
                                        </p:tgtEl>
                                      </p:cBhvr>
                                    </p:animEffect>
                                    <p:set>
                                      <p:cBhvr>
                                        <p:cTn id="15" dur="1" fill="hold">
                                          <p:stCondLst>
                                            <p:cond delay="999"/>
                                          </p:stCondLst>
                                        </p:cTn>
                                        <p:tgtEl>
                                          <p:spTgt spid="68"/>
                                        </p:tgtEl>
                                        <p:attrNameLst>
                                          <p:attrName>style.visibility</p:attrName>
                                        </p:attrNameLst>
                                      </p:cBhvr>
                                      <p:to>
                                        <p:strVal val="hidden"/>
                                      </p:to>
                                    </p:set>
                                  </p:childTnLst>
                                  <p:subTnLst>
                                    <p:audio>
                                      <p:cMediaNode mute="1">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10" presetClass="exit" presetSubtype="0" fill="hold" grpId="0" nodeType="afterEffect">
                                  <p:stCondLst>
                                    <p:cond delay="0"/>
                                  </p:stCondLst>
                                  <p:childTnLst>
                                    <p:animEffect transition="out" filter="fade">
                                      <p:cBhvr>
                                        <p:cTn id="18" dur="1000"/>
                                        <p:tgtEl>
                                          <p:spTgt spid="67"/>
                                        </p:tgtEl>
                                      </p:cBhvr>
                                    </p:animEffect>
                                    <p:set>
                                      <p:cBhvr>
                                        <p:cTn id="19" dur="1" fill="hold">
                                          <p:stCondLst>
                                            <p:cond delay="999"/>
                                          </p:stCondLst>
                                        </p:cTn>
                                        <p:tgtEl>
                                          <p:spTgt spid="67"/>
                                        </p:tgtEl>
                                        <p:attrNameLst>
                                          <p:attrName>style.visibility</p:attrName>
                                        </p:attrNameLst>
                                      </p:cBhvr>
                                      <p:to>
                                        <p:strVal val="hidden"/>
                                      </p:to>
                                    </p:set>
                                  </p:childTnLst>
                                  <p:subTnLst>
                                    <p:audio>
                                      <p:cMediaNode mute="1">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10" presetClass="exit" presetSubtype="0" fill="hold" grpId="0" nodeType="afterEffect">
                                  <p:stCondLst>
                                    <p:cond delay="0"/>
                                  </p:stCondLst>
                                  <p:childTnLst>
                                    <p:animEffect transition="out" filter="fade">
                                      <p:cBhvr>
                                        <p:cTn id="22" dur="1000"/>
                                        <p:tgtEl>
                                          <p:spTgt spid="66"/>
                                        </p:tgtEl>
                                      </p:cBhvr>
                                    </p:animEffect>
                                    <p:set>
                                      <p:cBhvr>
                                        <p:cTn id="23"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10" presetClass="exit" presetSubtype="0" fill="hold" grpId="0" nodeType="afterEffect">
                                  <p:stCondLst>
                                    <p:cond delay="0"/>
                                  </p:stCondLst>
                                  <p:childTnLst>
                                    <p:animEffect transition="out" filter="fade">
                                      <p:cBhvr>
                                        <p:cTn id="26" dur="1000"/>
                                        <p:tgtEl>
                                          <p:spTgt spid="65"/>
                                        </p:tgtEl>
                                      </p:cBhvr>
                                    </p:animEffect>
                                    <p:set>
                                      <p:cBhvr>
                                        <p:cTn id="27"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10" presetClass="exit" presetSubtype="0" fill="hold" grpId="0" nodeType="afterEffect">
                                  <p:stCondLst>
                                    <p:cond delay="0"/>
                                  </p:stCondLst>
                                  <p:childTnLst>
                                    <p:animEffect transition="out" filter="fade">
                                      <p:cBhvr>
                                        <p:cTn id="30" dur="1000"/>
                                        <p:tgtEl>
                                          <p:spTgt spid="64"/>
                                        </p:tgtEl>
                                      </p:cBhvr>
                                    </p:animEffect>
                                    <p:set>
                                      <p:cBhvr>
                                        <p:cTn id="31"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10" presetClass="exit" presetSubtype="0" fill="hold" grpId="0" nodeType="afterEffect">
                                  <p:stCondLst>
                                    <p:cond delay="0"/>
                                  </p:stCondLst>
                                  <p:childTnLst>
                                    <p:animEffect transition="out" filter="fade">
                                      <p:cBhvr>
                                        <p:cTn id="34" dur="1000"/>
                                        <p:tgtEl>
                                          <p:spTgt spid="63"/>
                                        </p:tgtEl>
                                      </p:cBhvr>
                                    </p:animEffect>
                                    <p:set>
                                      <p:cBhvr>
                                        <p:cTn id="35"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10" presetClass="exit" presetSubtype="0" fill="hold" grpId="0" nodeType="afterEffect">
                                  <p:stCondLst>
                                    <p:cond delay="0"/>
                                  </p:stCondLst>
                                  <p:childTnLst>
                                    <p:animEffect transition="out" filter="fade">
                                      <p:cBhvr>
                                        <p:cTn id="38" dur="1000"/>
                                        <p:tgtEl>
                                          <p:spTgt spid="62"/>
                                        </p:tgtEl>
                                      </p:cBhvr>
                                    </p:animEffect>
                                    <p:set>
                                      <p:cBhvr>
                                        <p:cTn id="39"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10" presetClass="exit" presetSubtype="0" fill="hold" grpId="0" nodeType="afterEffect">
                                  <p:stCondLst>
                                    <p:cond delay="0"/>
                                  </p:stCondLst>
                                  <p:childTnLst>
                                    <p:animEffect transition="out" filter="fade">
                                      <p:cBhvr>
                                        <p:cTn id="42" dur="1000"/>
                                        <p:tgtEl>
                                          <p:spTgt spid="61"/>
                                        </p:tgtEl>
                                      </p:cBhvr>
                                    </p:animEffect>
                                    <p:set>
                                      <p:cBhvr>
                                        <p:cTn id="43" dur="1" fill="hold">
                                          <p:stCondLst>
                                            <p:cond delay="999"/>
                                          </p:stCondLst>
                                        </p:cTn>
                                        <p:tgtEl>
                                          <p:spTgt spid="61"/>
                                        </p:tgtEl>
                                        <p:attrNameLst>
                                          <p:attrName>style.visibility</p:attrName>
                                        </p:attrNameLst>
                                      </p:cBhvr>
                                      <p:to>
                                        <p:strVal val="hidden"/>
                                      </p:to>
                                    </p:set>
                                  </p:childTnLst>
                                  <p:subTnLst>
                                    <p:audio>
                                      <p:cMediaNode vol="100000">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145">
                                          <p:stCondLst>
                                            <p:cond delay="0"/>
                                          </p:stCondLst>
                                        </p:cTn>
                                        <p:tgtEl>
                                          <p:spTgt spid="11"/>
                                        </p:tgtEl>
                                      </p:cBhvr>
                                    </p:animEffect>
                                    <p:anim calcmode="lin" valueType="num">
                                      <p:cBhvr>
                                        <p:cTn id="4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5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5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54" dur="7">
                                          <p:stCondLst>
                                            <p:cond delay="162"/>
                                          </p:stCondLst>
                                        </p:cTn>
                                        <p:tgtEl>
                                          <p:spTgt spid="11"/>
                                        </p:tgtEl>
                                      </p:cBhvr>
                                      <p:to x="100000" y="60000"/>
                                    </p:animScale>
                                    <p:animScale>
                                      <p:cBhvr>
                                        <p:cTn id="55" dur="41" decel="50000">
                                          <p:stCondLst>
                                            <p:cond delay="169"/>
                                          </p:stCondLst>
                                        </p:cTn>
                                        <p:tgtEl>
                                          <p:spTgt spid="11"/>
                                        </p:tgtEl>
                                      </p:cBhvr>
                                      <p:to x="100000" y="100000"/>
                                    </p:animScale>
                                    <p:animScale>
                                      <p:cBhvr>
                                        <p:cTn id="56" dur="7">
                                          <p:stCondLst>
                                            <p:cond delay="328"/>
                                          </p:stCondLst>
                                        </p:cTn>
                                        <p:tgtEl>
                                          <p:spTgt spid="11"/>
                                        </p:tgtEl>
                                      </p:cBhvr>
                                      <p:to x="100000" y="80000"/>
                                    </p:animScale>
                                    <p:animScale>
                                      <p:cBhvr>
                                        <p:cTn id="57" dur="41" decel="50000">
                                          <p:stCondLst>
                                            <p:cond delay="335"/>
                                          </p:stCondLst>
                                        </p:cTn>
                                        <p:tgtEl>
                                          <p:spTgt spid="11"/>
                                        </p:tgtEl>
                                      </p:cBhvr>
                                      <p:to x="100000" y="100000"/>
                                    </p:animScale>
                                    <p:animScale>
                                      <p:cBhvr>
                                        <p:cTn id="58" dur="7">
                                          <p:stCondLst>
                                            <p:cond delay="410"/>
                                          </p:stCondLst>
                                        </p:cTn>
                                        <p:tgtEl>
                                          <p:spTgt spid="11"/>
                                        </p:tgtEl>
                                      </p:cBhvr>
                                      <p:to x="100000" y="90000"/>
                                    </p:animScale>
                                    <p:animScale>
                                      <p:cBhvr>
                                        <p:cTn id="59" dur="41" decel="50000">
                                          <p:stCondLst>
                                            <p:cond delay="417"/>
                                          </p:stCondLst>
                                        </p:cTn>
                                        <p:tgtEl>
                                          <p:spTgt spid="11"/>
                                        </p:tgtEl>
                                      </p:cBhvr>
                                      <p:to x="100000" y="100000"/>
                                    </p:animScale>
                                    <p:animScale>
                                      <p:cBhvr>
                                        <p:cTn id="60" dur="7">
                                          <p:stCondLst>
                                            <p:cond delay="452"/>
                                          </p:stCondLst>
                                        </p:cTn>
                                        <p:tgtEl>
                                          <p:spTgt spid="11"/>
                                        </p:tgtEl>
                                      </p:cBhvr>
                                      <p:to x="100000" y="95000"/>
                                    </p:animScale>
                                    <p:animScale>
                                      <p:cBhvr>
                                        <p:cTn id="61" dur="41" decel="50000">
                                          <p:stCondLst>
                                            <p:cond delay="459"/>
                                          </p:stCondLst>
                                        </p:cTn>
                                        <p:tgtEl>
                                          <p:spTgt spid="11"/>
                                        </p:tgtEl>
                                      </p:cBhvr>
                                      <p:to x="100000" y="100000"/>
                                    </p:animScale>
                                  </p:childTnLst>
                                  <p:subTnLst>
                                    <p:audio>
                                      <p:cMediaNode vol="0" mute="1">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913" y="608488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a:t>
            </a:r>
          </a:p>
        </p:txBody>
      </p:sp>
      <p:sp>
        <p:nvSpPr>
          <p:cNvPr id="62" name="Oval 61"/>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2</a:t>
            </a:r>
          </a:p>
        </p:txBody>
      </p:sp>
      <p:sp>
        <p:nvSpPr>
          <p:cNvPr id="63" name="Oval 62"/>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3</a:t>
            </a:r>
          </a:p>
        </p:txBody>
      </p:sp>
      <p:sp>
        <p:nvSpPr>
          <p:cNvPr id="64" name="Oval 63"/>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4</a:t>
            </a:r>
          </a:p>
        </p:txBody>
      </p:sp>
      <p:sp>
        <p:nvSpPr>
          <p:cNvPr id="65" name="Oval 64"/>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5</a:t>
            </a:r>
          </a:p>
        </p:txBody>
      </p:sp>
      <p:sp>
        <p:nvSpPr>
          <p:cNvPr id="66" name="Oval 65"/>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6</a:t>
            </a:r>
          </a:p>
        </p:txBody>
      </p:sp>
      <p:sp>
        <p:nvSpPr>
          <p:cNvPr id="67" name="Oval 66"/>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7</a:t>
            </a:r>
          </a:p>
        </p:txBody>
      </p:sp>
      <p:sp>
        <p:nvSpPr>
          <p:cNvPr id="68" name="Oval 67"/>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8</a:t>
            </a:r>
          </a:p>
        </p:txBody>
      </p:sp>
      <p:sp>
        <p:nvSpPr>
          <p:cNvPr id="69" name="Oval 68"/>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9</a:t>
            </a:r>
          </a:p>
        </p:txBody>
      </p:sp>
      <p:sp>
        <p:nvSpPr>
          <p:cNvPr id="70" name="Oval 69"/>
          <p:cNvSpPr/>
          <p:nvPr/>
        </p:nvSpPr>
        <p:spPr>
          <a:xfrm>
            <a:off x="766819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10</a:t>
            </a:r>
          </a:p>
        </p:txBody>
      </p:sp>
      <p:sp>
        <p:nvSpPr>
          <p:cNvPr id="18" name="Title 3"/>
          <p:cNvSpPr txBox="1">
            <a:spLocks/>
          </p:cNvSpPr>
          <p:nvPr/>
        </p:nvSpPr>
        <p:spPr>
          <a:xfrm>
            <a:off x="1221697" y="461417"/>
            <a:ext cx="6700617"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BÀI TẬP TRẮC NGHIỆM</a:t>
            </a:r>
            <a:endParaRPr lang="en-US" b="1" dirty="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881463470"/>
              </p:ext>
            </p:extLst>
          </p:nvPr>
        </p:nvGraphicFramePr>
        <p:xfrm>
          <a:off x="0" y="44450"/>
          <a:ext cx="2339975" cy="1656358"/>
        </p:xfrm>
        <a:graphic>
          <a:graphicData uri="http://schemas.openxmlformats.org/presentationml/2006/ole">
            <mc:AlternateContent xmlns:mc="http://schemas.openxmlformats.org/markup-compatibility/2006">
              <mc:Choice xmlns:v="urn:schemas-microsoft-com:vml" Requires="v">
                <p:oleObj spid="_x0000_s10270" r:id="rId7" imgW="1278331" imgH="1273759" progId="">
                  <p:embed/>
                </p:oleObj>
              </mc:Choice>
              <mc:Fallback>
                <p:oleObj r:id="rId7" imgW="1278331" imgH="127375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450"/>
                        <a:ext cx="2339975" cy="1656358"/>
                      </a:xfrm>
                      <a:prstGeom prst="rect">
                        <a:avLst/>
                      </a:prstGeom>
                      <a:noFill/>
                      <a:ln>
                        <a:noFill/>
                      </a:ln>
                    </p:spPr>
                  </p:pic>
                </p:oleObj>
              </mc:Fallback>
            </mc:AlternateContent>
          </a:graphicData>
        </a:graphic>
      </p:graphicFrame>
      <p:sp>
        <p:nvSpPr>
          <p:cNvPr id="21" name="Rectangle 20"/>
          <p:cNvSpPr/>
          <p:nvPr/>
        </p:nvSpPr>
        <p:spPr>
          <a:xfrm>
            <a:off x="611560" y="1548075"/>
            <a:ext cx="8136904" cy="4401205"/>
          </a:xfrm>
          <a:prstGeom prst="rect">
            <a:avLst/>
          </a:prstGeom>
        </p:spPr>
        <p:txBody>
          <a:bodyPr wrap="square">
            <a:spAutoFit/>
          </a:bodyPr>
          <a:lstStyle/>
          <a:p>
            <a:r>
              <a:rPr lang="en-AU" sz="4000" b="1" dirty="0" err="1">
                <a:solidFill>
                  <a:srgbClr val="C00000"/>
                </a:solidFill>
                <a:latin typeface="Times New Roman" pitchFamily="18" charset="0"/>
                <a:cs typeface="Times New Roman" pitchFamily="18" charset="0"/>
              </a:rPr>
              <a:t>Câu</a:t>
            </a:r>
            <a:r>
              <a:rPr lang="en-AU" sz="4000" b="1" dirty="0">
                <a:solidFill>
                  <a:srgbClr val="C00000"/>
                </a:solidFill>
                <a:latin typeface="Times New Roman" pitchFamily="18" charset="0"/>
                <a:cs typeface="Times New Roman" pitchFamily="18" charset="0"/>
              </a:rPr>
              <a:t> 2: </a:t>
            </a:r>
            <a:r>
              <a:rPr lang="en-AU" sz="4000" b="1" dirty="0" err="1">
                <a:solidFill>
                  <a:srgbClr val="C00000"/>
                </a:solidFill>
                <a:latin typeface="Times New Roman" pitchFamily="18" charset="0"/>
                <a:cs typeface="Times New Roman" pitchFamily="18" charset="0"/>
              </a:rPr>
              <a:t>Cày</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sâu</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bừa</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kĩ</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kết</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hợp</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bón</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phân</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hữu</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cơ</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là</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biện</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pháp</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cải</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tạo</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đất</a:t>
            </a:r>
            <a:r>
              <a:rPr lang="en-AU" sz="4000" b="1" dirty="0">
                <a:solidFill>
                  <a:srgbClr val="C00000"/>
                </a:solidFill>
                <a:latin typeface="Times New Roman" pitchFamily="18" charset="0"/>
                <a:cs typeface="Times New Roman" pitchFamily="18" charset="0"/>
              </a:rPr>
              <a:t>:</a:t>
            </a:r>
            <a:endParaRPr lang="en-AU" sz="4000" dirty="0">
              <a:solidFill>
                <a:srgbClr val="C00000"/>
              </a:solidFill>
              <a:latin typeface="Times New Roman" pitchFamily="18" charset="0"/>
              <a:cs typeface="Times New Roman" pitchFamily="18" charset="0"/>
            </a:endParaRPr>
          </a:p>
          <a:p>
            <a:pPr marL="2114550" lvl="3" indent="-742950">
              <a:buFont typeface="+mj-lt"/>
              <a:buAutoNum type="alphaUcPeriod"/>
            </a:pPr>
            <a:r>
              <a:rPr lang="en-AU" sz="4000" dirty="0" err="1">
                <a:latin typeface="Times New Roman" pitchFamily="18" charset="0"/>
                <a:cs typeface="Times New Roman" pitchFamily="18" charset="0"/>
              </a:rPr>
              <a:t>Đất</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cát</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pha</a:t>
            </a:r>
            <a:endParaRPr lang="en-AU" sz="4000" dirty="0">
              <a:latin typeface="Times New Roman" pitchFamily="18" charset="0"/>
              <a:cs typeface="Times New Roman" pitchFamily="18" charset="0"/>
            </a:endParaRPr>
          </a:p>
          <a:p>
            <a:pPr marL="2114550" lvl="3" indent="-742950">
              <a:buFont typeface="+mj-lt"/>
              <a:buAutoNum type="alphaUcPeriod"/>
            </a:pPr>
            <a:r>
              <a:rPr lang="en-AU" sz="4000" dirty="0" err="1">
                <a:latin typeface="Times New Roman" pitchFamily="18" charset="0"/>
                <a:cs typeface="Times New Roman" pitchFamily="18" charset="0"/>
              </a:rPr>
              <a:t>Đất</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xám</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bạc</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màu</a:t>
            </a:r>
            <a:endParaRPr lang="en-AU" sz="4000" dirty="0">
              <a:latin typeface="Times New Roman" pitchFamily="18" charset="0"/>
              <a:cs typeface="Times New Roman" pitchFamily="18" charset="0"/>
            </a:endParaRPr>
          </a:p>
          <a:p>
            <a:pPr marL="2114550" lvl="3" indent="-742950">
              <a:buFont typeface="+mj-lt"/>
              <a:buAutoNum type="alphaUcPeriod"/>
            </a:pPr>
            <a:r>
              <a:rPr lang="en-AU" sz="4000" dirty="0" err="1">
                <a:latin typeface="Times New Roman" pitchFamily="18" charset="0"/>
                <a:cs typeface="Times New Roman" pitchFamily="18" charset="0"/>
              </a:rPr>
              <a:t>Đất</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phèn</a:t>
            </a:r>
            <a:endParaRPr lang="en-AU" sz="4000" dirty="0">
              <a:latin typeface="Times New Roman" pitchFamily="18" charset="0"/>
              <a:cs typeface="Times New Roman" pitchFamily="18" charset="0"/>
            </a:endParaRPr>
          </a:p>
          <a:p>
            <a:pPr marL="2114550" lvl="3" indent="-742950">
              <a:buFont typeface="+mj-lt"/>
              <a:buAutoNum type="alphaUcPeriod"/>
            </a:pPr>
            <a:r>
              <a:rPr lang="en-AU" sz="4000" dirty="0" err="1">
                <a:latin typeface="Times New Roman" pitchFamily="18" charset="0"/>
                <a:cs typeface="Times New Roman" pitchFamily="18" charset="0"/>
              </a:rPr>
              <a:t>Đất</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mặn</a:t>
            </a:r>
            <a:endParaRPr lang="en-AU" sz="4000" dirty="0">
              <a:latin typeface="Times New Roman" pitchFamily="18" charset="0"/>
              <a:cs typeface="Times New Roman" pitchFamily="18" charset="0"/>
            </a:endParaRPr>
          </a:p>
        </p:txBody>
      </p:sp>
      <p:sp>
        <p:nvSpPr>
          <p:cNvPr id="2" name="Smiley Face 1"/>
          <p:cNvSpPr/>
          <p:nvPr/>
        </p:nvSpPr>
        <p:spPr>
          <a:xfrm>
            <a:off x="6732240" y="4149080"/>
            <a:ext cx="504056" cy="432048"/>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268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10" presetClass="exit" presetSubtype="0" fill="hold" grpId="0" nodeType="afterEffect">
                                  <p:stCondLst>
                                    <p:cond delay="0"/>
                                  </p:stCondLst>
                                  <p:childTnLst>
                                    <p:animEffect transition="out" filter="fade">
                                      <p:cBhvr>
                                        <p:cTn id="10" dur="1000"/>
                                        <p:tgtEl>
                                          <p:spTgt spid="69"/>
                                        </p:tgtEl>
                                      </p:cBhvr>
                                    </p:animEffect>
                                    <p:set>
                                      <p:cBhvr>
                                        <p:cTn id="11"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10" presetClass="exit" presetSubtype="0" fill="hold" grpId="0" nodeType="afterEffect">
                                  <p:stCondLst>
                                    <p:cond delay="0"/>
                                  </p:stCondLst>
                                  <p:childTnLst>
                                    <p:animEffect transition="out" filter="fade">
                                      <p:cBhvr>
                                        <p:cTn id="14" dur="1000"/>
                                        <p:tgtEl>
                                          <p:spTgt spid="68"/>
                                        </p:tgtEl>
                                      </p:cBhvr>
                                    </p:animEffect>
                                    <p:set>
                                      <p:cBhvr>
                                        <p:cTn id="15"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10" presetClass="exit" presetSubtype="0" fill="hold" grpId="0" nodeType="afterEffect">
                                  <p:stCondLst>
                                    <p:cond delay="0"/>
                                  </p:stCondLst>
                                  <p:childTnLst>
                                    <p:animEffect transition="out" filter="fade">
                                      <p:cBhvr>
                                        <p:cTn id="18" dur="1000"/>
                                        <p:tgtEl>
                                          <p:spTgt spid="67"/>
                                        </p:tgtEl>
                                      </p:cBhvr>
                                    </p:animEffect>
                                    <p:set>
                                      <p:cBhvr>
                                        <p:cTn id="1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10" presetClass="exit" presetSubtype="0" fill="hold" grpId="0" nodeType="afterEffect">
                                  <p:stCondLst>
                                    <p:cond delay="0"/>
                                  </p:stCondLst>
                                  <p:childTnLst>
                                    <p:animEffect transition="out" filter="fade">
                                      <p:cBhvr>
                                        <p:cTn id="22" dur="1000"/>
                                        <p:tgtEl>
                                          <p:spTgt spid="66"/>
                                        </p:tgtEl>
                                      </p:cBhvr>
                                    </p:animEffect>
                                    <p:set>
                                      <p:cBhvr>
                                        <p:cTn id="23"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10" presetClass="exit" presetSubtype="0" fill="hold" grpId="0" nodeType="afterEffect">
                                  <p:stCondLst>
                                    <p:cond delay="0"/>
                                  </p:stCondLst>
                                  <p:childTnLst>
                                    <p:animEffect transition="out" filter="fade">
                                      <p:cBhvr>
                                        <p:cTn id="26" dur="1000"/>
                                        <p:tgtEl>
                                          <p:spTgt spid="65"/>
                                        </p:tgtEl>
                                      </p:cBhvr>
                                    </p:animEffect>
                                    <p:set>
                                      <p:cBhvr>
                                        <p:cTn id="27"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10" presetClass="exit" presetSubtype="0" fill="hold" grpId="0" nodeType="afterEffect">
                                  <p:stCondLst>
                                    <p:cond delay="0"/>
                                  </p:stCondLst>
                                  <p:childTnLst>
                                    <p:animEffect transition="out" filter="fade">
                                      <p:cBhvr>
                                        <p:cTn id="30" dur="1000"/>
                                        <p:tgtEl>
                                          <p:spTgt spid="64"/>
                                        </p:tgtEl>
                                      </p:cBhvr>
                                    </p:animEffect>
                                    <p:set>
                                      <p:cBhvr>
                                        <p:cTn id="31"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10" presetClass="exit" presetSubtype="0" fill="hold" grpId="0" nodeType="afterEffect">
                                  <p:stCondLst>
                                    <p:cond delay="0"/>
                                  </p:stCondLst>
                                  <p:childTnLst>
                                    <p:animEffect transition="out" filter="fade">
                                      <p:cBhvr>
                                        <p:cTn id="34" dur="1000"/>
                                        <p:tgtEl>
                                          <p:spTgt spid="63"/>
                                        </p:tgtEl>
                                      </p:cBhvr>
                                    </p:animEffect>
                                    <p:set>
                                      <p:cBhvr>
                                        <p:cTn id="35"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10" presetClass="exit" presetSubtype="0" fill="hold" grpId="0" nodeType="afterEffect">
                                  <p:stCondLst>
                                    <p:cond delay="0"/>
                                  </p:stCondLst>
                                  <p:childTnLst>
                                    <p:animEffect transition="out" filter="fade">
                                      <p:cBhvr>
                                        <p:cTn id="38" dur="1000"/>
                                        <p:tgtEl>
                                          <p:spTgt spid="62"/>
                                        </p:tgtEl>
                                      </p:cBhvr>
                                    </p:animEffect>
                                    <p:set>
                                      <p:cBhvr>
                                        <p:cTn id="39"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10" presetClass="exit" presetSubtype="0" fill="hold" grpId="0" nodeType="afterEffect">
                                  <p:stCondLst>
                                    <p:cond delay="0"/>
                                  </p:stCondLst>
                                  <p:childTnLst>
                                    <p:animEffect transition="out" filter="fade">
                                      <p:cBhvr>
                                        <p:cTn id="42" dur="1000"/>
                                        <p:tgtEl>
                                          <p:spTgt spid="61"/>
                                        </p:tgtEl>
                                      </p:cBhvr>
                                    </p:animEffect>
                                    <p:set>
                                      <p:cBhvr>
                                        <p:cTn id="43" dur="1" fill="hold">
                                          <p:stCondLst>
                                            <p:cond delay="999"/>
                                          </p:stCondLst>
                                        </p:cTn>
                                        <p:tgtEl>
                                          <p:spTgt spid="61"/>
                                        </p:tgtEl>
                                        <p:attrNameLst>
                                          <p:attrName>style.visibility</p:attrName>
                                        </p:attrNameLst>
                                      </p:cBhvr>
                                      <p:to>
                                        <p:strVal val="hidden"/>
                                      </p:to>
                                    </p:set>
                                  </p:childTnLst>
                                  <p:subTnLst>
                                    <p:audio>
                                      <p:cMediaNode vol="100000">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145">
                                          <p:stCondLst>
                                            <p:cond delay="0"/>
                                          </p:stCondLst>
                                        </p:cTn>
                                        <p:tgtEl>
                                          <p:spTgt spid="2"/>
                                        </p:tgtEl>
                                      </p:cBhvr>
                                    </p:animEffect>
                                    <p:anim calcmode="lin" valueType="num">
                                      <p:cBhvr>
                                        <p:cTn id="49"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0"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1"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52"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53"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54" dur="7">
                                          <p:stCondLst>
                                            <p:cond delay="162"/>
                                          </p:stCondLst>
                                        </p:cTn>
                                        <p:tgtEl>
                                          <p:spTgt spid="2"/>
                                        </p:tgtEl>
                                      </p:cBhvr>
                                      <p:to x="100000" y="60000"/>
                                    </p:animScale>
                                    <p:animScale>
                                      <p:cBhvr>
                                        <p:cTn id="55" dur="41" decel="50000">
                                          <p:stCondLst>
                                            <p:cond delay="169"/>
                                          </p:stCondLst>
                                        </p:cTn>
                                        <p:tgtEl>
                                          <p:spTgt spid="2"/>
                                        </p:tgtEl>
                                      </p:cBhvr>
                                      <p:to x="100000" y="100000"/>
                                    </p:animScale>
                                    <p:animScale>
                                      <p:cBhvr>
                                        <p:cTn id="56" dur="7">
                                          <p:stCondLst>
                                            <p:cond delay="328"/>
                                          </p:stCondLst>
                                        </p:cTn>
                                        <p:tgtEl>
                                          <p:spTgt spid="2"/>
                                        </p:tgtEl>
                                      </p:cBhvr>
                                      <p:to x="100000" y="80000"/>
                                    </p:animScale>
                                    <p:animScale>
                                      <p:cBhvr>
                                        <p:cTn id="57" dur="41" decel="50000">
                                          <p:stCondLst>
                                            <p:cond delay="335"/>
                                          </p:stCondLst>
                                        </p:cTn>
                                        <p:tgtEl>
                                          <p:spTgt spid="2"/>
                                        </p:tgtEl>
                                      </p:cBhvr>
                                      <p:to x="100000" y="100000"/>
                                    </p:animScale>
                                    <p:animScale>
                                      <p:cBhvr>
                                        <p:cTn id="58" dur="7">
                                          <p:stCondLst>
                                            <p:cond delay="410"/>
                                          </p:stCondLst>
                                        </p:cTn>
                                        <p:tgtEl>
                                          <p:spTgt spid="2"/>
                                        </p:tgtEl>
                                      </p:cBhvr>
                                      <p:to x="100000" y="90000"/>
                                    </p:animScale>
                                    <p:animScale>
                                      <p:cBhvr>
                                        <p:cTn id="59" dur="41" decel="50000">
                                          <p:stCondLst>
                                            <p:cond delay="417"/>
                                          </p:stCondLst>
                                        </p:cTn>
                                        <p:tgtEl>
                                          <p:spTgt spid="2"/>
                                        </p:tgtEl>
                                      </p:cBhvr>
                                      <p:to x="100000" y="100000"/>
                                    </p:animScale>
                                    <p:animScale>
                                      <p:cBhvr>
                                        <p:cTn id="60" dur="7">
                                          <p:stCondLst>
                                            <p:cond delay="452"/>
                                          </p:stCondLst>
                                        </p:cTn>
                                        <p:tgtEl>
                                          <p:spTgt spid="2"/>
                                        </p:tgtEl>
                                      </p:cBhvr>
                                      <p:to x="100000" y="95000"/>
                                    </p:animScale>
                                    <p:animScale>
                                      <p:cBhvr>
                                        <p:cTn id="61" dur="41" decel="50000">
                                          <p:stCondLst>
                                            <p:cond delay="459"/>
                                          </p:stCondLst>
                                        </p:cTn>
                                        <p:tgtEl>
                                          <p:spTgt spid="2"/>
                                        </p:tgtEl>
                                      </p:cBhvr>
                                      <p:to x="100000" y="100000"/>
                                    </p:animScale>
                                  </p:childTnLst>
                                  <p:subTnLst>
                                    <p:audio>
                                      <p:cMediaNode vol="0" mute="1">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6913" y="608488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a:t>
            </a:r>
          </a:p>
        </p:txBody>
      </p:sp>
      <p:sp>
        <p:nvSpPr>
          <p:cNvPr id="62" name="Oval 61"/>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2</a:t>
            </a:r>
          </a:p>
        </p:txBody>
      </p:sp>
      <p:sp>
        <p:nvSpPr>
          <p:cNvPr id="63" name="Oval 62"/>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3</a:t>
            </a:r>
          </a:p>
        </p:txBody>
      </p:sp>
      <p:sp>
        <p:nvSpPr>
          <p:cNvPr id="64" name="Oval 63"/>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4</a:t>
            </a:r>
          </a:p>
        </p:txBody>
      </p:sp>
      <p:sp>
        <p:nvSpPr>
          <p:cNvPr id="65" name="Oval 64"/>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5</a:t>
            </a:r>
          </a:p>
        </p:txBody>
      </p:sp>
      <p:sp>
        <p:nvSpPr>
          <p:cNvPr id="66" name="Oval 65"/>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6</a:t>
            </a:r>
          </a:p>
        </p:txBody>
      </p:sp>
      <p:sp>
        <p:nvSpPr>
          <p:cNvPr id="67" name="Oval 66"/>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7</a:t>
            </a:r>
          </a:p>
        </p:txBody>
      </p:sp>
      <p:sp>
        <p:nvSpPr>
          <p:cNvPr id="68" name="Oval 67"/>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8</a:t>
            </a:r>
          </a:p>
        </p:txBody>
      </p:sp>
      <p:sp>
        <p:nvSpPr>
          <p:cNvPr id="69" name="Oval 68"/>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9</a:t>
            </a:r>
          </a:p>
        </p:txBody>
      </p:sp>
      <p:sp>
        <p:nvSpPr>
          <p:cNvPr id="70" name="Oval 69"/>
          <p:cNvSpPr/>
          <p:nvPr/>
        </p:nvSpPr>
        <p:spPr>
          <a:xfrm>
            <a:off x="766819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10</a:t>
            </a:r>
          </a:p>
        </p:txBody>
      </p:sp>
      <p:sp>
        <p:nvSpPr>
          <p:cNvPr id="18" name="Title 3"/>
          <p:cNvSpPr txBox="1">
            <a:spLocks/>
          </p:cNvSpPr>
          <p:nvPr/>
        </p:nvSpPr>
        <p:spPr>
          <a:xfrm>
            <a:off x="1221697" y="461417"/>
            <a:ext cx="6700617"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BÀI TẬP TRẮC NGHIỆM</a:t>
            </a:r>
            <a:endParaRPr lang="en-US" b="1" dirty="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892768098"/>
              </p:ext>
            </p:extLst>
          </p:nvPr>
        </p:nvGraphicFramePr>
        <p:xfrm>
          <a:off x="0" y="44450"/>
          <a:ext cx="2339975" cy="1656358"/>
        </p:xfrm>
        <a:graphic>
          <a:graphicData uri="http://schemas.openxmlformats.org/presentationml/2006/ole">
            <mc:AlternateContent xmlns:mc="http://schemas.openxmlformats.org/markup-compatibility/2006">
              <mc:Choice xmlns:v="urn:schemas-microsoft-com:vml" Requires="v">
                <p:oleObj spid="_x0000_s11294" r:id="rId8" imgW="1278331" imgH="1273759" progId="">
                  <p:embed/>
                </p:oleObj>
              </mc:Choice>
              <mc:Fallback>
                <p:oleObj r:id="rId8" imgW="1278331" imgH="1273759"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450"/>
                        <a:ext cx="2339975" cy="1656358"/>
                      </a:xfrm>
                      <a:prstGeom prst="rect">
                        <a:avLst/>
                      </a:prstGeom>
                      <a:noFill/>
                      <a:ln>
                        <a:noFill/>
                      </a:ln>
                    </p:spPr>
                  </p:pic>
                </p:oleObj>
              </mc:Fallback>
            </mc:AlternateContent>
          </a:graphicData>
        </a:graphic>
      </p:graphicFrame>
      <p:sp>
        <p:nvSpPr>
          <p:cNvPr id="17" name="Rectangle 16"/>
          <p:cNvSpPr/>
          <p:nvPr/>
        </p:nvSpPr>
        <p:spPr>
          <a:xfrm>
            <a:off x="611560" y="1299532"/>
            <a:ext cx="8136904" cy="3785652"/>
          </a:xfrm>
          <a:prstGeom prst="rect">
            <a:avLst/>
          </a:prstGeom>
        </p:spPr>
        <p:txBody>
          <a:bodyPr wrap="square">
            <a:spAutoFit/>
          </a:bodyPr>
          <a:lstStyle/>
          <a:p>
            <a:r>
              <a:rPr lang="en-AU" sz="4000" b="1" dirty="0" err="1" smtClean="0">
                <a:solidFill>
                  <a:srgbClr val="C00000"/>
                </a:solidFill>
                <a:latin typeface="Times New Roman" pitchFamily="18" charset="0"/>
                <a:cs typeface="Times New Roman" pitchFamily="18" charset="0"/>
              </a:rPr>
              <a:t>Câu</a:t>
            </a:r>
            <a:r>
              <a:rPr lang="en-AU" sz="4000" b="1" dirty="0" smtClean="0">
                <a:solidFill>
                  <a:srgbClr val="C00000"/>
                </a:solidFill>
                <a:latin typeface="Times New Roman" pitchFamily="18" charset="0"/>
                <a:cs typeface="Times New Roman" pitchFamily="18" charset="0"/>
              </a:rPr>
              <a:t> 3: </a:t>
            </a:r>
            <a:r>
              <a:rPr lang="en-AU" sz="4000" b="1" dirty="0" err="1" smtClean="0">
                <a:solidFill>
                  <a:srgbClr val="C00000"/>
                </a:solidFill>
                <a:latin typeface="Times New Roman" pitchFamily="18" charset="0"/>
                <a:cs typeface="Times New Roman" pitchFamily="18" charset="0"/>
              </a:rPr>
              <a:t>Trị</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số</a:t>
            </a:r>
            <a:r>
              <a:rPr lang="en-AU" sz="4000" b="1" dirty="0" smtClean="0">
                <a:solidFill>
                  <a:srgbClr val="C00000"/>
                </a:solidFill>
                <a:latin typeface="Times New Roman" pitchFamily="18" charset="0"/>
                <a:cs typeface="Times New Roman" pitchFamily="18" charset="0"/>
              </a:rPr>
              <a:t> pH </a:t>
            </a:r>
            <a:r>
              <a:rPr lang="en-AU" sz="4000" b="1" dirty="0" err="1" smtClean="0">
                <a:solidFill>
                  <a:srgbClr val="C00000"/>
                </a:solidFill>
                <a:latin typeface="Times New Roman" pitchFamily="18" charset="0"/>
                <a:cs typeface="Times New Roman" pitchFamily="18" charset="0"/>
              </a:rPr>
              <a:t>nào</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dưới</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đây</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thường</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gặp</a:t>
            </a:r>
            <a:r>
              <a:rPr lang="en-AU" sz="4000" b="1" dirty="0" smtClean="0">
                <a:solidFill>
                  <a:srgbClr val="C00000"/>
                </a:solidFill>
                <a:latin typeface="Times New Roman" pitchFamily="18" charset="0"/>
                <a:cs typeface="Times New Roman" pitchFamily="18" charset="0"/>
              </a:rPr>
              <a:t> ở </a:t>
            </a:r>
            <a:r>
              <a:rPr lang="en-AU" sz="4000" b="1" dirty="0" err="1" smtClean="0">
                <a:solidFill>
                  <a:srgbClr val="C00000"/>
                </a:solidFill>
                <a:latin typeface="Times New Roman" pitchFamily="18" charset="0"/>
                <a:cs typeface="Times New Roman" pitchFamily="18" charset="0"/>
              </a:rPr>
              <a:t>đất</a:t>
            </a:r>
            <a:r>
              <a:rPr lang="en-AU" sz="4000" b="1" dirty="0" smtClean="0">
                <a:solidFill>
                  <a:srgbClr val="C00000"/>
                </a:solidFill>
                <a:latin typeface="Times New Roman" pitchFamily="18" charset="0"/>
                <a:cs typeface="Times New Roman" pitchFamily="18" charset="0"/>
              </a:rPr>
              <a:t> </a:t>
            </a:r>
            <a:r>
              <a:rPr lang="en-AU" sz="4000" b="1" dirty="0" err="1" smtClean="0">
                <a:solidFill>
                  <a:srgbClr val="C00000"/>
                </a:solidFill>
                <a:latin typeface="Times New Roman" pitchFamily="18" charset="0"/>
                <a:cs typeface="Times New Roman" pitchFamily="18" charset="0"/>
              </a:rPr>
              <a:t>chua</a:t>
            </a:r>
            <a:endParaRPr lang="en-AU" sz="4000" b="1" dirty="0" smtClean="0">
              <a:solidFill>
                <a:srgbClr val="C00000"/>
              </a:solidFill>
              <a:latin typeface="Times New Roman" pitchFamily="18" charset="0"/>
              <a:cs typeface="Times New Roman" pitchFamily="18" charset="0"/>
            </a:endParaRPr>
          </a:p>
          <a:p>
            <a:pPr marL="2571750" lvl="4" indent="-742950">
              <a:buFont typeface="+mj-lt"/>
              <a:buAutoNum type="alphaUcPeriod"/>
            </a:pPr>
            <a:r>
              <a:rPr lang="en-AU" sz="4000" dirty="0" smtClean="0">
                <a:latin typeface="Times New Roman" pitchFamily="18" charset="0"/>
                <a:cs typeface="Times New Roman" pitchFamily="18" charset="0"/>
              </a:rPr>
              <a:t>6</a:t>
            </a:r>
          </a:p>
          <a:p>
            <a:pPr marL="2571750" lvl="4" indent="-742950">
              <a:buFont typeface="+mj-lt"/>
              <a:buAutoNum type="alphaUcPeriod"/>
            </a:pPr>
            <a:r>
              <a:rPr lang="en-AU" sz="4000" dirty="0" smtClean="0">
                <a:latin typeface="Times New Roman" pitchFamily="18" charset="0"/>
                <a:cs typeface="Times New Roman" pitchFamily="18" charset="0"/>
              </a:rPr>
              <a:t>7</a:t>
            </a:r>
          </a:p>
          <a:p>
            <a:pPr marL="2571750" lvl="4" indent="-742950">
              <a:buFont typeface="+mj-lt"/>
              <a:buAutoNum type="alphaUcPeriod"/>
            </a:pPr>
            <a:r>
              <a:rPr lang="en-AU" sz="4000" dirty="0" smtClean="0">
                <a:latin typeface="Times New Roman" pitchFamily="18" charset="0"/>
                <a:cs typeface="Times New Roman" pitchFamily="18" charset="0"/>
              </a:rPr>
              <a:t>8</a:t>
            </a:r>
          </a:p>
          <a:p>
            <a:pPr marL="2571750" lvl="4" indent="-742950">
              <a:buFont typeface="+mj-lt"/>
              <a:buAutoNum type="alphaUcPeriod"/>
            </a:pPr>
            <a:r>
              <a:rPr lang="en-AU" sz="4000" dirty="0" smtClean="0">
                <a:latin typeface="Times New Roman" pitchFamily="18" charset="0"/>
                <a:cs typeface="Times New Roman" pitchFamily="18" charset="0"/>
              </a:rPr>
              <a:t>9</a:t>
            </a:r>
            <a:endParaRPr lang="en-AU" sz="4000" dirty="0">
              <a:latin typeface="Times New Roman" pitchFamily="18" charset="0"/>
              <a:cs typeface="Times New Roman" pitchFamily="18" charset="0"/>
            </a:endParaRPr>
          </a:p>
        </p:txBody>
      </p:sp>
      <p:sp>
        <p:nvSpPr>
          <p:cNvPr id="2" name="Smiley Face 1"/>
          <p:cNvSpPr/>
          <p:nvPr/>
        </p:nvSpPr>
        <p:spPr>
          <a:xfrm>
            <a:off x="4067944" y="2636912"/>
            <a:ext cx="504061" cy="432048"/>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7148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10" presetClass="exit" presetSubtype="0" fill="hold" grpId="0" nodeType="afterEffect">
                                  <p:stCondLst>
                                    <p:cond delay="0"/>
                                  </p:stCondLst>
                                  <p:childTnLst>
                                    <p:animEffect transition="out" filter="fade">
                                      <p:cBhvr>
                                        <p:cTn id="10" dur="1000"/>
                                        <p:tgtEl>
                                          <p:spTgt spid="69"/>
                                        </p:tgtEl>
                                      </p:cBhvr>
                                    </p:animEffect>
                                    <p:set>
                                      <p:cBhvr>
                                        <p:cTn id="11"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10" presetClass="exit" presetSubtype="0" fill="hold" grpId="0" nodeType="afterEffect">
                                  <p:stCondLst>
                                    <p:cond delay="0"/>
                                  </p:stCondLst>
                                  <p:childTnLst>
                                    <p:animEffect transition="out" filter="fade">
                                      <p:cBhvr>
                                        <p:cTn id="14" dur="1000"/>
                                        <p:tgtEl>
                                          <p:spTgt spid="68"/>
                                        </p:tgtEl>
                                      </p:cBhvr>
                                    </p:animEffect>
                                    <p:set>
                                      <p:cBhvr>
                                        <p:cTn id="15"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10" presetClass="exit" presetSubtype="0" fill="hold" grpId="0" nodeType="afterEffect">
                                  <p:stCondLst>
                                    <p:cond delay="0"/>
                                  </p:stCondLst>
                                  <p:childTnLst>
                                    <p:animEffect transition="out" filter="fade">
                                      <p:cBhvr>
                                        <p:cTn id="18" dur="1000"/>
                                        <p:tgtEl>
                                          <p:spTgt spid="67"/>
                                        </p:tgtEl>
                                      </p:cBhvr>
                                    </p:animEffect>
                                    <p:set>
                                      <p:cBhvr>
                                        <p:cTn id="1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10" presetClass="exit" presetSubtype="0" fill="hold" grpId="0" nodeType="afterEffect">
                                  <p:stCondLst>
                                    <p:cond delay="0"/>
                                  </p:stCondLst>
                                  <p:childTnLst>
                                    <p:animEffect transition="out" filter="fade">
                                      <p:cBhvr>
                                        <p:cTn id="22" dur="1000"/>
                                        <p:tgtEl>
                                          <p:spTgt spid="66"/>
                                        </p:tgtEl>
                                      </p:cBhvr>
                                    </p:animEffect>
                                    <p:set>
                                      <p:cBhvr>
                                        <p:cTn id="23"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10" presetClass="exit" presetSubtype="0" fill="hold" grpId="0" nodeType="afterEffect">
                                  <p:stCondLst>
                                    <p:cond delay="0"/>
                                  </p:stCondLst>
                                  <p:childTnLst>
                                    <p:animEffect transition="out" filter="fade">
                                      <p:cBhvr>
                                        <p:cTn id="26" dur="1000"/>
                                        <p:tgtEl>
                                          <p:spTgt spid="65"/>
                                        </p:tgtEl>
                                      </p:cBhvr>
                                    </p:animEffect>
                                    <p:set>
                                      <p:cBhvr>
                                        <p:cTn id="27"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10" presetClass="exit" presetSubtype="0" fill="hold" grpId="0" nodeType="afterEffect">
                                  <p:stCondLst>
                                    <p:cond delay="0"/>
                                  </p:stCondLst>
                                  <p:childTnLst>
                                    <p:animEffect transition="out" filter="fade">
                                      <p:cBhvr>
                                        <p:cTn id="30" dur="1000"/>
                                        <p:tgtEl>
                                          <p:spTgt spid="64"/>
                                        </p:tgtEl>
                                      </p:cBhvr>
                                    </p:animEffect>
                                    <p:set>
                                      <p:cBhvr>
                                        <p:cTn id="31"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10" presetClass="exit" presetSubtype="0" fill="hold" grpId="0" nodeType="afterEffect">
                                  <p:stCondLst>
                                    <p:cond delay="0"/>
                                  </p:stCondLst>
                                  <p:childTnLst>
                                    <p:animEffect transition="out" filter="fade">
                                      <p:cBhvr>
                                        <p:cTn id="34" dur="1000"/>
                                        <p:tgtEl>
                                          <p:spTgt spid="63"/>
                                        </p:tgtEl>
                                      </p:cBhvr>
                                    </p:animEffect>
                                    <p:set>
                                      <p:cBhvr>
                                        <p:cTn id="35"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10" presetClass="exit" presetSubtype="0" fill="hold" grpId="0" nodeType="afterEffect">
                                  <p:stCondLst>
                                    <p:cond delay="0"/>
                                  </p:stCondLst>
                                  <p:childTnLst>
                                    <p:animEffect transition="out" filter="fade">
                                      <p:cBhvr>
                                        <p:cTn id="38" dur="1000"/>
                                        <p:tgtEl>
                                          <p:spTgt spid="62"/>
                                        </p:tgtEl>
                                      </p:cBhvr>
                                    </p:animEffect>
                                    <p:set>
                                      <p:cBhvr>
                                        <p:cTn id="39"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10" presetClass="exit" presetSubtype="0" fill="hold" grpId="0" nodeType="afterEffect">
                                  <p:stCondLst>
                                    <p:cond delay="0"/>
                                  </p:stCondLst>
                                  <p:childTnLst>
                                    <p:animEffect transition="out" filter="fade">
                                      <p:cBhvr>
                                        <p:cTn id="42" dur="1000"/>
                                        <p:tgtEl>
                                          <p:spTgt spid="61"/>
                                        </p:tgtEl>
                                      </p:cBhvr>
                                    </p:animEffect>
                                    <p:set>
                                      <p:cBhvr>
                                        <p:cTn id="43" dur="1" fill="hold">
                                          <p:stCondLst>
                                            <p:cond delay="999"/>
                                          </p:stCondLst>
                                        </p:cTn>
                                        <p:tgtEl>
                                          <p:spTgt spid="61"/>
                                        </p:tgtEl>
                                        <p:attrNameLst>
                                          <p:attrName>style.visibility</p:attrName>
                                        </p:attrNameLst>
                                      </p:cBhvr>
                                      <p:to>
                                        <p:strVal val="hidden"/>
                                      </p:to>
                                    </p:set>
                                  </p:childTnLst>
                                  <p:subTnLst>
                                    <p:audio>
                                      <p:cMediaNode vol="100000">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 calcmode="lin" valueType="num">
                                      <p:cBhvr>
                                        <p:cTn id="50" dur="500" fill="hold"/>
                                        <p:tgtEl>
                                          <p:spTgt spid="2"/>
                                        </p:tgtEl>
                                        <p:attrNameLst>
                                          <p:attrName>style.rotation</p:attrName>
                                        </p:attrNameLst>
                                      </p:cBhvr>
                                      <p:tavLst>
                                        <p:tav tm="0">
                                          <p:val>
                                            <p:fltVal val="90"/>
                                          </p:val>
                                        </p:tav>
                                        <p:tav tm="100000">
                                          <p:val>
                                            <p:fltVal val="0"/>
                                          </p:val>
                                        </p:tav>
                                      </p:tavLst>
                                    </p:anim>
                                    <p:animEffect transition="in" filter="fade">
                                      <p:cBhvr>
                                        <p:cTn id="51" dur="500"/>
                                        <p:tgtEl>
                                          <p:spTgt spid="2"/>
                                        </p:tgtEl>
                                      </p:cBhvr>
                                    </p:animEffect>
                                  </p:childTnLst>
                                  <p:subTnLst>
                                    <p:audio>
                                      <p:cMediaNode mute="1">
                                        <p:cTn display="0" masterRel="sameClick">
                                          <p:stCondLst>
                                            <p:cond evt="begin" delay="0">
                                              <p:tn val="46"/>
                                            </p:cond>
                                          </p:stCondLst>
                                          <p:endCondLst>
                                            <p:cond evt="onStopAudio" delay="0">
                                              <p:tgtEl>
                                                <p:sldTgt/>
                                              </p:tgtEl>
                                            </p:cond>
                                          </p:endCondLst>
                                        </p:cTn>
                                        <p:tgtEl>
                                          <p:sndTgt r:embed="rId5"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913" y="608488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a:t>
            </a:r>
          </a:p>
        </p:txBody>
      </p:sp>
      <p:sp>
        <p:nvSpPr>
          <p:cNvPr id="62" name="Oval 61"/>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2</a:t>
            </a:r>
          </a:p>
        </p:txBody>
      </p:sp>
      <p:sp>
        <p:nvSpPr>
          <p:cNvPr id="63" name="Oval 62"/>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3</a:t>
            </a:r>
          </a:p>
        </p:txBody>
      </p:sp>
      <p:sp>
        <p:nvSpPr>
          <p:cNvPr id="64" name="Oval 63"/>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4</a:t>
            </a:r>
          </a:p>
        </p:txBody>
      </p:sp>
      <p:sp>
        <p:nvSpPr>
          <p:cNvPr id="65" name="Oval 64"/>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5</a:t>
            </a:r>
          </a:p>
        </p:txBody>
      </p:sp>
      <p:sp>
        <p:nvSpPr>
          <p:cNvPr id="66" name="Oval 65"/>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6</a:t>
            </a:r>
          </a:p>
        </p:txBody>
      </p:sp>
      <p:sp>
        <p:nvSpPr>
          <p:cNvPr id="67" name="Oval 66"/>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7</a:t>
            </a:r>
          </a:p>
        </p:txBody>
      </p:sp>
      <p:sp>
        <p:nvSpPr>
          <p:cNvPr id="68" name="Oval 67"/>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8</a:t>
            </a:r>
          </a:p>
        </p:txBody>
      </p:sp>
      <p:sp>
        <p:nvSpPr>
          <p:cNvPr id="69" name="Oval 68"/>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9</a:t>
            </a:r>
          </a:p>
        </p:txBody>
      </p:sp>
      <p:sp>
        <p:nvSpPr>
          <p:cNvPr id="70" name="Oval 69"/>
          <p:cNvSpPr/>
          <p:nvPr/>
        </p:nvSpPr>
        <p:spPr>
          <a:xfrm>
            <a:off x="766819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10</a:t>
            </a:r>
          </a:p>
        </p:txBody>
      </p:sp>
      <p:sp>
        <p:nvSpPr>
          <p:cNvPr id="18" name="Title 3"/>
          <p:cNvSpPr txBox="1">
            <a:spLocks/>
          </p:cNvSpPr>
          <p:nvPr/>
        </p:nvSpPr>
        <p:spPr>
          <a:xfrm>
            <a:off x="1221697" y="461417"/>
            <a:ext cx="6700617"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BÀI TẬP TRẮC NGHIỆM</a:t>
            </a:r>
            <a:endParaRPr lang="en-US" b="1" dirty="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94141266"/>
              </p:ext>
            </p:extLst>
          </p:nvPr>
        </p:nvGraphicFramePr>
        <p:xfrm>
          <a:off x="0" y="44450"/>
          <a:ext cx="2339975" cy="1656358"/>
        </p:xfrm>
        <a:graphic>
          <a:graphicData uri="http://schemas.openxmlformats.org/presentationml/2006/ole">
            <mc:AlternateContent xmlns:mc="http://schemas.openxmlformats.org/markup-compatibility/2006">
              <mc:Choice xmlns:v="urn:schemas-microsoft-com:vml" Requires="v">
                <p:oleObj spid="_x0000_s12318" r:id="rId7" imgW="1278331" imgH="1273759" progId="">
                  <p:embed/>
                </p:oleObj>
              </mc:Choice>
              <mc:Fallback>
                <p:oleObj r:id="rId7" imgW="1278331" imgH="127375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450"/>
                        <a:ext cx="2339975" cy="1656358"/>
                      </a:xfrm>
                      <a:prstGeom prst="rect">
                        <a:avLst/>
                      </a:prstGeom>
                      <a:noFill/>
                      <a:ln>
                        <a:noFill/>
                      </a:ln>
                    </p:spPr>
                  </p:pic>
                </p:oleObj>
              </mc:Fallback>
            </mc:AlternateContent>
          </a:graphicData>
        </a:graphic>
      </p:graphicFrame>
      <p:sp>
        <p:nvSpPr>
          <p:cNvPr id="19" name="Rectangle 18"/>
          <p:cNvSpPr/>
          <p:nvPr/>
        </p:nvSpPr>
        <p:spPr>
          <a:xfrm>
            <a:off x="611560" y="1844824"/>
            <a:ext cx="8136904" cy="3170099"/>
          </a:xfrm>
          <a:prstGeom prst="rect">
            <a:avLst/>
          </a:prstGeom>
        </p:spPr>
        <p:txBody>
          <a:bodyPr wrap="square">
            <a:spAutoFit/>
          </a:bodyPr>
          <a:lstStyle/>
          <a:p>
            <a:r>
              <a:rPr lang="en-AU" sz="4000" b="1" dirty="0" err="1">
                <a:solidFill>
                  <a:srgbClr val="C00000"/>
                </a:solidFill>
                <a:latin typeface="Times New Roman" pitchFamily="18" charset="0"/>
                <a:cs typeface="Times New Roman" pitchFamily="18" charset="0"/>
              </a:rPr>
              <a:t>Câu</a:t>
            </a:r>
            <a:r>
              <a:rPr lang="en-AU" sz="4000" b="1" dirty="0">
                <a:solidFill>
                  <a:srgbClr val="C00000"/>
                </a:solidFill>
                <a:latin typeface="Times New Roman" pitchFamily="18" charset="0"/>
                <a:cs typeface="Times New Roman" pitchFamily="18" charset="0"/>
              </a:rPr>
              <a:t> 4: </a:t>
            </a:r>
            <a:r>
              <a:rPr lang="en-AU" sz="4000" b="1" dirty="0" err="1">
                <a:solidFill>
                  <a:srgbClr val="C00000"/>
                </a:solidFill>
                <a:latin typeface="Times New Roman" pitchFamily="18" charset="0"/>
                <a:cs typeface="Times New Roman" pitchFamily="18" charset="0"/>
              </a:rPr>
              <a:t>Biện</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pháp</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cải</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tạo</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đất</a:t>
            </a:r>
            <a:r>
              <a:rPr lang="en-AU" sz="4000" b="1" dirty="0">
                <a:solidFill>
                  <a:srgbClr val="C00000"/>
                </a:solidFill>
                <a:latin typeface="Times New Roman" pitchFamily="18" charset="0"/>
                <a:cs typeface="Times New Roman" pitchFamily="18" charset="0"/>
              </a:rPr>
              <a:t> </a:t>
            </a:r>
            <a:r>
              <a:rPr lang="en-AU" sz="4000" b="1" dirty="0" err="1">
                <a:solidFill>
                  <a:srgbClr val="C00000"/>
                </a:solidFill>
                <a:latin typeface="Times New Roman" pitchFamily="18" charset="0"/>
                <a:cs typeface="Times New Roman" pitchFamily="18" charset="0"/>
              </a:rPr>
              <a:t>chua</a:t>
            </a:r>
            <a:r>
              <a:rPr lang="en-AU" sz="4000" b="1" dirty="0">
                <a:solidFill>
                  <a:srgbClr val="C00000"/>
                </a:solidFill>
                <a:latin typeface="Times New Roman" pitchFamily="18" charset="0"/>
                <a:cs typeface="Times New Roman" pitchFamily="18" charset="0"/>
              </a:rPr>
              <a:t>:</a:t>
            </a:r>
            <a:endParaRPr lang="en-AU" sz="4000" dirty="0">
              <a:solidFill>
                <a:srgbClr val="C00000"/>
              </a:solidFill>
              <a:latin typeface="Times New Roman" pitchFamily="18" charset="0"/>
              <a:cs typeface="Times New Roman" pitchFamily="18" charset="0"/>
            </a:endParaRPr>
          </a:p>
          <a:p>
            <a:pPr marL="1657350" lvl="2" indent="-742950">
              <a:buFont typeface="+mj-lt"/>
              <a:buAutoNum type="alphaUcPeriod"/>
            </a:pPr>
            <a:r>
              <a:rPr lang="en-AU" sz="4000" dirty="0" err="1">
                <a:latin typeface="Times New Roman" pitchFamily="18" charset="0"/>
                <a:cs typeface="Times New Roman" pitchFamily="18" charset="0"/>
              </a:rPr>
              <a:t>Bón</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đường</a:t>
            </a:r>
            <a:endParaRPr lang="en-AU" sz="4000" dirty="0">
              <a:latin typeface="Times New Roman" pitchFamily="18" charset="0"/>
              <a:cs typeface="Times New Roman" pitchFamily="18" charset="0"/>
            </a:endParaRPr>
          </a:p>
          <a:p>
            <a:pPr marL="1657350" lvl="2" indent="-742950">
              <a:buFont typeface="+mj-lt"/>
              <a:buAutoNum type="alphaUcPeriod"/>
            </a:pPr>
            <a:r>
              <a:rPr lang="en-AU" sz="4000" dirty="0" err="1">
                <a:latin typeface="Times New Roman" pitchFamily="18" charset="0"/>
                <a:cs typeface="Times New Roman" pitchFamily="18" charset="0"/>
              </a:rPr>
              <a:t>Bón</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tro</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bếp</a:t>
            </a:r>
            <a:endParaRPr lang="en-AU" sz="4000" dirty="0">
              <a:latin typeface="Times New Roman" pitchFamily="18" charset="0"/>
              <a:cs typeface="Times New Roman" pitchFamily="18" charset="0"/>
            </a:endParaRPr>
          </a:p>
          <a:p>
            <a:pPr marL="1657350" lvl="2" indent="-742950">
              <a:buFont typeface="+mj-lt"/>
              <a:buAutoNum type="alphaUcPeriod"/>
            </a:pPr>
            <a:r>
              <a:rPr lang="en-AU" sz="4000" dirty="0" err="1">
                <a:latin typeface="Times New Roman" pitchFamily="18" charset="0"/>
                <a:cs typeface="Times New Roman" pitchFamily="18" charset="0"/>
              </a:rPr>
              <a:t>Bón</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vôi</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bột</a:t>
            </a:r>
            <a:endParaRPr lang="en-AU" sz="4000" dirty="0">
              <a:latin typeface="Times New Roman" pitchFamily="18" charset="0"/>
              <a:cs typeface="Times New Roman" pitchFamily="18" charset="0"/>
            </a:endParaRPr>
          </a:p>
          <a:p>
            <a:pPr marL="1657350" lvl="2" indent="-742950">
              <a:buFont typeface="+mj-lt"/>
              <a:buAutoNum type="alphaUcPeriod"/>
            </a:pPr>
            <a:r>
              <a:rPr lang="en-AU" sz="4000" dirty="0" err="1">
                <a:latin typeface="Times New Roman" pitchFamily="18" charset="0"/>
                <a:cs typeface="Times New Roman" pitchFamily="18" charset="0"/>
              </a:rPr>
              <a:t>Bón</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thêm</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các</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loại</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đất</a:t>
            </a:r>
            <a:r>
              <a:rPr lang="en-AU" sz="4000" dirty="0">
                <a:latin typeface="Times New Roman" pitchFamily="18" charset="0"/>
                <a:cs typeface="Times New Roman" pitchFamily="18" charset="0"/>
              </a:rPr>
              <a:t> </a:t>
            </a:r>
            <a:r>
              <a:rPr lang="en-AU" sz="4000" dirty="0" err="1">
                <a:latin typeface="Times New Roman" pitchFamily="18" charset="0"/>
                <a:cs typeface="Times New Roman" pitchFamily="18" charset="0"/>
              </a:rPr>
              <a:t>khác</a:t>
            </a:r>
            <a:r>
              <a:rPr lang="en-AU" sz="4000" dirty="0">
                <a:latin typeface="Times New Roman" pitchFamily="18" charset="0"/>
                <a:cs typeface="Times New Roman" pitchFamily="18" charset="0"/>
              </a:rPr>
              <a:t>.</a:t>
            </a:r>
          </a:p>
        </p:txBody>
      </p:sp>
      <p:sp>
        <p:nvSpPr>
          <p:cNvPr id="2" name="Oval 1"/>
          <p:cNvSpPr/>
          <p:nvPr/>
        </p:nvSpPr>
        <p:spPr>
          <a:xfrm>
            <a:off x="1547664" y="3212976"/>
            <a:ext cx="576064"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1547664" y="3789040"/>
            <a:ext cx="576064"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18048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10" presetClass="exit" presetSubtype="0" fill="hold" grpId="0" nodeType="afterEffect">
                                  <p:stCondLst>
                                    <p:cond delay="0"/>
                                  </p:stCondLst>
                                  <p:childTnLst>
                                    <p:animEffect transition="out" filter="fade">
                                      <p:cBhvr>
                                        <p:cTn id="10" dur="1000"/>
                                        <p:tgtEl>
                                          <p:spTgt spid="69"/>
                                        </p:tgtEl>
                                      </p:cBhvr>
                                    </p:animEffect>
                                    <p:set>
                                      <p:cBhvr>
                                        <p:cTn id="11"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10" presetClass="exit" presetSubtype="0" fill="hold" grpId="0" nodeType="afterEffect">
                                  <p:stCondLst>
                                    <p:cond delay="0"/>
                                  </p:stCondLst>
                                  <p:childTnLst>
                                    <p:animEffect transition="out" filter="fade">
                                      <p:cBhvr>
                                        <p:cTn id="14" dur="1000"/>
                                        <p:tgtEl>
                                          <p:spTgt spid="68"/>
                                        </p:tgtEl>
                                      </p:cBhvr>
                                    </p:animEffect>
                                    <p:set>
                                      <p:cBhvr>
                                        <p:cTn id="15"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10" presetClass="exit" presetSubtype="0" fill="hold" grpId="0" nodeType="afterEffect">
                                  <p:stCondLst>
                                    <p:cond delay="0"/>
                                  </p:stCondLst>
                                  <p:childTnLst>
                                    <p:animEffect transition="out" filter="fade">
                                      <p:cBhvr>
                                        <p:cTn id="18" dur="1000"/>
                                        <p:tgtEl>
                                          <p:spTgt spid="67"/>
                                        </p:tgtEl>
                                      </p:cBhvr>
                                    </p:animEffect>
                                    <p:set>
                                      <p:cBhvr>
                                        <p:cTn id="1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10" presetClass="exit" presetSubtype="0" fill="hold" grpId="0" nodeType="afterEffect">
                                  <p:stCondLst>
                                    <p:cond delay="0"/>
                                  </p:stCondLst>
                                  <p:childTnLst>
                                    <p:animEffect transition="out" filter="fade">
                                      <p:cBhvr>
                                        <p:cTn id="22" dur="1000"/>
                                        <p:tgtEl>
                                          <p:spTgt spid="66"/>
                                        </p:tgtEl>
                                      </p:cBhvr>
                                    </p:animEffect>
                                    <p:set>
                                      <p:cBhvr>
                                        <p:cTn id="23"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10" presetClass="exit" presetSubtype="0" fill="hold" grpId="0" nodeType="afterEffect">
                                  <p:stCondLst>
                                    <p:cond delay="0"/>
                                  </p:stCondLst>
                                  <p:childTnLst>
                                    <p:animEffect transition="out" filter="fade">
                                      <p:cBhvr>
                                        <p:cTn id="26" dur="1000"/>
                                        <p:tgtEl>
                                          <p:spTgt spid="65"/>
                                        </p:tgtEl>
                                      </p:cBhvr>
                                    </p:animEffect>
                                    <p:set>
                                      <p:cBhvr>
                                        <p:cTn id="27"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10" presetClass="exit" presetSubtype="0" fill="hold" grpId="0" nodeType="afterEffect">
                                  <p:stCondLst>
                                    <p:cond delay="0"/>
                                  </p:stCondLst>
                                  <p:childTnLst>
                                    <p:animEffect transition="out" filter="fade">
                                      <p:cBhvr>
                                        <p:cTn id="30" dur="1000"/>
                                        <p:tgtEl>
                                          <p:spTgt spid="64"/>
                                        </p:tgtEl>
                                      </p:cBhvr>
                                    </p:animEffect>
                                    <p:set>
                                      <p:cBhvr>
                                        <p:cTn id="31"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10" presetClass="exit" presetSubtype="0" fill="hold" grpId="0" nodeType="afterEffect">
                                  <p:stCondLst>
                                    <p:cond delay="0"/>
                                  </p:stCondLst>
                                  <p:childTnLst>
                                    <p:animEffect transition="out" filter="fade">
                                      <p:cBhvr>
                                        <p:cTn id="34" dur="1000"/>
                                        <p:tgtEl>
                                          <p:spTgt spid="63"/>
                                        </p:tgtEl>
                                      </p:cBhvr>
                                    </p:animEffect>
                                    <p:set>
                                      <p:cBhvr>
                                        <p:cTn id="35"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10" presetClass="exit" presetSubtype="0" fill="hold" grpId="0" nodeType="afterEffect">
                                  <p:stCondLst>
                                    <p:cond delay="0"/>
                                  </p:stCondLst>
                                  <p:childTnLst>
                                    <p:animEffect transition="out" filter="fade">
                                      <p:cBhvr>
                                        <p:cTn id="38" dur="1000"/>
                                        <p:tgtEl>
                                          <p:spTgt spid="62"/>
                                        </p:tgtEl>
                                      </p:cBhvr>
                                    </p:animEffect>
                                    <p:set>
                                      <p:cBhvr>
                                        <p:cTn id="39"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10" presetClass="exit" presetSubtype="0" fill="hold" grpId="0" nodeType="afterEffect">
                                  <p:stCondLst>
                                    <p:cond delay="0"/>
                                  </p:stCondLst>
                                  <p:childTnLst>
                                    <p:animEffect transition="out" filter="fade">
                                      <p:cBhvr>
                                        <p:cTn id="42" dur="1000"/>
                                        <p:tgtEl>
                                          <p:spTgt spid="61"/>
                                        </p:tgtEl>
                                      </p:cBhvr>
                                    </p:animEffect>
                                    <p:set>
                                      <p:cBhvr>
                                        <p:cTn id="43" dur="1" fill="hold">
                                          <p:stCondLst>
                                            <p:cond delay="999"/>
                                          </p:stCondLst>
                                        </p:cTn>
                                        <p:tgtEl>
                                          <p:spTgt spid="61"/>
                                        </p:tgtEl>
                                        <p:attrNameLst>
                                          <p:attrName>style.visibility</p:attrName>
                                        </p:attrNameLst>
                                      </p:cBhvr>
                                      <p:to>
                                        <p:strVal val="hidden"/>
                                      </p:to>
                                    </p:set>
                                  </p:childTnLst>
                                  <p:subTnLst>
                                    <p:audio>
                                      <p:cMediaNode vol="100000">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subTnLst>
                                    <p:audio>
                                      <p:cMediaNode mute="1">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2"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6913" y="608488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Oval 60"/>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a:t>
            </a:r>
          </a:p>
        </p:txBody>
      </p:sp>
      <p:sp>
        <p:nvSpPr>
          <p:cNvPr id="62" name="Oval 61"/>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2</a:t>
            </a:r>
          </a:p>
        </p:txBody>
      </p:sp>
      <p:sp>
        <p:nvSpPr>
          <p:cNvPr id="63" name="Oval 62"/>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3</a:t>
            </a:r>
          </a:p>
        </p:txBody>
      </p:sp>
      <p:sp>
        <p:nvSpPr>
          <p:cNvPr id="64" name="Oval 63"/>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4</a:t>
            </a:r>
          </a:p>
        </p:txBody>
      </p:sp>
      <p:sp>
        <p:nvSpPr>
          <p:cNvPr id="65" name="Oval 64"/>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5</a:t>
            </a:r>
          </a:p>
        </p:txBody>
      </p:sp>
      <p:sp>
        <p:nvSpPr>
          <p:cNvPr id="66" name="Oval 65"/>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6</a:t>
            </a:r>
          </a:p>
        </p:txBody>
      </p:sp>
      <p:sp>
        <p:nvSpPr>
          <p:cNvPr id="67" name="Oval 66"/>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7</a:t>
            </a:r>
          </a:p>
        </p:txBody>
      </p:sp>
      <p:sp>
        <p:nvSpPr>
          <p:cNvPr id="68" name="Oval 67"/>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8</a:t>
            </a:r>
          </a:p>
        </p:txBody>
      </p:sp>
      <p:sp>
        <p:nvSpPr>
          <p:cNvPr id="69" name="Oval 68"/>
          <p:cNvSpPr/>
          <p:nvPr/>
        </p:nvSpPr>
        <p:spPr>
          <a:xfrm>
            <a:off x="766762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9</a:t>
            </a:r>
          </a:p>
        </p:txBody>
      </p:sp>
      <p:sp>
        <p:nvSpPr>
          <p:cNvPr id="70" name="Oval 69"/>
          <p:cNvSpPr/>
          <p:nvPr/>
        </p:nvSpPr>
        <p:spPr>
          <a:xfrm>
            <a:off x="7668195" y="5373688"/>
            <a:ext cx="1584325" cy="15843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5400" dirty="0">
                <a:latin typeface="Times New Roman" pitchFamily="18" charset="0"/>
                <a:cs typeface="Times New Roman" pitchFamily="18" charset="0"/>
              </a:rPr>
              <a:t>10</a:t>
            </a:r>
          </a:p>
        </p:txBody>
      </p:sp>
      <p:sp>
        <p:nvSpPr>
          <p:cNvPr id="18" name="Title 3"/>
          <p:cNvSpPr txBox="1">
            <a:spLocks/>
          </p:cNvSpPr>
          <p:nvPr/>
        </p:nvSpPr>
        <p:spPr>
          <a:xfrm>
            <a:off x="1221697" y="461417"/>
            <a:ext cx="6700617" cy="769441"/>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mtClean="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BÀI TẬP TRẮC NGHIỆM</a:t>
            </a:r>
            <a:endParaRPr lang="en-US" b="1" dirty="0">
              <a:ln>
                <a:prstDash val="solid"/>
              </a:ln>
              <a:solidFill>
                <a:srgbClr val="0070C0"/>
              </a:soli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27601575"/>
              </p:ext>
            </p:extLst>
          </p:nvPr>
        </p:nvGraphicFramePr>
        <p:xfrm>
          <a:off x="0" y="44450"/>
          <a:ext cx="2339975" cy="1656358"/>
        </p:xfrm>
        <a:graphic>
          <a:graphicData uri="http://schemas.openxmlformats.org/presentationml/2006/ole">
            <mc:AlternateContent xmlns:mc="http://schemas.openxmlformats.org/markup-compatibility/2006">
              <mc:Choice xmlns:v="urn:schemas-microsoft-com:vml" Requires="v">
                <p:oleObj spid="_x0000_s13342" r:id="rId7" imgW="1278331" imgH="1273759" progId="">
                  <p:embed/>
                </p:oleObj>
              </mc:Choice>
              <mc:Fallback>
                <p:oleObj r:id="rId7" imgW="1278331" imgH="127375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450"/>
                        <a:ext cx="2339975" cy="1656358"/>
                      </a:xfrm>
                      <a:prstGeom prst="rect">
                        <a:avLst/>
                      </a:prstGeom>
                      <a:noFill/>
                      <a:ln>
                        <a:noFill/>
                      </a:ln>
                    </p:spPr>
                  </p:pic>
                </p:oleObj>
              </mc:Fallback>
            </mc:AlternateContent>
          </a:graphicData>
        </a:graphic>
      </p:graphicFrame>
      <p:sp>
        <p:nvSpPr>
          <p:cNvPr id="17" name="Rectangle 16"/>
          <p:cNvSpPr/>
          <p:nvPr/>
        </p:nvSpPr>
        <p:spPr>
          <a:xfrm>
            <a:off x="323528" y="1181065"/>
            <a:ext cx="8640960" cy="5632311"/>
          </a:xfrm>
          <a:prstGeom prst="rect">
            <a:avLst/>
          </a:prstGeom>
        </p:spPr>
        <p:txBody>
          <a:bodyPr wrap="square">
            <a:spAutoFit/>
          </a:bodyPr>
          <a:lstStyle/>
          <a:p>
            <a:r>
              <a:rPr lang="en-AU" sz="3600" b="1" dirty="0" err="1">
                <a:solidFill>
                  <a:srgbClr val="C00000"/>
                </a:solidFill>
                <a:latin typeface="Times New Roman" pitchFamily="18" charset="0"/>
                <a:cs typeface="Times New Roman" pitchFamily="18" charset="0"/>
              </a:rPr>
              <a:t>Câu</a:t>
            </a:r>
            <a:r>
              <a:rPr lang="en-AU" sz="3600" b="1" dirty="0">
                <a:solidFill>
                  <a:srgbClr val="C00000"/>
                </a:solidFill>
                <a:latin typeface="Times New Roman" pitchFamily="18" charset="0"/>
                <a:cs typeface="Times New Roman" pitchFamily="18" charset="0"/>
              </a:rPr>
              <a:t> 5: ¾ </a:t>
            </a:r>
            <a:r>
              <a:rPr lang="en-AU" sz="3600" b="1" dirty="0" err="1">
                <a:solidFill>
                  <a:srgbClr val="C00000"/>
                </a:solidFill>
                <a:latin typeface="Times New Roman" pitchFamily="18" charset="0"/>
                <a:cs typeface="Times New Roman" pitchFamily="18" charset="0"/>
              </a:rPr>
              <a:t>diện</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tích</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đất</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của</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nước</a:t>
            </a:r>
            <a:r>
              <a:rPr lang="en-AU" sz="3600" b="1" dirty="0">
                <a:solidFill>
                  <a:srgbClr val="C00000"/>
                </a:solidFill>
                <a:latin typeface="Times New Roman" pitchFamily="18" charset="0"/>
                <a:cs typeface="Times New Roman" pitchFamily="18" charset="0"/>
              </a:rPr>
              <a:t> ta </a:t>
            </a:r>
            <a:r>
              <a:rPr lang="en-AU" sz="3600" b="1" dirty="0" err="1">
                <a:solidFill>
                  <a:srgbClr val="C00000"/>
                </a:solidFill>
                <a:latin typeface="Times New Roman" pitchFamily="18" charset="0"/>
                <a:cs typeface="Times New Roman" pitchFamily="18" charset="0"/>
              </a:rPr>
              <a:t>là</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đồi</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núi</a:t>
            </a:r>
            <a:r>
              <a:rPr lang="en-AU" sz="3600" b="1" dirty="0">
                <a:solidFill>
                  <a:srgbClr val="C00000"/>
                </a:solidFill>
                <a:latin typeface="Times New Roman" pitchFamily="18" charset="0"/>
                <a:cs typeface="Times New Roman" pitchFamily="18" charset="0"/>
              </a:rPr>
              <a:t>, ¼ </a:t>
            </a:r>
            <a:r>
              <a:rPr lang="en-AU" sz="3600" b="1" dirty="0" err="1">
                <a:solidFill>
                  <a:srgbClr val="C00000"/>
                </a:solidFill>
                <a:latin typeface="Times New Roman" pitchFamily="18" charset="0"/>
                <a:cs typeface="Times New Roman" pitchFamily="18" charset="0"/>
              </a:rPr>
              <a:t>diện</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tích</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là</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đồng</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bằng</a:t>
            </a:r>
            <a:r>
              <a:rPr lang="en-AU" sz="3600" b="1" dirty="0">
                <a:solidFill>
                  <a:srgbClr val="C00000"/>
                </a:solidFill>
                <a:latin typeface="Times New Roman" pitchFamily="18" charset="0"/>
                <a:cs typeface="Times New Roman" pitchFamily="18" charset="0"/>
              </a:rPr>
              <a:t>. Theo </a:t>
            </a:r>
            <a:r>
              <a:rPr lang="en-AU" sz="3600" b="1" dirty="0" err="1">
                <a:solidFill>
                  <a:srgbClr val="C00000"/>
                </a:solidFill>
                <a:latin typeface="Times New Roman" pitchFamily="18" charset="0"/>
                <a:cs typeface="Times New Roman" pitchFamily="18" charset="0"/>
              </a:rPr>
              <a:t>em</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biện</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pháp</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sản</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xuất</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nông</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nghiệp</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mà</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chúng</a:t>
            </a:r>
            <a:r>
              <a:rPr lang="en-AU" sz="3600" b="1" dirty="0">
                <a:solidFill>
                  <a:srgbClr val="C00000"/>
                </a:solidFill>
                <a:latin typeface="Times New Roman" pitchFamily="18" charset="0"/>
                <a:cs typeface="Times New Roman" pitchFamily="18" charset="0"/>
              </a:rPr>
              <a:t> ta </a:t>
            </a:r>
            <a:r>
              <a:rPr lang="en-AU" sz="3600" b="1" dirty="0" err="1">
                <a:solidFill>
                  <a:srgbClr val="C00000"/>
                </a:solidFill>
                <a:latin typeface="Times New Roman" pitchFamily="18" charset="0"/>
                <a:cs typeface="Times New Roman" pitchFamily="18" charset="0"/>
              </a:rPr>
              <a:t>đã</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áp</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dụng</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hiệu</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quả</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trên</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phần</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đất</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đồi</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núi</a:t>
            </a:r>
            <a:r>
              <a:rPr lang="en-AU" sz="3600" b="1" dirty="0">
                <a:solidFill>
                  <a:srgbClr val="C00000"/>
                </a:solidFill>
                <a:latin typeface="Times New Roman" pitchFamily="18" charset="0"/>
                <a:cs typeface="Times New Roman" pitchFamily="18" charset="0"/>
              </a:rPr>
              <a:t> </a:t>
            </a:r>
            <a:r>
              <a:rPr lang="en-AU" sz="3600" b="1" dirty="0" err="1">
                <a:solidFill>
                  <a:srgbClr val="C00000"/>
                </a:solidFill>
                <a:latin typeface="Times New Roman" pitchFamily="18" charset="0"/>
                <a:cs typeface="Times New Roman" pitchFamily="18" charset="0"/>
              </a:rPr>
              <a:t>là</a:t>
            </a:r>
            <a:r>
              <a:rPr lang="en-AU" sz="3600" b="1" dirty="0">
                <a:solidFill>
                  <a:srgbClr val="C00000"/>
                </a:solidFill>
                <a:latin typeface="Times New Roman" pitchFamily="18" charset="0"/>
                <a:cs typeface="Times New Roman" pitchFamily="18" charset="0"/>
              </a:rPr>
              <a:t>:</a:t>
            </a:r>
            <a:endParaRPr lang="en-AU" sz="3600" dirty="0">
              <a:solidFill>
                <a:srgbClr val="C00000"/>
              </a:solidFill>
              <a:latin typeface="Times New Roman" pitchFamily="18" charset="0"/>
              <a:cs typeface="Times New Roman" pitchFamily="18" charset="0"/>
            </a:endParaRPr>
          </a:p>
          <a:p>
            <a:pPr marL="1200150" lvl="1" indent="-742950">
              <a:buFont typeface="+mj-lt"/>
              <a:buAutoNum type="alphaUcPeriod"/>
            </a:pPr>
            <a:r>
              <a:rPr lang="en-AU" sz="3600" dirty="0" err="1">
                <a:latin typeface="Times New Roman" pitchFamily="18" charset="0"/>
                <a:cs typeface="Times New Roman" pitchFamily="18" charset="0"/>
              </a:rPr>
              <a:t>Trồng</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xen</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cây</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nông</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nghiệp</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giữa</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các</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băng</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cây</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phân</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xanh</a:t>
            </a:r>
            <a:r>
              <a:rPr lang="en-AU" sz="3600" dirty="0">
                <a:latin typeface="Times New Roman" pitchFamily="18" charset="0"/>
                <a:cs typeface="Times New Roman" pitchFamily="18" charset="0"/>
              </a:rPr>
              <a:t>.</a:t>
            </a:r>
          </a:p>
          <a:p>
            <a:pPr marL="1200150" lvl="1" indent="-742950">
              <a:buFont typeface="+mj-lt"/>
              <a:buAutoNum type="alphaUcPeriod"/>
            </a:pPr>
            <a:r>
              <a:rPr lang="en-AU" sz="3600" dirty="0" err="1">
                <a:latin typeface="Times New Roman" pitchFamily="18" charset="0"/>
                <a:cs typeface="Times New Roman" pitchFamily="18" charset="0"/>
              </a:rPr>
              <a:t>Trồng</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cây</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chắn</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cát</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cây</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chịu</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mặn</a:t>
            </a:r>
            <a:r>
              <a:rPr lang="en-AU" sz="3600" dirty="0">
                <a:latin typeface="Times New Roman" pitchFamily="18" charset="0"/>
                <a:cs typeface="Times New Roman" pitchFamily="18" charset="0"/>
              </a:rPr>
              <a:t>.</a:t>
            </a:r>
          </a:p>
          <a:p>
            <a:pPr marL="1200150" lvl="1" indent="-742950">
              <a:buFont typeface="+mj-lt"/>
              <a:buAutoNum type="alphaUcPeriod"/>
            </a:pPr>
            <a:r>
              <a:rPr lang="en-AU" sz="3600" dirty="0" err="1">
                <a:latin typeface="Times New Roman" pitchFamily="18" charset="0"/>
                <a:cs typeface="Times New Roman" pitchFamily="18" charset="0"/>
              </a:rPr>
              <a:t>Làm</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ruộng</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bậc</a:t>
            </a:r>
            <a:r>
              <a:rPr lang="en-AU" sz="3600" dirty="0">
                <a:latin typeface="Times New Roman" pitchFamily="18" charset="0"/>
                <a:cs typeface="Times New Roman" pitchFamily="18" charset="0"/>
              </a:rPr>
              <a:t> </a:t>
            </a:r>
            <a:r>
              <a:rPr lang="en-AU" sz="3600" dirty="0" err="1">
                <a:latin typeface="Times New Roman" pitchFamily="18" charset="0"/>
                <a:cs typeface="Times New Roman" pitchFamily="18" charset="0"/>
              </a:rPr>
              <a:t>thang</a:t>
            </a:r>
            <a:r>
              <a:rPr lang="en-AU" sz="3600" dirty="0">
                <a:latin typeface="Times New Roman" pitchFamily="18" charset="0"/>
                <a:cs typeface="Times New Roman" pitchFamily="18" charset="0"/>
              </a:rPr>
              <a:t>.</a:t>
            </a:r>
          </a:p>
          <a:p>
            <a:pPr marL="1200150" lvl="1" indent="-742950">
              <a:buFont typeface="+mj-lt"/>
              <a:buAutoNum type="alphaUcPeriod"/>
            </a:pPr>
            <a:r>
              <a:rPr lang="en-AU" sz="3600" dirty="0" err="1" smtClean="0">
                <a:latin typeface="Times New Roman" pitchFamily="18" charset="0"/>
                <a:cs typeface="Times New Roman" pitchFamily="18" charset="0"/>
              </a:rPr>
              <a:t>Tất</a:t>
            </a:r>
            <a:r>
              <a:rPr lang="en-AU" sz="3600" dirty="0" smtClean="0">
                <a:latin typeface="Times New Roman" pitchFamily="18" charset="0"/>
                <a:cs typeface="Times New Roman" pitchFamily="18" charset="0"/>
              </a:rPr>
              <a:t> </a:t>
            </a:r>
            <a:r>
              <a:rPr lang="en-AU" sz="3600" dirty="0" err="1" smtClean="0">
                <a:latin typeface="Times New Roman" pitchFamily="18" charset="0"/>
                <a:cs typeface="Times New Roman" pitchFamily="18" charset="0"/>
              </a:rPr>
              <a:t>cả</a:t>
            </a:r>
            <a:r>
              <a:rPr lang="en-AU" sz="3600" dirty="0" smtClean="0">
                <a:latin typeface="Times New Roman" pitchFamily="18" charset="0"/>
                <a:cs typeface="Times New Roman" pitchFamily="18" charset="0"/>
              </a:rPr>
              <a:t> </a:t>
            </a:r>
            <a:r>
              <a:rPr lang="en-AU" sz="3600" dirty="0" err="1" smtClean="0">
                <a:latin typeface="Times New Roman" pitchFamily="18" charset="0"/>
                <a:cs typeface="Times New Roman" pitchFamily="18" charset="0"/>
              </a:rPr>
              <a:t>đáp</a:t>
            </a:r>
            <a:r>
              <a:rPr lang="en-AU" sz="3600" dirty="0" smtClean="0">
                <a:latin typeface="Times New Roman" pitchFamily="18" charset="0"/>
                <a:cs typeface="Times New Roman" pitchFamily="18" charset="0"/>
              </a:rPr>
              <a:t> </a:t>
            </a:r>
            <a:r>
              <a:rPr lang="en-AU" sz="3600" dirty="0" err="1" smtClean="0">
                <a:latin typeface="Times New Roman" pitchFamily="18" charset="0"/>
                <a:cs typeface="Times New Roman" pitchFamily="18" charset="0"/>
              </a:rPr>
              <a:t>án</a:t>
            </a:r>
            <a:r>
              <a:rPr lang="en-AU" sz="3600" dirty="0" smtClean="0">
                <a:latin typeface="Times New Roman" pitchFamily="18" charset="0"/>
                <a:cs typeface="Times New Roman" pitchFamily="18" charset="0"/>
              </a:rPr>
              <a:t> </a:t>
            </a:r>
            <a:r>
              <a:rPr lang="en-AU" sz="3600" dirty="0" err="1" smtClean="0">
                <a:latin typeface="Times New Roman" pitchFamily="18" charset="0"/>
                <a:cs typeface="Times New Roman" pitchFamily="18" charset="0"/>
              </a:rPr>
              <a:t>trên</a:t>
            </a:r>
            <a:endParaRPr lang="en-AU" sz="3600" dirty="0">
              <a:latin typeface="Times New Roman" pitchFamily="18" charset="0"/>
              <a:cs typeface="Times New Roman" pitchFamily="18" charset="0"/>
            </a:endParaRPr>
          </a:p>
        </p:txBody>
      </p:sp>
      <p:sp>
        <p:nvSpPr>
          <p:cNvPr id="2" name="Oval 1"/>
          <p:cNvSpPr/>
          <p:nvPr/>
        </p:nvSpPr>
        <p:spPr>
          <a:xfrm>
            <a:off x="755576" y="3997220"/>
            <a:ext cx="648072" cy="511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p:cNvSpPr/>
          <p:nvPr/>
        </p:nvSpPr>
        <p:spPr>
          <a:xfrm>
            <a:off x="683568" y="5661248"/>
            <a:ext cx="648072" cy="511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0965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nodeType="afterGroup">
                            <p:stCondLst>
                              <p:cond delay="1000"/>
                            </p:stCondLst>
                            <p:childTnLst>
                              <p:par>
                                <p:cTn id="9" presetID="10" presetClass="exit" presetSubtype="0" fill="hold" grpId="0" nodeType="afterEffect">
                                  <p:stCondLst>
                                    <p:cond delay="0"/>
                                  </p:stCondLst>
                                  <p:childTnLst>
                                    <p:animEffect transition="out" filter="fade">
                                      <p:cBhvr>
                                        <p:cTn id="10" dur="1000"/>
                                        <p:tgtEl>
                                          <p:spTgt spid="69"/>
                                        </p:tgtEl>
                                      </p:cBhvr>
                                    </p:animEffect>
                                    <p:set>
                                      <p:cBhvr>
                                        <p:cTn id="11"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nodeType="afterGroup">
                            <p:stCondLst>
                              <p:cond delay="2000"/>
                            </p:stCondLst>
                            <p:childTnLst>
                              <p:par>
                                <p:cTn id="13" presetID="10" presetClass="exit" presetSubtype="0" fill="hold" grpId="0" nodeType="afterEffect">
                                  <p:stCondLst>
                                    <p:cond delay="0"/>
                                  </p:stCondLst>
                                  <p:childTnLst>
                                    <p:animEffect transition="out" filter="fade">
                                      <p:cBhvr>
                                        <p:cTn id="14" dur="1000"/>
                                        <p:tgtEl>
                                          <p:spTgt spid="68"/>
                                        </p:tgtEl>
                                      </p:cBhvr>
                                    </p:animEffect>
                                    <p:set>
                                      <p:cBhvr>
                                        <p:cTn id="15"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nodeType="afterGroup">
                            <p:stCondLst>
                              <p:cond delay="3000"/>
                            </p:stCondLst>
                            <p:childTnLst>
                              <p:par>
                                <p:cTn id="17" presetID="10" presetClass="exit" presetSubtype="0" fill="hold" grpId="0" nodeType="afterEffect">
                                  <p:stCondLst>
                                    <p:cond delay="0"/>
                                  </p:stCondLst>
                                  <p:childTnLst>
                                    <p:animEffect transition="out" filter="fade">
                                      <p:cBhvr>
                                        <p:cTn id="18" dur="1000"/>
                                        <p:tgtEl>
                                          <p:spTgt spid="67"/>
                                        </p:tgtEl>
                                      </p:cBhvr>
                                    </p:animEffect>
                                    <p:set>
                                      <p:cBhvr>
                                        <p:cTn id="1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nodeType="afterGroup">
                            <p:stCondLst>
                              <p:cond delay="4000"/>
                            </p:stCondLst>
                            <p:childTnLst>
                              <p:par>
                                <p:cTn id="21" presetID="10" presetClass="exit" presetSubtype="0" fill="hold" grpId="0" nodeType="afterEffect">
                                  <p:stCondLst>
                                    <p:cond delay="0"/>
                                  </p:stCondLst>
                                  <p:childTnLst>
                                    <p:animEffect transition="out" filter="fade">
                                      <p:cBhvr>
                                        <p:cTn id="22" dur="1000"/>
                                        <p:tgtEl>
                                          <p:spTgt spid="66"/>
                                        </p:tgtEl>
                                      </p:cBhvr>
                                    </p:animEffect>
                                    <p:set>
                                      <p:cBhvr>
                                        <p:cTn id="23"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nodeType="afterGroup">
                            <p:stCondLst>
                              <p:cond delay="5000"/>
                            </p:stCondLst>
                            <p:childTnLst>
                              <p:par>
                                <p:cTn id="25" presetID="10" presetClass="exit" presetSubtype="0" fill="hold" grpId="0" nodeType="afterEffect">
                                  <p:stCondLst>
                                    <p:cond delay="0"/>
                                  </p:stCondLst>
                                  <p:childTnLst>
                                    <p:animEffect transition="out" filter="fade">
                                      <p:cBhvr>
                                        <p:cTn id="26" dur="1000"/>
                                        <p:tgtEl>
                                          <p:spTgt spid="65"/>
                                        </p:tgtEl>
                                      </p:cBhvr>
                                    </p:animEffect>
                                    <p:set>
                                      <p:cBhvr>
                                        <p:cTn id="27"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nodeType="afterGroup">
                            <p:stCondLst>
                              <p:cond delay="6000"/>
                            </p:stCondLst>
                            <p:childTnLst>
                              <p:par>
                                <p:cTn id="29" presetID="10" presetClass="exit" presetSubtype="0" fill="hold" grpId="0" nodeType="afterEffect">
                                  <p:stCondLst>
                                    <p:cond delay="0"/>
                                  </p:stCondLst>
                                  <p:childTnLst>
                                    <p:animEffect transition="out" filter="fade">
                                      <p:cBhvr>
                                        <p:cTn id="30" dur="1000"/>
                                        <p:tgtEl>
                                          <p:spTgt spid="64"/>
                                        </p:tgtEl>
                                      </p:cBhvr>
                                    </p:animEffect>
                                    <p:set>
                                      <p:cBhvr>
                                        <p:cTn id="31"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nodeType="afterGroup">
                            <p:stCondLst>
                              <p:cond delay="7000"/>
                            </p:stCondLst>
                            <p:childTnLst>
                              <p:par>
                                <p:cTn id="33" presetID="10" presetClass="exit" presetSubtype="0" fill="hold" grpId="0" nodeType="afterEffect">
                                  <p:stCondLst>
                                    <p:cond delay="0"/>
                                  </p:stCondLst>
                                  <p:childTnLst>
                                    <p:animEffect transition="out" filter="fade">
                                      <p:cBhvr>
                                        <p:cTn id="34" dur="1000"/>
                                        <p:tgtEl>
                                          <p:spTgt spid="63"/>
                                        </p:tgtEl>
                                      </p:cBhvr>
                                    </p:animEffect>
                                    <p:set>
                                      <p:cBhvr>
                                        <p:cTn id="35"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nodeType="afterGroup">
                            <p:stCondLst>
                              <p:cond delay="8000"/>
                            </p:stCondLst>
                            <p:childTnLst>
                              <p:par>
                                <p:cTn id="37" presetID="10" presetClass="exit" presetSubtype="0" fill="hold" grpId="0" nodeType="afterEffect">
                                  <p:stCondLst>
                                    <p:cond delay="0"/>
                                  </p:stCondLst>
                                  <p:childTnLst>
                                    <p:animEffect transition="out" filter="fade">
                                      <p:cBhvr>
                                        <p:cTn id="38" dur="1000"/>
                                        <p:tgtEl>
                                          <p:spTgt spid="62"/>
                                        </p:tgtEl>
                                      </p:cBhvr>
                                    </p:animEffect>
                                    <p:set>
                                      <p:cBhvr>
                                        <p:cTn id="39" dur="1" fill="hold">
                                          <p:stCondLst>
                                            <p:cond delay="999"/>
                                          </p:stCondLst>
                                        </p:cTn>
                                        <p:tgtEl>
                                          <p:spTgt spid="6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nodeType="afterGroup">
                            <p:stCondLst>
                              <p:cond delay="9000"/>
                            </p:stCondLst>
                            <p:childTnLst>
                              <p:par>
                                <p:cTn id="41" presetID="10" presetClass="exit" presetSubtype="0" fill="hold" grpId="0" nodeType="afterEffect">
                                  <p:stCondLst>
                                    <p:cond delay="0"/>
                                  </p:stCondLst>
                                  <p:childTnLst>
                                    <p:animEffect transition="out" filter="fade">
                                      <p:cBhvr>
                                        <p:cTn id="42" dur="1000"/>
                                        <p:tgtEl>
                                          <p:spTgt spid="61"/>
                                        </p:tgtEl>
                                      </p:cBhvr>
                                    </p:animEffect>
                                    <p:set>
                                      <p:cBhvr>
                                        <p:cTn id="43" dur="1" fill="hold">
                                          <p:stCondLst>
                                            <p:cond delay="999"/>
                                          </p:stCondLst>
                                        </p:cTn>
                                        <p:tgtEl>
                                          <p:spTgt spid="61"/>
                                        </p:tgtEl>
                                        <p:attrNameLst>
                                          <p:attrName>style.visibility</p:attrName>
                                        </p:attrNameLst>
                                      </p:cBhvr>
                                      <p:to>
                                        <p:strVal val="hidden"/>
                                      </p:to>
                                    </p:set>
                                  </p:childTnLst>
                                  <p:subTnLst>
                                    <p:audio>
                                      <p:cMediaNode vol="100000">
                                        <p:cTn display="0" masterRel="sameClick">
                                          <p:stCondLst>
                                            <p:cond evt="begin" delay="0">
                                              <p:tn val="41"/>
                                            </p:cond>
                                          </p:stCondLst>
                                          <p:endCondLst>
                                            <p:cond evt="onStopAudio" delay="0">
                                              <p:tgtEl>
                                                <p:sldTgt/>
                                              </p:tgtEl>
                                            </p:cond>
                                          </p:endCondLst>
                                        </p:cTn>
                                        <p:tgtEl>
                                          <p:sndTgt r:embed="rId4" name="bomb.wav"/>
                                        </p:tgtEl>
                                      </p:cMediaNode>
                                    </p:audio>
                                  </p:sub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subTnLst>
                                    <p:audio>
                                      <p:cMediaNode mute="1">
                                        <p:cTn display="0" masterRel="sameClick">
                                          <p:stCondLst>
                                            <p:cond evt="begin" delay="0">
                                              <p:tn val="46"/>
                                            </p:cond>
                                          </p:stCondLst>
                                          <p:endCondLst>
                                            <p:cond evt="onStopAudio" delay="0">
                                              <p:tgtEl>
                                                <p:sldTgt/>
                                              </p:tgtEl>
                                            </p:cond>
                                          </p:endCondLst>
                                        </p:cTn>
                                        <p:tgtEl>
                                          <p:sndTgt r:embed="rId4" name="bomb.wav"/>
                                        </p:tgtEl>
                                      </p:cMediaNode>
                                    </p:audio>
                                  </p:subTnLst>
                                </p:cTn>
                              </p:par>
                              <p:par>
                                <p:cTn id="49" presetID="2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2"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a:xfrm>
            <a:off x="304800" y="990600"/>
            <a:ext cx="8382000" cy="1143000"/>
          </a:xfrm>
        </p:spPr>
        <p:txBody>
          <a:bodyPr>
            <a:normAutofit fontScale="90000"/>
          </a:bodyPr>
          <a:lstStyle/>
          <a:p>
            <a:pPr algn="l"/>
            <a:r>
              <a:rPr lang="en-US" sz="2800" smtClean="0">
                <a:latin typeface="Times New Roman" pitchFamily="18" charset="0"/>
                <a:cs typeface="Times New Roman" pitchFamily="18" charset="0"/>
              </a:rPr>
              <a:t>Hiện nay nước ta đang tăng cường các biện pháp </a:t>
            </a:r>
            <a:r>
              <a:rPr lang="vi-VN" sz="2800" smtClean="0">
                <a:latin typeface="Times New Roman" pitchFamily="18" charset="0"/>
                <a:cs typeface="Times New Roman" pitchFamily="18" charset="0"/>
              </a:rPr>
              <a:t>phủ xanh đất trống đồi núi trọc</a:t>
            </a:r>
            <a:r>
              <a:rPr lang="en-US" sz="2800" smtClean="0">
                <a:latin typeface="Times New Roman" pitchFamily="18" charset="0"/>
                <a:cs typeface="Times New Roman" pitchFamily="18" charset="0"/>
              </a:rPr>
              <a:t>, </a:t>
            </a:r>
            <a:r>
              <a:rPr lang="vi-VN" sz="2800" smtClean="0">
                <a:latin typeface="Times New Roman" pitchFamily="18" charset="0"/>
                <a:cs typeface="Times New Roman" pitchFamily="18" charset="0"/>
              </a:rPr>
              <a:t>tiếp tục khoanh nuôi tái sinh rừng, trồng rừng phòng hộ</a:t>
            </a:r>
            <a:r>
              <a:rPr lang="en-US" sz="2800" smtClean="0">
                <a:latin typeface="Times New Roman" pitchFamily="18" charset="0"/>
                <a:cs typeface="Times New Roman" pitchFamily="18" charset="0"/>
              </a:rPr>
              <a:t> ven biển, </a:t>
            </a:r>
            <a:r>
              <a:rPr lang="vi-VN" sz="2800" smtClean="0">
                <a:latin typeface="Times New Roman" pitchFamily="18" charset="0"/>
                <a:cs typeface="Times New Roman" pitchFamily="18" charset="0"/>
              </a:rPr>
              <a:t>bảo vệ rừng.</a:t>
            </a:r>
            <a:endParaRPr lang="en-GB" sz="2800" smtClean="0">
              <a:latin typeface="Times New Roman" pitchFamily="18" charset="0"/>
              <a:cs typeface="Times New Roman" pitchFamily="18" charset="0"/>
            </a:endParaRPr>
          </a:p>
        </p:txBody>
      </p:sp>
      <p:sp>
        <p:nvSpPr>
          <p:cNvPr id="7" name="Rectangle 6"/>
          <p:cNvSpPr/>
          <p:nvPr/>
        </p:nvSpPr>
        <p:spPr>
          <a:xfrm>
            <a:off x="304800" y="368300"/>
            <a:ext cx="6324600" cy="522288"/>
          </a:xfrm>
          <a:prstGeom prst="rect">
            <a:avLst/>
          </a:prstGeom>
        </p:spPr>
        <p:txBody>
          <a:bodyPr>
            <a:spAutoFit/>
          </a:bodyPr>
          <a:lstStyle/>
          <a:p>
            <a:pPr>
              <a:defRPr/>
            </a:pP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Tìm</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hiểu</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vai</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trò</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và</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nhiệm</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vụ</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của</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rừng</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a:t>
            </a:r>
            <a:endParaRPr lang="en-GB" sz="2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819401"/>
            <a:ext cx="3862202" cy="2514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438" name="Content Placeholder 10"/>
          <p:cNvSpPr>
            <a:spLocks noGrp="1"/>
          </p:cNvSpPr>
          <p:nvPr>
            <p:ph idx="1"/>
          </p:nvPr>
        </p:nvSpPr>
        <p:spPr>
          <a:xfrm>
            <a:off x="457200" y="2743200"/>
            <a:ext cx="4267200" cy="2574925"/>
          </a:xfrm>
          <a:solidFill>
            <a:srgbClr val="FFFF99"/>
          </a:solidFill>
        </p:spPr>
        <p:txBody>
          <a:bodyPr/>
          <a:lstStyle/>
          <a:p>
            <a:r>
              <a:rPr lang="en-US" sz="2800" smtClean="0">
                <a:latin typeface="Times New Roman" pitchFamily="18" charset="0"/>
                <a:cs typeface="Times New Roman" pitchFamily="18" charset="0"/>
              </a:rPr>
              <a:t>Làm sạch không khí.</a:t>
            </a:r>
          </a:p>
          <a:p>
            <a:r>
              <a:rPr lang="en-US" sz="2800" smtClean="0">
                <a:latin typeface="Times New Roman" pitchFamily="18" charset="0"/>
                <a:cs typeface="Times New Roman" pitchFamily="18" charset="0"/>
              </a:rPr>
              <a:t>Hạn chế dòng chảy, chống xói mòn, rửa trôi.</a:t>
            </a:r>
          </a:p>
          <a:p>
            <a:r>
              <a:rPr lang="en-US" sz="2800" smtClean="0">
                <a:latin typeface="Times New Roman" pitchFamily="18" charset="0"/>
                <a:cs typeface="Times New Roman" pitchFamily="18" charset="0"/>
              </a:rPr>
              <a:t>Bảo tồn hệ sinh thái, động thực vật rừng.</a:t>
            </a:r>
            <a:endParaRPr lang="en-GB" sz="2800" smtClean="0">
              <a:latin typeface="Times New Roman" pitchFamily="18" charset="0"/>
              <a:cs typeface="Times New Roman" pitchFamily="18" charset="0"/>
            </a:endParaRPr>
          </a:p>
        </p:txBody>
      </p:sp>
    </p:spTree>
    <p:extLst>
      <p:ext uri="{BB962C8B-B14F-4D97-AF65-F5344CB8AC3E}">
        <p14:creationId xmlns:p14="http://schemas.microsoft.com/office/powerpoint/2010/main" val="4048403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68300"/>
            <a:ext cx="6324600" cy="522288"/>
          </a:xfrm>
          <a:prstGeom prst="rect">
            <a:avLst/>
          </a:prstGeom>
        </p:spPr>
        <p:txBody>
          <a:bodyPr>
            <a:spAutoFit/>
          </a:bodyPr>
          <a:lstStyle/>
          <a:p>
            <a:pPr>
              <a:defRPr/>
            </a:pP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Tìm</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hiểu</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vai</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trò</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và</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nhiệm</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vụ</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của</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 </a:t>
            </a:r>
            <a:r>
              <a:rPr lang="en-US" sz="2800" b="1" dirty="0" err="1">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rừng</a:t>
            </a:r>
            <a:r>
              <a:rPr lang="en-US" sz="2800" b="1" dirty="0">
                <a:ln w="11430"/>
                <a:solidFill>
                  <a:srgbClr val="0070C0"/>
                </a:solidFill>
                <a:effectLst>
                  <a:outerShdw blurRad="80000" dist="40000" dir="5040000" algn="tl">
                    <a:srgbClr val="000000">
                      <a:alpha val="30000"/>
                    </a:srgbClr>
                  </a:outerShdw>
                </a:effectLst>
                <a:latin typeface="Times New Roman" pitchFamily="18" charset="0"/>
                <a:cs typeface="Times New Roman" pitchFamily="18" charset="0"/>
              </a:rPr>
              <a:t>:</a:t>
            </a:r>
            <a:endParaRPr lang="en-GB"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990600"/>
            <a:ext cx="7772400" cy="36884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a:spLocks noGrp="1"/>
          </p:cNvSpPr>
          <p:nvPr>
            <p:ph idx="1"/>
          </p:nvPr>
        </p:nvSpPr>
        <p:spPr>
          <a:xfrm>
            <a:off x="1066800" y="4724400"/>
            <a:ext cx="7799388" cy="1965325"/>
          </a:xfrm>
          <a:solidFill>
            <a:srgbClr val="FFFF99"/>
          </a:solidFill>
        </p:spPr>
        <p:txBody>
          <a:bodyPr>
            <a:normAutofit lnSpcReduction="10000"/>
          </a:bodyPr>
          <a:lstStyle/>
          <a:p>
            <a:pPr>
              <a:defRPr/>
            </a:pPr>
            <a:r>
              <a:rPr lang="vi-VN" sz="2800" dirty="0">
                <a:latin typeface="Times New Roman" pitchFamily="18" charset="0"/>
                <a:cs typeface="Times New Roman" pitchFamily="18" charset="0"/>
              </a:rPr>
              <a:t>Chống sạt lở bờ biển.  </a:t>
            </a:r>
          </a:p>
          <a:p>
            <a:pPr>
              <a:defRPr/>
            </a:pPr>
            <a:r>
              <a:rPr lang="vi-VN" sz="2800" dirty="0" smtClean="0">
                <a:latin typeface="Times New Roman" pitchFamily="18" charset="0"/>
                <a:cs typeface="Times New Roman" pitchFamily="18" charset="0"/>
              </a:rPr>
              <a:t>Chắn </a:t>
            </a:r>
            <a:r>
              <a:rPr lang="vi-VN" sz="2800" dirty="0">
                <a:latin typeface="Times New Roman" pitchFamily="18" charset="0"/>
                <a:cs typeface="Times New Roman" pitchFamily="18" charset="0"/>
              </a:rPr>
              <a:t>sóng, gió lớn khi có giông bão.  </a:t>
            </a:r>
          </a:p>
          <a:p>
            <a:pPr>
              <a:defRPr/>
            </a:pPr>
            <a:r>
              <a:rPr lang="vi-VN" sz="2800" dirty="0" smtClean="0">
                <a:latin typeface="Times New Roman" pitchFamily="18" charset="0"/>
                <a:cs typeface="Times New Roman" pitchFamily="18" charset="0"/>
              </a:rPr>
              <a:t>Chống </a:t>
            </a:r>
            <a:r>
              <a:rPr lang="vi-VN" sz="2800" dirty="0">
                <a:latin typeface="Times New Roman" pitchFamily="18" charset="0"/>
                <a:cs typeface="Times New Roman" pitchFamily="18" charset="0"/>
              </a:rPr>
              <a:t>thất thoát chất dinh dưỡng ven </a:t>
            </a:r>
            <a:r>
              <a:rPr lang="vi-VN" sz="2800" dirty="0" smtClean="0">
                <a:latin typeface="Times New Roman" pitchFamily="18" charset="0"/>
                <a:cs typeface="Times New Roman" pitchFamily="18" charset="0"/>
              </a:rPr>
              <a:t>bờ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p>
          <a:p>
            <a:pPr marL="0" indent="0">
              <a:buFontTx/>
              <a:buNone/>
              <a:defRPr/>
            </a:pPr>
            <a:r>
              <a:rPr lang="en-US" sz="2800" dirty="0" err="1">
                <a:latin typeface="Times New Roman" pitchFamily="18" charset="0"/>
                <a:cs typeface="Times New Roman" pitchFamily="18" charset="0"/>
              </a:rPr>
              <a:t>x</a:t>
            </a:r>
            <a:r>
              <a:rPr lang="en-US" sz="2800" dirty="0" err="1" smtClean="0">
                <a:latin typeface="Times New Roman" pitchFamily="18" charset="0"/>
                <a:cs typeface="Times New Roman" pitchFamily="18" charset="0"/>
              </a:rPr>
              <a: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mặn</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defRPr/>
            </a:pPr>
            <a:endParaRPr lang="en-GB" sz="2800" dirty="0">
              <a:latin typeface="Times New Roman" pitchFamily="18" charset="0"/>
              <a:cs typeface="Times New Roman" pitchFamily="18" charset="0"/>
            </a:endParaRPr>
          </a:p>
        </p:txBody>
      </p:sp>
    </p:spTree>
    <p:extLst>
      <p:ext uri="{BB962C8B-B14F-4D97-AF65-F5344CB8AC3E}">
        <p14:creationId xmlns:p14="http://schemas.microsoft.com/office/powerpoint/2010/main" val="868054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957701728"/>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18462"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44624"/>
            <a:ext cx="7704856"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539552" y="725795"/>
            <a:ext cx="8496944" cy="830997"/>
          </a:xfrm>
          <a:prstGeom prst="rect">
            <a:avLst/>
          </a:prstGeom>
          <a:noFill/>
        </p:spPr>
        <p:txBody>
          <a:bodyPr wrap="square" rtlCol="0">
            <a:spAutoFit/>
          </a:bodyPr>
          <a:lstStyle/>
          <a:p>
            <a:pPr algn="ctr"/>
            <a:r>
              <a:rPr lang="en-AU" sz="24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2400" b="1" dirty="0">
              <a:solidFill>
                <a:srgbClr val="C00000"/>
              </a:solidFill>
              <a:latin typeface="Times New Roman" pitchFamily="18" charset="0"/>
              <a:cs typeface="Times New Roman" pitchFamily="18" charset="0"/>
            </a:endParaRPr>
          </a:p>
        </p:txBody>
      </p:sp>
      <p:sp>
        <p:nvSpPr>
          <p:cNvPr id="8" name="Title 5"/>
          <p:cNvSpPr>
            <a:spLocks noGrp="1"/>
          </p:cNvSpPr>
          <p:nvPr>
            <p:ph type="title"/>
          </p:nvPr>
        </p:nvSpPr>
        <p:spPr>
          <a:xfrm>
            <a:off x="457200" y="1916832"/>
            <a:ext cx="8229600" cy="648072"/>
          </a:xfrm>
        </p:spPr>
        <p:txBody>
          <a:bodyPr>
            <a:normAutofit/>
          </a:bodyPr>
          <a:lstStyle/>
          <a:p>
            <a:r>
              <a:rPr lang="en-AU" sz="2800" b="1" dirty="0" err="1" smtClean="0">
                <a:solidFill>
                  <a:srgbClr val="FF0000"/>
                </a:solidFill>
              </a:rPr>
              <a:t>Gợi</a:t>
            </a:r>
            <a:r>
              <a:rPr lang="en-AU" sz="2800" b="1" dirty="0" smtClean="0">
                <a:solidFill>
                  <a:srgbClr val="FF0000"/>
                </a:solidFill>
              </a:rPr>
              <a:t> ý </a:t>
            </a:r>
            <a:r>
              <a:rPr lang="en-AU" sz="2800" b="1" dirty="0" err="1" smtClean="0">
                <a:solidFill>
                  <a:srgbClr val="FF0000"/>
                </a:solidFill>
              </a:rPr>
              <a:t>một</a:t>
            </a:r>
            <a:r>
              <a:rPr lang="en-AU" sz="2800" b="1" dirty="0" smtClean="0">
                <a:solidFill>
                  <a:srgbClr val="FF0000"/>
                </a:solidFill>
              </a:rPr>
              <a:t> </a:t>
            </a:r>
            <a:r>
              <a:rPr lang="en-AU" sz="2800" b="1" dirty="0" err="1" smtClean="0">
                <a:solidFill>
                  <a:srgbClr val="FF0000"/>
                </a:solidFill>
              </a:rPr>
              <a:t>số</a:t>
            </a:r>
            <a:r>
              <a:rPr lang="en-AU" sz="2800" b="1" dirty="0" smtClean="0">
                <a:solidFill>
                  <a:srgbClr val="FF0000"/>
                </a:solidFill>
              </a:rPr>
              <a:t> </a:t>
            </a:r>
            <a:r>
              <a:rPr lang="en-AU" sz="2800" b="1" dirty="0" err="1" smtClean="0">
                <a:solidFill>
                  <a:srgbClr val="FF0000"/>
                </a:solidFill>
              </a:rPr>
              <a:t>câu</a:t>
            </a:r>
            <a:r>
              <a:rPr lang="en-AU" sz="2800" b="1" dirty="0" smtClean="0">
                <a:solidFill>
                  <a:srgbClr val="FF0000"/>
                </a:solidFill>
              </a:rPr>
              <a:t> </a:t>
            </a:r>
            <a:r>
              <a:rPr lang="en-AU" sz="2800" b="1" dirty="0" err="1" smtClean="0">
                <a:solidFill>
                  <a:srgbClr val="FF0000"/>
                </a:solidFill>
              </a:rPr>
              <a:t>hỏi</a:t>
            </a:r>
            <a:r>
              <a:rPr lang="en-AU" sz="2800" b="1" dirty="0" smtClean="0">
                <a:solidFill>
                  <a:srgbClr val="FF0000"/>
                </a:solidFill>
              </a:rPr>
              <a:t> </a:t>
            </a:r>
            <a:r>
              <a:rPr lang="en-AU" sz="2800" b="1" dirty="0" err="1" smtClean="0">
                <a:solidFill>
                  <a:srgbClr val="FF0000"/>
                </a:solidFill>
              </a:rPr>
              <a:t>chính</a:t>
            </a:r>
            <a:r>
              <a:rPr lang="en-AU" sz="2800" b="1" dirty="0" smtClean="0">
                <a:solidFill>
                  <a:srgbClr val="FF0000"/>
                </a:solidFill>
              </a:rPr>
              <a:t> </a:t>
            </a:r>
            <a:r>
              <a:rPr lang="en-AU" sz="2800" b="1" dirty="0" err="1" smtClean="0">
                <a:solidFill>
                  <a:srgbClr val="FF0000"/>
                </a:solidFill>
              </a:rPr>
              <a:t>cần</a:t>
            </a:r>
            <a:r>
              <a:rPr lang="en-AU" sz="2800" b="1" dirty="0" smtClean="0">
                <a:solidFill>
                  <a:srgbClr val="FF0000"/>
                </a:solidFill>
              </a:rPr>
              <a:t> </a:t>
            </a:r>
            <a:r>
              <a:rPr lang="en-AU" sz="2800" b="1" dirty="0" err="1" smtClean="0">
                <a:solidFill>
                  <a:srgbClr val="FF0000"/>
                </a:solidFill>
              </a:rPr>
              <a:t>tìm</a:t>
            </a:r>
            <a:r>
              <a:rPr lang="en-AU" sz="2800" b="1" dirty="0" smtClean="0">
                <a:solidFill>
                  <a:srgbClr val="FF0000"/>
                </a:solidFill>
              </a:rPr>
              <a:t> </a:t>
            </a:r>
            <a:r>
              <a:rPr lang="en-AU" sz="2800" b="1" dirty="0" err="1" smtClean="0">
                <a:solidFill>
                  <a:srgbClr val="FF0000"/>
                </a:solidFill>
              </a:rPr>
              <a:t>hiểu</a:t>
            </a:r>
            <a:r>
              <a:rPr lang="en-AU" sz="2800" b="1" dirty="0" smtClean="0">
                <a:solidFill>
                  <a:srgbClr val="FF0000"/>
                </a:solidFill>
              </a:rPr>
              <a:t> </a:t>
            </a:r>
            <a:r>
              <a:rPr lang="en-AU" sz="2800" b="1" dirty="0" err="1" smtClean="0">
                <a:solidFill>
                  <a:srgbClr val="FF0000"/>
                </a:solidFill>
              </a:rPr>
              <a:t>trong</a:t>
            </a:r>
            <a:r>
              <a:rPr lang="en-AU" sz="2800" b="1" dirty="0" smtClean="0">
                <a:solidFill>
                  <a:srgbClr val="FF0000"/>
                </a:solidFill>
              </a:rPr>
              <a:t> </a:t>
            </a:r>
            <a:r>
              <a:rPr lang="en-AU" sz="2800" b="1" dirty="0" err="1" smtClean="0">
                <a:solidFill>
                  <a:srgbClr val="FF0000"/>
                </a:solidFill>
              </a:rPr>
              <a:t>bài</a:t>
            </a:r>
            <a:r>
              <a:rPr lang="en-AU" sz="2800" b="1" dirty="0" smtClean="0">
                <a:solidFill>
                  <a:srgbClr val="FF0000"/>
                </a:solidFill>
              </a:rPr>
              <a:t> 6</a:t>
            </a:r>
            <a:endParaRPr lang="en-AU" sz="2800" b="1" dirty="0">
              <a:solidFill>
                <a:srgbClr val="FF0000"/>
              </a:solidFill>
            </a:endParaRPr>
          </a:p>
        </p:txBody>
      </p:sp>
      <p:sp>
        <p:nvSpPr>
          <p:cNvPr id="9" name="Content Placeholder 6"/>
          <p:cNvSpPr>
            <a:spLocks noGrp="1"/>
          </p:cNvSpPr>
          <p:nvPr>
            <p:ph idx="1"/>
          </p:nvPr>
        </p:nvSpPr>
        <p:spPr>
          <a:xfrm>
            <a:off x="539552" y="2708920"/>
            <a:ext cx="8352928" cy="4137323"/>
          </a:xfrm>
        </p:spPr>
        <p:txBody>
          <a:bodyPr>
            <a:normAutofit/>
          </a:bodyPr>
          <a:lstStyle/>
          <a:p>
            <a:pPr marL="514350" indent="-514350">
              <a:buAutoNum type="arabicPeriod"/>
            </a:pPr>
            <a:r>
              <a:rPr lang="en-AU" dirty="0" err="1" smtClean="0">
                <a:latin typeface="Times New Roman" pitchFamily="18" charset="0"/>
                <a:cs typeface="Times New Roman" pitchFamily="18" charset="0"/>
              </a:rPr>
              <a:t>Vì</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sao</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phải</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sử</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dụng</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đất</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hợp</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lí</a:t>
            </a:r>
            <a:r>
              <a:rPr lang="en-AU" dirty="0" smtClean="0">
                <a:latin typeface="Times New Roman" pitchFamily="18" charset="0"/>
                <a:cs typeface="Times New Roman" pitchFamily="18" charset="0"/>
              </a:rPr>
              <a:t>?</a:t>
            </a:r>
          </a:p>
          <a:p>
            <a:pPr marL="514350" indent="-514350">
              <a:buAutoNum type="arabicPeriod"/>
            </a:pPr>
            <a:r>
              <a:rPr lang="en-AU" dirty="0" err="1" smtClean="0">
                <a:latin typeface="Times New Roman" pitchFamily="18" charset="0"/>
                <a:cs typeface="Times New Roman" pitchFamily="18" charset="0"/>
              </a:rPr>
              <a:t>Kể</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tên</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một</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số</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loại</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đất</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trồng</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chính</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cần</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cải</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tạo</a:t>
            </a:r>
            <a:r>
              <a:rPr lang="en-AU" dirty="0" smtClean="0">
                <a:latin typeface="Times New Roman" pitchFamily="18" charset="0"/>
                <a:cs typeface="Times New Roman" pitchFamily="18" charset="0"/>
              </a:rPr>
              <a:t> ở </a:t>
            </a:r>
            <a:r>
              <a:rPr lang="en-AU" dirty="0" err="1" smtClean="0">
                <a:latin typeface="Times New Roman" pitchFamily="18" charset="0"/>
                <a:cs typeface="Times New Roman" pitchFamily="18" charset="0"/>
              </a:rPr>
              <a:t>nước</a:t>
            </a:r>
            <a:r>
              <a:rPr lang="en-AU" dirty="0" smtClean="0">
                <a:latin typeface="Times New Roman" pitchFamily="18" charset="0"/>
                <a:cs typeface="Times New Roman" pitchFamily="18" charset="0"/>
              </a:rPr>
              <a:t> ta.</a:t>
            </a:r>
          </a:p>
          <a:p>
            <a:pPr marL="514350" indent="-514350">
              <a:buAutoNum type="arabicPeriod"/>
            </a:pPr>
            <a:r>
              <a:rPr lang="en-AU" dirty="0" err="1" smtClean="0">
                <a:latin typeface="Times New Roman" pitchFamily="18" charset="0"/>
                <a:cs typeface="Times New Roman" pitchFamily="18" charset="0"/>
              </a:rPr>
              <a:t>Hãy</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đưa</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ra</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một</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số</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biện</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pháp</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cải</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tạo</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và</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bảo</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vệ</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các</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loại</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đất</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trồng</a:t>
            </a:r>
            <a:r>
              <a:rPr lang="en-AU" dirty="0" smtClean="0">
                <a:latin typeface="Times New Roman" pitchFamily="18" charset="0"/>
                <a:cs typeface="Times New Roman" pitchFamily="18" charset="0"/>
              </a:rPr>
              <a:t> ở </a:t>
            </a:r>
            <a:r>
              <a:rPr lang="en-AU" dirty="0" err="1" smtClean="0">
                <a:latin typeface="Times New Roman" pitchFamily="18" charset="0"/>
                <a:cs typeface="Times New Roman" pitchFamily="18" charset="0"/>
              </a:rPr>
              <a:t>trên</a:t>
            </a:r>
            <a:r>
              <a:rPr lang="en-AU" dirty="0" smtClean="0">
                <a:latin typeface="Times New Roman" pitchFamily="18" charset="0"/>
                <a:cs typeface="Times New Roman" pitchFamily="18" charset="0"/>
              </a:rPr>
              <a:t>?</a:t>
            </a:r>
          </a:p>
          <a:p>
            <a:pPr marL="514350" indent="-514350">
              <a:buAutoNum type="arabicPeriod"/>
            </a:pPr>
            <a:r>
              <a:rPr lang="en-AU" dirty="0" err="1" smtClean="0">
                <a:latin typeface="Times New Roman" pitchFamily="18" charset="0"/>
                <a:cs typeface="Times New Roman" pitchFamily="18" charset="0"/>
              </a:rPr>
              <a:t>Tìm</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hiểu</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lợi</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ích</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của</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rừng</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ngập</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mặn</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Cần</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Giờ</a:t>
            </a:r>
            <a:r>
              <a:rPr lang="en-AU"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50296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barn(inVertical)">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50535624"/>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8223"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188640"/>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1052736"/>
            <a:ext cx="8496944" cy="1200329"/>
          </a:xfrm>
          <a:prstGeom prst="rect">
            <a:avLst/>
          </a:prstGeom>
          <a:noFill/>
        </p:spPr>
        <p:txBody>
          <a:bodyPr wrap="square" rtlCol="0">
            <a:spAutoFit/>
          </a:bodyPr>
          <a:lstStyle/>
          <a:p>
            <a:pPr algn="ctr"/>
            <a:r>
              <a:rPr lang="en-AU" sz="36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3600" b="1" dirty="0">
              <a:solidFill>
                <a:srgbClr val="C00000"/>
              </a:solidFill>
              <a:latin typeface="Times New Roman" pitchFamily="18" charset="0"/>
              <a:cs typeface="Times New Roman" pitchFamily="18" charset="0"/>
            </a:endParaRPr>
          </a:p>
        </p:txBody>
      </p:sp>
      <p:sp>
        <p:nvSpPr>
          <p:cNvPr id="7" name="TextBox 6"/>
          <p:cNvSpPr txBox="1"/>
          <p:nvPr/>
        </p:nvSpPr>
        <p:spPr>
          <a:xfrm>
            <a:off x="467544" y="2348880"/>
            <a:ext cx="8208912" cy="615553"/>
          </a:xfrm>
          <a:prstGeom prst="rect">
            <a:avLst/>
          </a:prstGeom>
          <a:noFill/>
        </p:spPr>
        <p:txBody>
          <a:bodyPr wrap="square" rtlCol="0">
            <a:spAutoFit/>
          </a:bodyPr>
          <a:lstStyle/>
          <a:p>
            <a:pPr algn="just"/>
            <a:r>
              <a:rPr lang="en-AU" sz="3400" b="1" dirty="0" smtClean="0">
                <a:solidFill>
                  <a:srgbClr val="7030A0"/>
                </a:solidFill>
                <a:latin typeface="Times New Roman" pitchFamily="18" charset="0"/>
                <a:cs typeface="Times New Roman" pitchFamily="18" charset="0"/>
              </a:rPr>
              <a:t>I. VÌ SAO PHẢI SỬ DỤNG ĐẤT HỢP LÍ</a:t>
            </a:r>
            <a:endParaRPr lang="en-AU" sz="3400" b="1" dirty="0">
              <a:solidFill>
                <a:srgbClr val="7030A0"/>
              </a:solidFill>
              <a:latin typeface="Times New Roman" pitchFamily="18" charset="0"/>
              <a:cs typeface="Times New Roman" pitchFamily="18" charset="0"/>
            </a:endParaRPr>
          </a:p>
        </p:txBody>
      </p:sp>
      <p:sp>
        <p:nvSpPr>
          <p:cNvPr id="54" name="TextBox 53"/>
          <p:cNvSpPr txBox="1"/>
          <p:nvPr/>
        </p:nvSpPr>
        <p:spPr>
          <a:xfrm>
            <a:off x="971600" y="3068960"/>
            <a:ext cx="7416824" cy="1138773"/>
          </a:xfrm>
          <a:prstGeom prst="rect">
            <a:avLst/>
          </a:prstGeom>
          <a:noFill/>
        </p:spPr>
        <p:txBody>
          <a:bodyPr wrap="square" rtlCol="0">
            <a:spAutoFit/>
          </a:bodyPr>
          <a:lstStyle/>
          <a:p>
            <a:pPr marL="342900" indent="-342900">
              <a:buAutoNum type="arabicPeriod"/>
            </a:pPr>
            <a:r>
              <a:rPr lang="en-AU" sz="3400" b="1" dirty="0" err="1" smtClean="0">
                <a:latin typeface="Times New Roman" pitchFamily="18" charset="0"/>
                <a:cs typeface="Times New Roman" pitchFamily="18" charset="0"/>
              </a:rPr>
              <a:t>Nguyên</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nhân</a:t>
            </a:r>
            <a:endParaRPr lang="en-AU" sz="3400" b="1" dirty="0" smtClean="0">
              <a:latin typeface="Times New Roman" pitchFamily="18" charset="0"/>
              <a:cs typeface="Times New Roman" pitchFamily="18" charset="0"/>
            </a:endParaRPr>
          </a:p>
          <a:p>
            <a:pPr marL="342900" indent="-342900">
              <a:buAutoNum type="arabicPeriod"/>
            </a:pPr>
            <a:r>
              <a:rPr lang="en-AU" sz="3400" b="1" dirty="0" err="1" smtClean="0">
                <a:latin typeface="Times New Roman" pitchFamily="18" charset="0"/>
                <a:cs typeface="Times New Roman" pitchFamily="18" charset="0"/>
              </a:rPr>
              <a:t>Biện</a:t>
            </a:r>
            <a:r>
              <a:rPr lang="en-AU" sz="3400" b="1" dirty="0" smtClean="0">
                <a:latin typeface="Times New Roman" pitchFamily="18" charset="0"/>
                <a:cs typeface="Times New Roman" pitchFamily="18" charset="0"/>
              </a:rPr>
              <a:t> </a:t>
            </a:r>
            <a:r>
              <a:rPr lang="en-AU" sz="3400" b="1" dirty="0" err="1" smtClean="0">
                <a:latin typeface="Times New Roman" pitchFamily="18" charset="0"/>
                <a:cs typeface="Times New Roman" pitchFamily="18" charset="0"/>
              </a:rPr>
              <a:t>pháp</a:t>
            </a:r>
            <a:endParaRPr lang="en-AU" sz="3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38908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kumimoji="1" lang="ja-JP" altLang="en-US"/>
          </a:p>
        </p:txBody>
      </p:sp>
      <p:sp>
        <p:nvSpPr>
          <p:cNvPr id="4" name="AutoShape 2" descr="Rừng là gì? Vai trò của rừng đối với đời sống xã hội sản xuất và kinh tế -  Social Forestry"/>
          <p:cNvSpPr>
            <a:spLocks noGrp="1" noChangeAspect="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kumimoji="1" lang="ja-JP"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1"/>
            <a:ext cx="9144000" cy="6856099"/>
          </a:xfrm>
          <a:prstGeom prst="rect">
            <a:avLst/>
          </a:prstGeom>
        </p:spPr>
      </p:pic>
      <p:sp>
        <p:nvSpPr>
          <p:cNvPr id="9" name="TextBox 8"/>
          <p:cNvSpPr txBox="1"/>
          <p:nvPr/>
        </p:nvSpPr>
        <p:spPr>
          <a:xfrm>
            <a:off x="467544" y="400010"/>
            <a:ext cx="8081111" cy="5909310"/>
          </a:xfrm>
          <a:prstGeom prst="rect">
            <a:avLst/>
          </a:prstGeom>
          <a:noFill/>
        </p:spPr>
        <p:txBody>
          <a:bodyPr wrap="square" rtlCol="0">
            <a:spAutoFit/>
          </a:bodyPr>
          <a:lstStyle/>
          <a:p>
            <a:pPr algn="ctr"/>
            <a:r>
              <a:rPr lang="en-US" altLang="ja-JP" sz="5400" b="1" dirty="0" err="1" smtClean="0">
                <a:ln w="0"/>
                <a:solidFill>
                  <a:srgbClr val="FFFF00"/>
                </a:solidFill>
                <a:effectLst>
                  <a:outerShdw blurRad="38100" dist="19050" dir="2700000" algn="tl" rotWithShape="0">
                    <a:schemeClr val="dk1">
                      <a:alpha val="40000"/>
                    </a:schemeClr>
                  </a:outerShdw>
                </a:effectLst>
              </a:rPr>
              <a:t>Nước</a:t>
            </a:r>
            <a:r>
              <a:rPr lang="en-US" altLang="ja-JP" sz="5400" b="1" dirty="0" smtClean="0">
                <a:ln w="0"/>
                <a:solidFill>
                  <a:srgbClr val="FFFF00"/>
                </a:solidFill>
                <a:effectLst>
                  <a:outerShdw blurRad="38100" dist="19050" dir="2700000" algn="tl" rotWithShape="0">
                    <a:schemeClr val="dk1">
                      <a:alpha val="40000"/>
                    </a:schemeClr>
                  </a:outerShdw>
                </a:effectLst>
              </a:rPr>
              <a:t> ta </a:t>
            </a:r>
            <a:r>
              <a:rPr lang="en-US" altLang="ja-JP" sz="5400" b="1" dirty="0" err="1" smtClean="0">
                <a:ln w="0"/>
                <a:solidFill>
                  <a:srgbClr val="FFFF00"/>
                </a:solidFill>
                <a:effectLst>
                  <a:outerShdw blurRad="38100" dist="19050" dir="2700000" algn="tl" rotWithShape="0">
                    <a:schemeClr val="dk1">
                      <a:alpha val="40000"/>
                    </a:schemeClr>
                  </a:outerShdw>
                </a:effectLst>
              </a:rPr>
              <a:t>có</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tị</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lệ</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gia</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tăng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dân</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số</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cao</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dân</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số</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tăng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thì</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nhu</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cầu</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về</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lương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thực</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thực</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phẩm</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tăng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theo</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trong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khi</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đó</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diện</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tích</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đất</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trồng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lại</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có</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hạn</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Vì</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vậy</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phải</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biết</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cách</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sử</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dụng</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đất</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hợp</a:t>
            </a:r>
            <a:r>
              <a:rPr lang="en-US" altLang="ja-JP" sz="5400" b="1" dirty="0" smtClean="0">
                <a:ln w="0"/>
                <a:solidFill>
                  <a:srgbClr val="FFFF00"/>
                </a:solidFill>
                <a:effectLst>
                  <a:outerShdw blurRad="38100" dist="19050" dir="2700000" algn="tl" rotWithShape="0">
                    <a:schemeClr val="dk1">
                      <a:alpha val="40000"/>
                    </a:schemeClr>
                  </a:outerShdw>
                </a:effectLst>
              </a:rPr>
              <a:t> </a:t>
            </a:r>
            <a:r>
              <a:rPr lang="en-US" altLang="ja-JP" sz="5400" b="1" dirty="0" err="1" smtClean="0">
                <a:ln w="0"/>
                <a:solidFill>
                  <a:srgbClr val="FFFF00"/>
                </a:solidFill>
                <a:effectLst>
                  <a:outerShdw blurRad="38100" dist="19050" dir="2700000" algn="tl" rotWithShape="0">
                    <a:schemeClr val="dk1">
                      <a:alpha val="40000"/>
                    </a:schemeClr>
                  </a:outerShdw>
                </a:effectLst>
              </a:rPr>
              <a:t>lí</a:t>
            </a:r>
            <a:r>
              <a:rPr lang="en-US" altLang="ja-JP" sz="5400" b="1" dirty="0" smtClean="0">
                <a:ln w="0"/>
                <a:solidFill>
                  <a:srgbClr val="FFFF00"/>
                </a:solidFill>
                <a:effectLst>
                  <a:outerShdw blurRad="38100" dist="19050" dir="2700000" algn="tl" rotWithShape="0">
                    <a:schemeClr val="dk1">
                      <a:alpha val="40000"/>
                    </a:schemeClr>
                  </a:outerShdw>
                </a:effectLst>
              </a:rPr>
              <a:t>.</a:t>
            </a:r>
            <a:endParaRPr kumimoji="1" lang="ja-JP" altLang="en-US" sz="5400" b="1" dirty="0">
              <a:solidFill>
                <a:srgbClr val="FFFF00"/>
              </a:solidFill>
            </a:endParaRPr>
          </a:p>
        </p:txBody>
      </p:sp>
    </p:spTree>
    <p:extLst>
      <p:ext uri="{BB962C8B-B14F-4D97-AF65-F5344CB8AC3E}">
        <p14:creationId xmlns:p14="http://schemas.microsoft.com/office/powerpoint/2010/main" val="1416957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ja-JP" altLang="en-US" dirty="0"/>
          </a:p>
        </p:txBody>
      </p:sp>
      <p:pic>
        <p:nvPicPr>
          <p:cNvPr id="6" name="Content Placeholder 5"/>
          <p:cNvPicPr>
            <a:picLocks noGrp="1" noChangeAspect="1"/>
          </p:cNvPicPr>
          <p:nvPr>
            <p:ph idx="1"/>
          </p:nvPr>
        </p:nvPicPr>
        <p:blipFill>
          <a:blip r:embed="rId2"/>
          <a:stretch>
            <a:fillRect/>
          </a:stretch>
        </p:blipFill>
        <p:spPr>
          <a:xfrm>
            <a:off x="0" y="-12879"/>
            <a:ext cx="9144000" cy="6857999"/>
          </a:xfrm>
          <a:prstGeom prst="rect">
            <a:avLst/>
          </a:prstGeom>
        </p:spPr>
      </p:pic>
      <p:sp>
        <p:nvSpPr>
          <p:cNvPr id="8" name="Rectangle 7"/>
          <p:cNvSpPr/>
          <p:nvPr/>
        </p:nvSpPr>
        <p:spPr>
          <a:xfrm>
            <a:off x="561036" y="908720"/>
            <a:ext cx="7708006" cy="5355312"/>
          </a:xfrm>
          <a:prstGeom prst="rect">
            <a:avLst/>
          </a:prstGeom>
        </p:spPr>
        <p:txBody>
          <a:bodyPr wrap="square">
            <a:spAutoFit/>
          </a:bodyPr>
          <a:lstStyle/>
          <a:p>
            <a:r>
              <a:rPr lang="en-US" altLang="ja-JP" sz="3600" dirty="0" smtClean="0">
                <a:solidFill>
                  <a:srgbClr val="C00000"/>
                </a:solidFill>
              </a:rPr>
              <a:t>_</a:t>
            </a:r>
            <a:r>
              <a:rPr lang="vi-VN" altLang="ja-JP" sz="4000" b="1" u="sng" dirty="0" smtClean="0">
                <a:solidFill>
                  <a:srgbClr val="FF0000"/>
                </a:solidFill>
                <a:latin typeface="+mj-lt"/>
              </a:rPr>
              <a:t>Mục </a:t>
            </a:r>
            <a:r>
              <a:rPr lang="vi-VN" altLang="ja-JP" sz="4000" b="1" u="sng" dirty="0">
                <a:solidFill>
                  <a:srgbClr val="FF0000"/>
                </a:solidFill>
                <a:latin typeface="+mj-lt"/>
              </a:rPr>
              <a:t>đích của từng </a:t>
            </a:r>
            <a:r>
              <a:rPr lang="vi-VN" altLang="ja-JP" sz="4000" b="1" u="sng" dirty="0" smtClean="0">
                <a:solidFill>
                  <a:srgbClr val="FF0000"/>
                </a:solidFill>
                <a:latin typeface="+mj-lt"/>
              </a:rPr>
              <a:t>biện</a:t>
            </a:r>
            <a:r>
              <a:rPr lang="en-US" altLang="ja-JP" sz="4000" b="1" u="sng" dirty="0" smtClean="0">
                <a:solidFill>
                  <a:srgbClr val="FF0000"/>
                </a:solidFill>
                <a:latin typeface="+mj-lt"/>
              </a:rPr>
              <a:t> </a:t>
            </a:r>
            <a:r>
              <a:rPr lang="vi-VN" altLang="ja-JP" sz="4000" b="1" u="sng" dirty="0" smtClean="0">
                <a:solidFill>
                  <a:srgbClr val="FF0000"/>
                </a:solidFill>
                <a:latin typeface="+mj-lt"/>
              </a:rPr>
              <a:t>pháp</a:t>
            </a:r>
            <a:r>
              <a:rPr lang="en-US" altLang="ja-JP" sz="4000" b="1" u="sng" dirty="0" smtClean="0">
                <a:solidFill>
                  <a:srgbClr val="FF0000"/>
                </a:solidFill>
                <a:latin typeface="+mj-lt"/>
              </a:rPr>
              <a:t>:</a:t>
            </a:r>
          </a:p>
          <a:p>
            <a:pPr marL="1028700" lvl="1" indent="-571500">
              <a:buFont typeface="Calibri" panose="020F0502020204030204" pitchFamily="34" charset="0"/>
              <a:buChar char="+"/>
            </a:pPr>
            <a:r>
              <a:rPr lang="vi-VN" altLang="ja-JP" sz="3800" b="1" dirty="0" smtClean="0">
                <a:solidFill>
                  <a:srgbClr val="FFC000"/>
                </a:solidFill>
                <a:latin typeface="+mj-lt"/>
              </a:rPr>
              <a:t>Thâ</a:t>
            </a:r>
            <a:r>
              <a:rPr lang="en-AU" altLang="ja-JP" sz="3800" b="1" dirty="0" smtClean="0">
                <a:solidFill>
                  <a:srgbClr val="FFC000"/>
                </a:solidFill>
                <a:latin typeface="+mj-lt"/>
              </a:rPr>
              <a:t>m</a:t>
            </a:r>
            <a:r>
              <a:rPr lang="vi-VN" altLang="ja-JP" sz="3800" b="1" dirty="0" smtClean="0">
                <a:solidFill>
                  <a:srgbClr val="FFC000"/>
                </a:solidFill>
                <a:latin typeface="+mj-lt"/>
              </a:rPr>
              <a:t> </a:t>
            </a:r>
            <a:r>
              <a:rPr lang="vi-VN" altLang="ja-JP" sz="3800" b="1" dirty="0">
                <a:solidFill>
                  <a:srgbClr val="FFC000"/>
                </a:solidFill>
                <a:latin typeface="+mj-lt"/>
              </a:rPr>
              <a:t>canh tăng vụ :Tăng sản lượng thu </a:t>
            </a:r>
            <a:r>
              <a:rPr lang="vi-VN" altLang="ja-JP" sz="3800" b="1" dirty="0" smtClean="0">
                <a:solidFill>
                  <a:srgbClr val="FFC000"/>
                </a:solidFill>
                <a:latin typeface="+mj-lt"/>
              </a:rPr>
              <a:t>được </a:t>
            </a:r>
            <a:r>
              <a:rPr lang="vi-VN" altLang="ja-JP" sz="3800" b="1" dirty="0">
                <a:solidFill>
                  <a:srgbClr val="FFC000"/>
                </a:solidFill>
                <a:latin typeface="+mj-lt"/>
              </a:rPr>
              <a:t>trên cùng một đơn vị diện </a:t>
            </a:r>
            <a:r>
              <a:rPr lang="vi-VN" altLang="ja-JP" sz="3800" b="1" dirty="0" smtClean="0">
                <a:solidFill>
                  <a:srgbClr val="FFC000"/>
                </a:solidFill>
                <a:latin typeface="+mj-lt"/>
              </a:rPr>
              <a:t>tích.</a:t>
            </a:r>
            <a:endParaRPr lang="en-US" altLang="ja-JP" sz="3800" b="1" dirty="0" smtClean="0">
              <a:solidFill>
                <a:srgbClr val="FFC000"/>
              </a:solidFill>
              <a:latin typeface="+mj-lt"/>
            </a:endParaRPr>
          </a:p>
          <a:p>
            <a:pPr marL="1028700" lvl="1" indent="-571500">
              <a:buFont typeface="Calibri" panose="020F0502020204030204" pitchFamily="34" charset="0"/>
              <a:buChar char="+"/>
            </a:pPr>
            <a:r>
              <a:rPr lang="vi-VN" altLang="ja-JP" sz="3800" b="1" dirty="0" smtClean="0">
                <a:solidFill>
                  <a:schemeClr val="bg1"/>
                </a:solidFill>
                <a:latin typeface="+mj-lt"/>
              </a:rPr>
              <a:t>Chọn </a:t>
            </a:r>
            <a:r>
              <a:rPr lang="vi-VN" altLang="ja-JP" sz="3800" b="1" dirty="0">
                <a:solidFill>
                  <a:schemeClr val="bg1"/>
                </a:solidFill>
                <a:latin typeface="+mj-lt"/>
              </a:rPr>
              <a:t>cây trồng phù hợp với đất :Cho cây sinh trưởng ,phát triển tốt cho năng suất </a:t>
            </a:r>
            <a:r>
              <a:rPr lang="vi-VN" altLang="ja-JP" sz="3800" b="1" dirty="0" smtClean="0">
                <a:solidFill>
                  <a:schemeClr val="bg1"/>
                </a:solidFill>
                <a:latin typeface="+mj-lt"/>
              </a:rPr>
              <a:t>cao.</a:t>
            </a:r>
            <a:endParaRPr lang="en-US" altLang="ja-JP" sz="3800" b="1" dirty="0" smtClean="0">
              <a:solidFill>
                <a:schemeClr val="bg1"/>
              </a:solidFill>
              <a:latin typeface="+mj-lt"/>
            </a:endParaRPr>
          </a:p>
          <a:p>
            <a:pPr marL="1028700" lvl="1" indent="-571500">
              <a:buFont typeface="Calibri" panose="020F0502020204030204" pitchFamily="34" charset="0"/>
              <a:buChar char="+"/>
            </a:pPr>
            <a:r>
              <a:rPr lang="vi-VN" altLang="ja-JP" sz="3800" b="1" dirty="0" smtClean="0">
                <a:solidFill>
                  <a:srgbClr val="FFFF00"/>
                </a:solidFill>
                <a:latin typeface="+mj-lt"/>
              </a:rPr>
              <a:t>Vừa </a:t>
            </a:r>
            <a:r>
              <a:rPr lang="vi-VN" altLang="ja-JP" sz="3800" b="1" dirty="0">
                <a:solidFill>
                  <a:srgbClr val="FFFF00"/>
                </a:solidFill>
                <a:latin typeface="+mj-lt"/>
              </a:rPr>
              <a:t>sử dụng vừa cải tạo đất :Tăng độ phì nhiêu cho </a:t>
            </a:r>
            <a:r>
              <a:rPr lang="vi-VN" altLang="ja-JP" sz="3800" b="1" dirty="0" smtClean="0">
                <a:solidFill>
                  <a:srgbClr val="FFFF00"/>
                </a:solidFill>
                <a:latin typeface="+mj-lt"/>
              </a:rPr>
              <a:t>đất.</a:t>
            </a:r>
            <a:endParaRPr lang="vi-VN" altLang="ja-JP" sz="3800" b="1" dirty="0">
              <a:solidFill>
                <a:srgbClr val="FFFF00"/>
              </a:solidFill>
              <a:latin typeface="+mj-lt"/>
            </a:endParaRPr>
          </a:p>
        </p:txBody>
      </p:sp>
    </p:spTree>
    <p:extLst>
      <p:ext uri="{BB962C8B-B14F-4D97-AF65-F5344CB8AC3E}">
        <p14:creationId xmlns:p14="http://schemas.microsoft.com/office/powerpoint/2010/main" val="9465352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Vì</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sao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phải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dụng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đất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hợp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lí</a:t>
            </a:r>
            <a:r>
              <a:rPr lang="en-US" b="1" dirty="0" smtClean="0">
                <a:latin typeface="Times New Roman" pitchFamily="18" charset="0"/>
                <a:cs typeface="Times New Roman" pitchFamily="18" charset="0"/>
              </a:rPr>
              <a:t>?</a:t>
            </a:r>
            <a:endParaRPr lang="id-ID" dirty="0" smtClean="0"/>
          </a:p>
        </p:txBody>
      </p:sp>
      <p:pic>
        <p:nvPicPr>
          <p:cNvPr id="4" name="Content Placeholder 3" descr="http://www.tapchikientruc.com.vn/wp-content/uploads/2015/09/co-gioi-hoa.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500063" y="1428750"/>
            <a:ext cx="8143875" cy="4286250"/>
          </a:xfrm>
        </p:spPr>
      </p:pic>
      <p:pic>
        <p:nvPicPr>
          <p:cNvPr id="1026" name="Picture 2" descr="http://vtv1.vcmedia.vn/Uploaded/thuylinh/2014_05_08/dao%20tao%20nghe_85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428750"/>
            <a:ext cx="81438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nongnghiep.vn/upload/2014/8/19/09-32-17_sn-xut-lu-thm-cnh-tng-vu-o-dbscl-nh-h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1428750"/>
            <a:ext cx="8215312"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500313" y="5857875"/>
            <a:ext cx="4143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a:latin typeface="Times New Roman" pitchFamily="18" charset="0"/>
                <a:cs typeface="Times New Roman" pitchFamily="18" charset="0"/>
              </a:rPr>
              <a:t>Vụ 1:Trồng lúa</a:t>
            </a:r>
            <a:endParaRPr lang="id-ID" sz="4000" b="1">
              <a:latin typeface="Times New Roman" pitchFamily="18" charset="0"/>
              <a:cs typeface="Times New Roman" pitchFamily="18" charset="0"/>
            </a:endParaRPr>
          </a:p>
        </p:txBody>
      </p:sp>
      <p:sp>
        <p:nvSpPr>
          <p:cNvPr id="8" name="TextBox 7"/>
          <p:cNvSpPr txBox="1">
            <a:spLocks noChangeArrowheads="1"/>
          </p:cNvSpPr>
          <p:nvPr/>
        </p:nvSpPr>
        <p:spPr bwMode="auto">
          <a:xfrm>
            <a:off x="2500313" y="5857875"/>
            <a:ext cx="421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a:latin typeface="Times New Roman" pitchFamily="18" charset="0"/>
                <a:cs typeface="Times New Roman" pitchFamily="18" charset="0"/>
              </a:rPr>
              <a:t>Vụ 2: Trồng rau</a:t>
            </a:r>
            <a:endParaRPr lang="id-ID" sz="4000">
              <a:latin typeface="Times New Roman" pitchFamily="18" charset="0"/>
              <a:cs typeface="Times New Roman" pitchFamily="18" charset="0"/>
            </a:endParaRPr>
          </a:p>
        </p:txBody>
      </p:sp>
      <p:sp>
        <p:nvSpPr>
          <p:cNvPr id="9" name="TextBox 8"/>
          <p:cNvSpPr txBox="1">
            <a:spLocks noChangeArrowheads="1"/>
          </p:cNvSpPr>
          <p:nvPr/>
        </p:nvSpPr>
        <p:spPr bwMode="auto">
          <a:xfrm>
            <a:off x="2571750" y="6072188"/>
            <a:ext cx="4929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a:latin typeface="Times New Roman" pitchFamily="18" charset="0"/>
                <a:cs typeface="Times New Roman" pitchFamily="18" charset="0"/>
              </a:rPr>
              <a:t>Vụ 3: Trồng  Lúa</a:t>
            </a:r>
            <a:endParaRPr lang="id-ID" sz="4000">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96703429"/>
              </p:ext>
            </p:extLst>
          </p:nvPr>
        </p:nvGraphicFramePr>
        <p:xfrm>
          <a:off x="0" y="44450"/>
          <a:ext cx="1979613" cy="1781175"/>
        </p:xfrm>
        <a:graphic>
          <a:graphicData uri="http://schemas.openxmlformats.org/presentationml/2006/ole">
            <mc:AlternateContent xmlns:mc="http://schemas.openxmlformats.org/markup-compatibility/2006">
              <mc:Choice xmlns:v="urn:schemas-microsoft-com:vml" Requires="v">
                <p:oleObj spid="_x0000_s3130" r:id="rId6" imgW="1278331" imgH="1273759" progId="">
                  <p:embed/>
                </p:oleObj>
              </mc:Choice>
              <mc:Fallback>
                <p:oleObj r:id="rId6" imgW="1278331" imgH="127375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450"/>
                        <a:ext cx="197961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79111209"/>
              </p:ext>
            </p:extLst>
          </p:nvPr>
        </p:nvGraphicFramePr>
        <p:xfrm>
          <a:off x="7164288" y="5373216"/>
          <a:ext cx="1979712" cy="1584797"/>
        </p:xfrm>
        <a:graphic>
          <a:graphicData uri="http://schemas.openxmlformats.org/presentationml/2006/ole">
            <mc:AlternateContent xmlns:mc="http://schemas.openxmlformats.org/markup-compatibility/2006">
              <mc:Choice xmlns:v="urn:schemas-microsoft-com:vml" Requires="v">
                <p:oleObj spid="_x0000_s3131" r:id="rId8" imgW="1999793" imgH="1831543" progId="">
                  <p:embed/>
                </p:oleObj>
              </mc:Choice>
              <mc:Fallback>
                <p:oleObj r:id="rId8" imgW="1999793" imgH="1831543"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288" y="5373216"/>
                        <a:ext cx="1979712" cy="158479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60858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amond(in)">
                                      <p:cBhvr>
                                        <p:cTn id="10" dur="500"/>
                                        <p:tgtEl>
                                          <p:spTgt spid="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nodeType="clickEffect">
                                  <p:stCondLst>
                                    <p:cond delay="0"/>
                                  </p:stCondLst>
                                  <p:childTnLst>
                                    <p:anim calcmode="lin" valueType="num">
                                      <p:cBhvr additive="base">
                                        <p:cTn id="14"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p:tgtEl>
                                          <p:spTgt spid="7">
                                            <p:txEl>
                                              <p:pRg st="0" end="0"/>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7">
                                            <p:txEl>
                                              <p:pRg st="0" end="0"/>
                                            </p:txEl>
                                          </p:spTgt>
                                        </p:tgtEl>
                                        <p:attrNameLst>
                                          <p:attrName>style.visibility</p:attrName>
                                        </p:attrNameLst>
                                      </p:cBhvr>
                                      <p:to>
                                        <p:strVal val="hidden"/>
                                      </p:to>
                                    </p:set>
                                  </p:childTnLst>
                                </p:cTn>
                              </p:par>
                              <p:par>
                                <p:cTn id="17" presetID="8" presetClass="entr" presetSubtype="1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diamond(in)">
                                      <p:cBhvr>
                                        <p:cTn id="19" dur="500"/>
                                        <p:tgtEl>
                                          <p:spTgt spid="1026"/>
                                        </p:tgtEl>
                                      </p:cBhvr>
                                    </p:animEffect>
                                  </p:childTnLst>
                                </p:cTn>
                              </p:par>
                              <p:par>
                                <p:cTn id="20" presetID="8" presetClass="entr" presetSubtype="16"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amond(in)">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nodeType="clickEffect">
                                  <p:stCondLst>
                                    <p:cond delay="0"/>
                                  </p:stCondLst>
                                  <p:childTnLst>
                                    <p:anim calcmode="lin" valueType="num">
                                      <p:cBhvr additive="base">
                                        <p:cTn id="26" dur="500"/>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7" dur="500"/>
                                        <p:tgtEl>
                                          <p:spTgt spid="8">
                                            <p:txEl>
                                              <p:pRg st="0" end="0"/>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8">
                                            <p:txEl>
                                              <p:pRg st="0" end="0"/>
                                            </p:txEl>
                                          </p:spTgt>
                                        </p:tgtEl>
                                        <p:attrNameLst>
                                          <p:attrName>style.visibility</p:attrName>
                                        </p:attrNameLst>
                                      </p:cBhvr>
                                      <p:to>
                                        <p:strVal val="hidden"/>
                                      </p:to>
                                    </p:set>
                                  </p:childTnLst>
                                </p:cTn>
                              </p:par>
                              <p:par>
                                <p:cTn id="29" presetID="8" presetClass="entr" presetSubtype="16"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diamond(in)">
                                      <p:cBhvr>
                                        <p:cTn id="31" dur="500"/>
                                        <p:tgtEl>
                                          <p:spTgt spid="1028"/>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amond(i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36051874"/>
              </p:ext>
            </p:extLst>
          </p:nvPr>
        </p:nvGraphicFramePr>
        <p:xfrm>
          <a:off x="3" y="44450"/>
          <a:ext cx="1979709" cy="1781175"/>
        </p:xfrm>
        <a:graphic>
          <a:graphicData uri="http://schemas.openxmlformats.org/presentationml/2006/ole">
            <mc:AlternateContent xmlns:mc="http://schemas.openxmlformats.org/markup-compatibility/2006">
              <mc:Choice xmlns:v="urn:schemas-microsoft-com:vml" Requires="v">
                <p:oleObj spid="_x0000_s4126" r:id="rId3" imgW="1278331" imgH="1273759" progId="">
                  <p:embed/>
                </p:oleObj>
              </mc:Choice>
              <mc:Fallback>
                <p:oleObj r:id="rId3" imgW="1278331" imgH="12737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44450"/>
                        <a:ext cx="1979709" cy="1781175"/>
                      </a:xfrm>
                      <a:prstGeom prst="rect">
                        <a:avLst/>
                      </a:prstGeom>
                      <a:noFill/>
                      <a:ln>
                        <a:noFill/>
                      </a:ln>
                      <a:extLst/>
                    </p:spPr>
                  </p:pic>
                </p:oleObj>
              </mc:Fallback>
            </mc:AlternateContent>
          </a:graphicData>
        </a:graphic>
      </p:graphicFrame>
      <p:sp>
        <p:nvSpPr>
          <p:cNvPr id="3" name="Rectangle 2"/>
          <p:cNvSpPr/>
          <p:nvPr/>
        </p:nvSpPr>
        <p:spPr>
          <a:xfrm>
            <a:off x="971600" y="188640"/>
            <a:ext cx="7704856"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AU" sz="40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CHỦ ĐỀ: ĐẤT TRỒNG</a:t>
            </a:r>
            <a:endParaRPr lang="en-AU" sz="4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TextBox 5"/>
          <p:cNvSpPr txBox="1"/>
          <p:nvPr/>
        </p:nvSpPr>
        <p:spPr>
          <a:xfrm>
            <a:off x="467544" y="1052736"/>
            <a:ext cx="8496944" cy="954107"/>
          </a:xfrm>
          <a:prstGeom prst="rect">
            <a:avLst/>
          </a:prstGeom>
          <a:noFill/>
        </p:spPr>
        <p:txBody>
          <a:bodyPr wrap="square" rtlCol="0">
            <a:spAutoFit/>
          </a:bodyPr>
          <a:lstStyle/>
          <a:p>
            <a:pPr algn="ctr"/>
            <a:r>
              <a:rPr lang="en-AU" sz="2800" b="1" dirty="0" smtClean="0">
                <a:solidFill>
                  <a:srgbClr val="C00000"/>
                </a:solidFill>
                <a:latin typeface="Times New Roman" pitchFamily="18" charset="0"/>
                <a:cs typeface="Times New Roman" pitchFamily="18" charset="0"/>
              </a:rPr>
              <a:t>BÀI 6: MỘT SỐ BIỆN PHÁP SỬ DỤNG, CẢI TẠO VÀ BẢO  VỆ ĐẤT TRỒNG</a:t>
            </a:r>
            <a:endParaRPr lang="en-AU" sz="2800" b="1" dirty="0">
              <a:solidFill>
                <a:srgbClr val="C00000"/>
              </a:solidFill>
              <a:latin typeface="Times New Roman" pitchFamily="18" charset="0"/>
              <a:cs typeface="Times New Roman" pitchFamily="18" charset="0"/>
            </a:endParaRPr>
          </a:p>
        </p:txBody>
      </p:sp>
      <p:sp>
        <p:nvSpPr>
          <p:cNvPr id="7" name="TextBox 6"/>
          <p:cNvSpPr txBox="1"/>
          <p:nvPr/>
        </p:nvSpPr>
        <p:spPr>
          <a:xfrm>
            <a:off x="467544" y="1988840"/>
            <a:ext cx="8208912" cy="523220"/>
          </a:xfrm>
          <a:prstGeom prst="rect">
            <a:avLst/>
          </a:prstGeom>
          <a:noFill/>
        </p:spPr>
        <p:txBody>
          <a:bodyPr wrap="square" rtlCol="0">
            <a:spAutoFit/>
          </a:bodyPr>
          <a:lstStyle/>
          <a:p>
            <a:pPr algn="just"/>
            <a:r>
              <a:rPr lang="en-AU" sz="2800" b="1" dirty="0" smtClean="0">
                <a:solidFill>
                  <a:srgbClr val="7030A0"/>
                </a:solidFill>
                <a:latin typeface="Times New Roman" pitchFamily="18" charset="0"/>
                <a:cs typeface="Times New Roman" pitchFamily="18" charset="0"/>
              </a:rPr>
              <a:t>I. VÌ SAO PHẢI SỬ DỤNG ĐẤT HỢP LÍ</a:t>
            </a:r>
            <a:endParaRPr lang="en-AU" sz="2800" b="1" dirty="0">
              <a:solidFill>
                <a:srgbClr val="7030A0"/>
              </a:solidFill>
              <a:latin typeface="Times New Roman" pitchFamily="18" charset="0"/>
              <a:cs typeface="Times New Roman" pitchFamily="18" charset="0"/>
            </a:endParaRPr>
          </a:p>
        </p:txBody>
      </p:sp>
      <p:sp>
        <p:nvSpPr>
          <p:cNvPr id="54" name="TextBox 53"/>
          <p:cNvSpPr txBox="1"/>
          <p:nvPr/>
        </p:nvSpPr>
        <p:spPr>
          <a:xfrm>
            <a:off x="971600" y="2564904"/>
            <a:ext cx="7848872" cy="3046988"/>
          </a:xfrm>
          <a:prstGeom prst="rect">
            <a:avLst/>
          </a:prstGeom>
          <a:noFill/>
        </p:spPr>
        <p:txBody>
          <a:bodyPr wrap="square" rtlCol="0">
            <a:spAutoFit/>
          </a:bodyPr>
          <a:lstStyle/>
          <a:p>
            <a:pPr marL="342900" indent="-342900">
              <a:buAutoNum type="arabicPeriod"/>
            </a:pPr>
            <a:r>
              <a:rPr lang="en-AU" sz="3200" b="1" dirty="0" err="1" smtClean="0">
                <a:latin typeface="Times New Roman" pitchFamily="18" charset="0"/>
                <a:cs typeface="Times New Roman" pitchFamily="18" charset="0"/>
              </a:rPr>
              <a:t>Nguyên</a:t>
            </a:r>
            <a:r>
              <a:rPr lang="en-AU" sz="3200" b="1" dirty="0" smtClean="0">
                <a:latin typeface="Times New Roman" pitchFamily="18" charset="0"/>
                <a:cs typeface="Times New Roman" pitchFamily="18" charset="0"/>
              </a:rPr>
              <a:t> </a:t>
            </a:r>
            <a:r>
              <a:rPr lang="en-AU" sz="3200" b="1" dirty="0" err="1" smtClean="0">
                <a:latin typeface="Times New Roman" pitchFamily="18" charset="0"/>
                <a:cs typeface="Times New Roman" pitchFamily="18" charset="0"/>
              </a:rPr>
              <a:t>nhân</a:t>
            </a:r>
            <a:endParaRPr lang="en-AU" sz="3200" b="1" dirty="0" smtClean="0">
              <a:latin typeface="Times New Roman" pitchFamily="18" charset="0"/>
              <a:cs typeface="Times New Roman" pitchFamily="18" charset="0"/>
            </a:endParaRPr>
          </a:p>
          <a:p>
            <a:r>
              <a:rPr lang="en-AU" sz="3200" b="1" dirty="0" smtClean="0">
                <a:latin typeface="Times New Roman" pitchFamily="18" charset="0"/>
                <a:cs typeface="Times New Roman" pitchFamily="18" charset="0"/>
              </a:rPr>
              <a:t>2. </a:t>
            </a:r>
            <a:r>
              <a:rPr lang="en-AU" sz="3200" b="1" dirty="0" err="1" smtClean="0">
                <a:latin typeface="Times New Roman" pitchFamily="18" charset="0"/>
                <a:cs typeface="Times New Roman" pitchFamily="18" charset="0"/>
              </a:rPr>
              <a:t>Biện</a:t>
            </a:r>
            <a:r>
              <a:rPr lang="en-AU" sz="3200" b="1" dirty="0" smtClean="0">
                <a:latin typeface="Times New Roman" pitchFamily="18" charset="0"/>
                <a:cs typeface="Times New Roman" pitchFamily="18" charset="0"/>
              </a:rPr>
              <a:t> </a:t>
            </a:r>
            <a:r>
              <a:rPr lang="en-AU" sz="3200" b="1" dirty="0" err="1" smtClean="0">
                <a:latin typeface="Times New Roman" pitchFamily="18" charset="0"/>
                <a:cs typeface="Times New Roman" pitchFamily="18" charset="0"/>
              </a:rPr>
              <a:t>pháp</a:t>
            </a:r>
            <a:endParaRPr lang="en-AU" sz="3200" b="1" dirty="0" smtClean="0">
              <a:latin typeface="Times New Roman" pitchFamily="18" charset="0"/>
              <a:cs typeface="Times New Roman" pitchFamily="18" charset="0"/>
            </a:endParaRPr>
          </a:p>
          <a:p>
            <a:pPr marL="285750" indent="-285750">
              <a:buFontTx/>
              <a:buChar char="-"/>
            </a:pPr>
            <a:r>
              <a:rPr lang="en-AU" sz="3200" dirty="0" err="1" smtClean="0">
                <a:latin typeface="Times New Roman" pitchFamily="18" charset="0"/>
                <a:cs typeface="Times New Roman" pitchFamily="18" charset="0"/>
              </a:rPr>
              <a:t>Thâm</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canh</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tăng</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vụ</a:t>
            </a:r>
            <a:endParaRPr lang="en-AU" sz="3200" dirty="0" smtClean="0">
              <a:latin typeface="Times New Roman" pitchFamily="18" charset="0"/>
              <a:cs typeface="Times New Roman" pitchFamily="18" charset="0"/>
            </a:endParaRPr>
          </a:p>
          <a:p>
            <a:pPr marL="285750" indent="-285750">
              <a:buFontTx/>
              <a:buChar char="-"/>
            </a:pPr>
            <a:r>
              <a:rPr lang="en-AU" sz="3200" dirty="0" err="1" smtClean="0">
                <a:latin typeface="Times New Roman" pitchFamily="18" charset="0"/>
                <a:cs typeface="Times New Roman" pitchFamily="18" charset="0"/>
              </a:rPr>
              <a:t>Không</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bỏ</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đất</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hoang</a:t>
            </a:r>
            <a:endParaRPr lang="en-AU" sz="3200" dirty="0" smtClean="0">
              <a:latin typeface="Times New Roman" pitchFamily="18" charset="0"/>
              <a:cs typeface="Times New Roman" pitchFamily="18" charset="0"/>
            </a:endParaRPr>
          </a:p>
          <a:p>
            <a:pPr marL="285750" indent="-285750">
              <a:buFontTx/>
              <a:buChar char="-"/>
            </a:pPr>
            <a:r>
              <a:rPr lang="en-AU" sz="3200" dirty="0" err="1" smtClean="0">
                <a:latin typeface="Times New Roman" pitchFamily="18" charset="0"/>
                <a:cs typeface="Times New Roman" pitchFamily="18" charset="0"/>
              </a:rPr>
              <a:t>Chọn</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cây</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trồng</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phù</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hợp</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với</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đất</a:t>
            </a:r>
            <a:r>
              <a:rPr lang="en-AU" sz="3200" dirty="0" smtClean="0">
                <a:latin typeface="Times New Roman" pitchFamily="18" charset="0"/>
                <a:cs typeface="Times New Roman" pitchFamily="18" charset="0"/>
              </a:rPr>
              <a:t>.</a:t>
            </a:r>
          </a:p>
          <a:p>
            <a:pPr marL="285750" indent="-285750">
              <a:buFontTx/>
              <a:buChar char="-"/>
            </a:pPr>
            <a:r>
              <a:rPr lang="en-AU" sz="3200" dirty="0" err="1" smtClean="0">
                <a:latin typeface="Times New Roman" pitchFamily="18" charset="0"/>
                <a:cs typeface="Times New Roman" pitchFamily="18" charset="0"/>
              </a:rPr>
              <a:t>Vừa</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sử</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dụng</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đất</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vừa</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cải</a:t>
            </a:r>
            <a:r>
              <a:rPr lang="en-AU" sz="3200" dirty="0" smtClean="0">
                <a:latin typeface="Times New Roman" pitchFamily="18" charset="0"/>
                <a:cs typeface="Times New Roman" pitchFamily="18" charset="0"/>
              </a:rPr>
              <a:t> </a:t>
            </a:r>
            <a:r>
              <a:rPr lang="en-AU" sz="3200" dirty="0" err="1" smtClean="0">
                <a:latin typeface="Times New Roman" pitchFamily="18" charset="0"/>
                <a:cs typeface="Times New Roman" pitchFamily="18" charset="0"/>
              </a:rPr>
              <a:t>tạo</a:t>
            </a:r>
            <a:r>
              <a:rPr lang="en-AU" sz="3200" dirty="0" smtClean="0">
                <a:latin typeface="Times New Roman" pitchFamily="18" charset="0"/>
                <a:cs typeface="Times New Roman" pitchFamily="18" charset="0"/>
              </a:rPr>
              <a:t>.</a:t>
            </a:r>
            <a:endParaRPr lang="en-AU" sz="3200" dirty="0">
              <a:latin typeface="Times New Roman" pitchFamily="18" charset="0"/>
              <a:cs typeface="Times New Roman" pitchFamily="18" charset="0"/>
            </a:endParaRPr>
          </a:p>
        </p:txBody>
      </p:sp>
      <p:pic>
        <p:nvPicPr>
          <p:cNvPr id="8" name="Picture 11" descr="Book-09"/>
          <p:cNvPicPr>
            <a:picLocks noChangeAspect="1" noChangeArrowheads="1" noCrop="1"/>
          </p:cNvPicPr>
          <p:nvPr/>
        </p:nvPicPr>
        <p:blipFill>
          <a:blip r:embed="rId5"/>
          <a:srcRect/>
          <a:stretch>
            <a:fillRect/>
          </a:stretch>
        </p:blipFill>
        <p:spPr bwMode="auto">
          <a:xfrm>
            <a:off x="227822" y="2636912"/>
            <a:ext cx="743778" cy="568164"/>
          </a:xfrm>
          <a:prstGeom prst="rect">
            <a:avLst/>
          </a:prstGeom>
          <a:noFill/>
        </p:spPr>
      </p:pic>
    </p:spTree>
    <p:extLst>
      <p:ext uri="{BB962C8B-B14F-4D97-AF65-F5344CB8AC3E}">
        <p14:creationId xmlns:p14="http://schemas.microsoft.com/office/powerpoint/2010/main" val="233968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barn(inVertical)">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4">
                                            <p:txEl>
                                              <p:pRg st="1" end="1"/>
                                            </p:txEl>
                                          </p:spTgt>
                                        </p:tgtEl>
                                        <p:attrNameLst>
                                          <p:attrName>style.visibility</p:attrName>
                                        </p:attrNameLst>
                                      </p:cBhvr>
                                      <p:to>
                                        <p:strVal val="visible"/>
                                      </p:to>
                                    </p:set>
                                    <p:animEffect transition="in" filter="barn(inVertical)">
                                      <p:cBhvr>
                                        <p:cTn id="17" dur="500"/>
                                        <p:tgtEl>
                                          <p:spTgt spid="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
                                            <p:txEl>
                                              <p:pRg st="2" end="2"/>
                                            </p:txEl>
                                          </p:spTgt>
                                        </p:tgtEl>
                                        <p:attrNameLst>
                                          <p:attrName>style.visibility</p:attrName>
                                        </p:attrNameLst>
                                      </p:cBhvr>
                                      <p:to>
                                        <p:strVal val="visible"/>
                                      </p:to>
                                    </p:set>
                                    <p:animEffect transition="in" filter="barn(inVertical)">
                                      <p:cBhvr>
                                        <p:cTn id="22" dur="500"/>
                                        <p:tgtEl>
                                          <p:spTgt spid="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4">
                                            <p:txEl>
                                              <p:pRg st="3" end="3"/>
                                            </p:txEl>
                                          </p:spTgt>
                                        </p:tgtEl>
                                        <p:attrNameLst>
                                          <p:attrName>style.visibility</p:attrName>
                                        </p:attrNameLst>
                                      </p:cBhvr>
                                      <p:to>
                                        <p:strVal val="visible"/>
                                      </p:to>
                                    </p:set>
                                    <p:animEffect transition="in" filter="barn(inVertical)">
                                      <p:cBhvr>
                                        <p:cTn id="27" dur="500"/>
                                        <p:tgtEl>
                                          <p:spTgt spid="5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4">
                                            <p:txEl>
                                              <p:pRg st="4" end="4"/>
                                            </p:txEl>
                                          </p:spTgt>
                                        </p:tgtEl>
                                        <p:attrNameLst>
                                          <p:attrName>style.visibility</p:attrName>
                                        </p:attrNameLst>
                                      </p:cBhvr>
                                      <p:to>
                                        <p:strVal val="visible"/>
                                      </p:to>
                                    </p:set>
                                    <p:animEffect transition="in" filter="barn(inVertical)">
                                      <p:cBhvr>
                                        <p:cTn id="32" dur="500"/>
                                        <p:tgtEl>
                                          <p:spTgt spid="5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5" end="5"/>
                                            </p:txEl>
                                          </p:spTgt>
                                        </p:tgtEl>
                                        <p:attrNameLst>
                                          <p:attrName>style.visibility</p:attrName>
                                        </p:attrNameLst>
                                      </p:cBhvr>
                                      <p:to>
                                        <p:strVal val="visible"/>
                                      </p:to>
                                    </p:set>
                                    <p:animEffect transition="in" filter="barn(inVertical)">
                                      <p:cBhvr>
                                        <p:cTn id="37" dur="500"/>
                                        <p:tgtEl>
                                          <p:spTgt spid="5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1788</Words>
  <Application>Microsoft Office PowerPoint</Application>
  <PresentationFormat>On-screen Show (4:3)</PresentationFormat>
  <Paragraphs>227</Paragraphs>
  <Slides>38</Slides>
  <Notes>2</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Gợi ý một số câu hỏi chính cần tìm hiểu trong bài 6</vt:lpstr>
      <vt:lpstr>PowerPoint Presentation</vt:lpstr>
      <vt:lpstr>PowerPoint Presentation</vt:lpstr>
      <vt:lpstr>PowerPoint Presentation</vt:lpstr>
      <vt:lpstr>I. Vì sao phải sử dụng đất hợp lí?</vt:lpstr>
      <vt:lpstr>PowerPoint Presentation</vt:lpstr>
      <vt:lpstr>PowerPoint Presentation</vt:lpstr>
      <vt:lpstr>Đặt điểm của đất xám bạc màu</vt:lpstr>
      <vt:lpstr>1. Cày sâu, bữa kĩ kết hợp bón phân hữu cơ</vt:lpstr>
      <vt:lpstr>PowerPoint Presentation</vt:lpstr>
      <vt:lpstr>   Đặc điểm của đất dốc đồi núi là gì ?</vt:lpstr>
      <vt:lpstr> Một số hình ảnh về những người làm việc trên đất dốc dồi núi </vt:lpstr>
      <vt:lpstr>Trồng xen cây nông nghiệp giữa các băng cây phân xanh</vt:lpstr>
      <vt:lpstr>PowerPoint Presentation</vt:lpstr>
      <vt:lpstr>PowerPoint Presentation</vt:lpstr>
      <vt:lpstr>      </vt:lpstr>
      <vt:lpstr>PowerPoint Presentation</vt:lpstr>
      <vt:lpstr>Bón vôi</vt:lpstr>
      <vt:lpstr>PowerPoint Presentation</vt:lpstr>
      <vt:lpstr>PowerPoint Presentation</vt:lpstr>
      <vt:lpstr>Đặc điểm đất cát ven biển</vt:lpstr>
      <vt:lpstr>PowerPoint Presentation</vt:lpstr>
      <vt:lpstr>Đặc điểm đất mặn</vt:lpstr>
      <vt:lpstr>Một số cây trồng trên đất mặn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Hiện nay nước ta đang tăng cường các biện pháp phủ xanh đất trống đồi núi trọc, tiếp tục khoanh nuôi tái sinh rừng, trồng rừng phòng hộ ven biển, bảo vệ rừng.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30</cp:revision>
  <dcterms:created xsi:type="dcterms:W3CDTF">2021-09-04T08:23:17Z</dcterms:created>
  <dcterms:modified xsi:type="dcterms:W3CDTF">2021-09-21T08:23:13Z</dcterms:modified>
</cp:coreProperties>
</file>