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E5D63-BC06-4258-B0BF-B28894FC9CC5}" type="datetimeFigureOut">
              <a:rPr lang="en-AU" smtClean="0"/>
              <a:t>31/08/2021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D5C1-8253-418B-B038-64E348F5B40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7960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E5D63-BC06-4258-B0BF-B28894FC9CC5}" type="datetimeFigureOut">
              <a:rPr lang="en-AU" smtClean="0"/>
              <a:t>31/08/2021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D5C1-8253-418B-B038-64E348F5B40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57401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E5D63-BC06-4258-B0BF-B28894FC9CC5}" type="datetimeFigureOut">
              <a:rPr lang="en-AU" smtClean="0"/>
              <a:t>31/08/2021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D5C1-8253-418B-B038-64E348F5B40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52309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E5D63-BC06-4258-B0BF-B28894FC9CC5}" type="datetimeFigureOut">
              <a:rPr lang="en-AU" smtClean="0"/>
              <a:t>31/08/2021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D5C1-8253-418B-B038-64E348F5B40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32842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E5D63-BC06-4258-B0BF-B28894FC9CC5}" type="datetimeFigureOut">
              <a:rPr lang="en-AU" smtClean="0"/>
              <a:t>31/08/2021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D5C1-8253-418B-B038-64E348F5B40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42797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E5D63-BC06-4258-B0BF-B28894FC9CC5}" type="datetimeFigureOut">
              <a:rPr lang="en-AU" smtClean="0"/>
              <a:t>31/08/2021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D5C1-8253-418B-B038-64E348F5B40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32961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E5D63-BC06-4258-B0BF-B28894FC9CC5}" type="datetimeFigureOut">
              <a:rPr lang="en-AU" smtClean="0"/>
              <a:t>31/08/2021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D5C1-8253-418B-B038-64E348F5B40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55259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E5D63-BC06-4258-B0BF-B28894FC9CC5}" type="datetimeFigureOut">
              <a:rPr lang="en-AU" smtClean="0"/>
              <a:t>31/08/2021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D5C1-8253-418B-B038-64E348F5B40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35036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E5D63-BC06-4258-B0BF-B28894FC9CC5}" type="datetimeFigureOut">
              <a:rPr lang="en-AU" smtClean="0"/>
              <a:t>31/08/2021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D5C1-8253-418B-B038-64E348F5B40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4023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E5D63-BC06-4258-B0BF-B28894FC9CC5}" type="datetimeFigureOut">
              <a:rPr lang="en-AU" smtClean="0"/>
              <a:t>31/08/2021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D5C1-8253-418B-B038-64E348F5B40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3033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6E5D63-BC06-4258-B0BF-B28894FC9CC5}" type="datetimeFigureOut">
              <a:rPr lang="en-AU" smtClean="0"/>
              <a:t>31/08/2021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ED5C1-8253-418B-B038-64E348F5B40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29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E5D63-BC06-4258-B0BF-B28894FC9CC5}" type="datetimeFigureOut">
              <a:rPr lang="en-AU" smtClean="0"/>
              <a:t>31/08/2021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ED5C1-8253-418B-B038-64E348F5B40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2952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528" y="116632"/>
            <a:ext cx="8496944" cy="1728191"/>
          </a:xfrm>
        </p:spPr>
        <p:txBody>
          <a:bodyPr>
            <a:normAutofit/>
          </a:bodyPr>
          <a:lstStyle/>
          <a:p>
            <a:r>
              <a:rPr lang="en-A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 DẪN CHUẨN BỊ BÀI HỌC</a:t>
            </a:r>
            <a:br>
              <a:rPr lang="en-A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A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ĐỀ. </a:t>
            </a:r>
            <a:r>
              <a:rPr lang="en-A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ĐẤT TRỒNG</a:t>
            </a:r>
            <a:r>
              <a:rPr lang="en-A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A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A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A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A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A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A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A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A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A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A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trồng</a:t>
            </a:r>
            <a:endParaRPr lang="en-A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1520" y="1988840"/>
            <a:ext cx="8496944" cy="4464496"/>
          </a:xfrm>
        </p:spPr>
        <p:txBody>
          <a:bodyPr>
            <a:normAutofit/>
          </a:bodyPr>
          <a:lstStyle/>
          <a:p>
            <a:pPr marL="457200" indent="-457200" algn="l">
              <a:buFont typeface="Wingdings" pitchFamily="2" charset="2"/>
              <a:buChar char="v"/>
            </a:pPr>
            <a:r>
              <a:rPr lang="en-A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 SINH THỰC HIỆN  CÁC YÊU CẦU SAU:</a:t>
            </a:r>
          </a:p>
          <a:p>
            <a:pPr marL="514350" indent="-514350" algn="l">
              <a:buAutoNum type="arabicPeriod"/>
            </a:pP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SGK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Liệt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kê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l">
              <a:buAutoNum type="arabicPeriod"/>
            </a:pP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ra.</a:t>
            </a:r>
            <a:endParaRPr lang="en-A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l">
              <a:buAutoNum type="arabicPeriod"/>
            </a:pP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SGK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9 (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nghiêng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14350" indent="-514350" algn="l">
              <a:buAutoNum type="arabicPeriod"/>
            </a:pP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thêm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liệu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A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ra.</a:t>
            </a:r>
            <a:endParaRPr lang="en-A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l">
              <a:buAutoNum type="arabicPeriod"/>
            </a:pPr>
            <a:endParaRPr lang="en-AU" dirty="0">
              <a:solidFill>
                <a:schemeClr val="tx1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2136010"/>
              </p:ext>
            </p:extLst>
          </p:nvPr>
        </p:nvGraphicFramePr>
        <p:xfrm>
          <a:off x="1" y="44450"/>
          <a:ext cx="1763688" cy="1223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r:id="rId3" imgW="1278331" imgH="1273759" progId="">
                  <p:embed/>
                </p:oleObj>
              </mc:Choice>
              <mc:Fallback>
                <p:oleObj r:id="rId3" imgW="1278331" imgH="1273759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44450"/>
                        <a:ext cx="1763688" cy="1223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5849149"/>
              </p:ext>
            </p:extLst>
          </p:nvPr>
        </p:nvGraphicFramePr>
        <p:xfrm>
          <a:off x="7380312" y="5877272"/>
          <a:ext cx="1763688" cy="10807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r:id="rId5" imgW="1999793" imgH="1831543" progId="">
                  <p:embed/>
                </p:oleObj>
              </mc:Choice>
              <mc:Fallback>
                <p:oleObj r:id="rId5" imgW="1999793" imgH="1831543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0312" y="5877272"/>
                        <a:ext cx="1763688" cy="108074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05413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1421289"/>
              </p:ext>
            </p:extLst>
          </p:nvPr>
        </p:nvGraphicFramePr>
        <p:xfrm>
          <a:off x="0" y="44451"/>
          <a:ext cx="2183462" cy="12243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r:id="rId3" imgW="1278331" imgH="1273759" progId="">
                  <p:embed/>
                </p:oleObj>
              </mc:Choice>
              <mc:Fallback>
                <p:oleObj r:id="rId3" imgW="1278331" imgH="1273759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4451"/>
                        <a:ext cx="2183462" cy="122431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1794687"/>
              </p:ext>
            </p:extLst>
          </p:nvPr>
        </p:nvGraphicFramePr>
        <p:xfrm>
          <a:off x="6768228" y="5733257"/>
          <a:ext cx="2375772" cy="12247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r:id="rId5" imgW="1999793" imgH="1831543" progId="">
                  <p:embed/>
                </p:oleObj>
              </mc:Choice>
              <mc:Fallback>
                <p:oleObj r:id="rId5" imgW="1999793" imgH="1831543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8228" y="5733257"/>
                        <a:ext cx="2375772" cy="12247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AU" b="1" dirty="0" err="1" smtClean="0">
                <a:solidFill>
                  <a:srgbClr val="FF0000"/>
                </a:solidFill>
              </a:rPr>
              <a:t>Gợi</a:t>
            </a:r>
            <a:r>
              <a:rPr lang="en-AU" b="1" dirty="0" smtClean="0">
                <a:solidFill>
                  <a:srgbClr val="FF0000"/>
                </a:solidFill>
              </a:rPr>
              <a:t> ý </a:t>
            </a:r>
            <a:r>
              <a:rPr lang="en-AU" b="1" dirty="0" err="1" smtClean="0">
                <a:solidFill>
                  <a:srgbClr val="FF0000"/>
                </a:solidFill>
              </a:rPr>
              <a:t>một</a:t>
            </a:r>
            <a:r>
              <a:rPr lang="en-AU" b="1" dirty="0" smtClean="0">
                <a:solidFill>
                  <a:srgbClr val="FF0000"/>
                </a:solidFill>
              </a:rPr>
              <a:t> </a:t>
            </a:r>
            <a:r>
              <a:rPr lang="en-AU" b="1" dirty="0" err="1" smtClean="0">
                <a:solidFill>
                  <a:srgbClr val="FF0000"/>
                </a:solidFill>
              </a:rPr>
              <a:t>số</a:t>
            </a:r>
            <a:r>
              <a:rPr lang="en-AU" b="1" dirty="0" smtClean="0">
                <a:solidFill>
                  <a:srgbClr val="FF0000"/>
                </a:solidFill>
              </a:rPr>
              <a:t> </a:t>
            </a:r>
            <a:r>
              <a:rPr lang="en-AU" b="1" dirty="0" err="1" smtClean="0">
                <a:solidFill>
                  <a:srgbClr val="FF0000"/>
                </a:solidFill>
              </a:rPr>
              <a:t>câu</a:t>
            </a:r>
            <a:r>
              <a:rPr lang="en-AU" b="1" dirty="0" smtClean="0">
                <a:solidFill>
                  <a:srgbClr val="FF0000"/>
                </a:solidFill>
              </a:rPr>
              <a:t> </a:t>
            </a:r>
            <a:r>
              <a:rPr lang="en-AU" b="1" dirty="0" err="1" smtClean="0">
                <a:solidFill>
                  <a:srgbClr val="FF0000"/>
                </a:solidFill>
              </a:rPr>
              <a:t>hỏi</a:t>
            </a:r>
            <a:r>
              <a:rPr lang="en-AU" b="1" dirty="0" smtClean="0">
                <a:solidFill>
                  <a:srgbClr val="FF0000"/>
                </a:solidFill>
              </a:rPr>
              <a:t> </a:t>
            </a:r>
            <a:r>
              <a:rPr lang="en-AU" b="1" dirty="0" err="1" smtClean="0">
                <a:solidFill>
                  <a:srgbClr val="FF0000"/>
                </a:solidFill>
              </a:rPr>
              <a:t>chính</a:t>
            </a:r>
            <a:r>
              <a:rPr lang="en-AU" b="1" dirty="0" smtClean="0">
                <a:solidFill>
                  <a:srgbClr val="FF0000"/>
                </a:solidFill>
              </a:rPr>
              <a:t> </a:t>
            </a:r>
            <a:r>
              <a:rPr lang="en-AU" b="1" dirty="0" err="1" smtClean="0">
                <a:solidFill>
                  <a:srgbClr val="FF0000"/>
                </a:solidFill>
              </a:rPr>
              <a:t>cần</a:t>
            </a:r>
            <a:r>
              <a:rPr lang="en-AU" b="1" dirty="0" smtClean="0">
                <a:solidFill>
                  <a:srgbClr val="FF0000"/>
                </a:solidFill>
              </a:rPr>
              <a:t> </a:t>
            </a:r>
            <a:r>
              <a:rPr lang="en-AU" b="1" dirty="0" err="1" smtClean="0">
                <a:solidFill>
                  <a:srgbClr val="FF0000"/>
                </a:solidFill>
              </a:rPr>
              <a:t>tìm</a:t>
            </a:r>
            <a:r>
              <a:rPr lang="en-AU" b="1" dirty="0" smtClean="0">
                <a:solidFill>
                  <a:srgbClr val="FF0000"/>
                </a:solidFill>
              </a:rPr>
              <a:t> </a:t>
            </a:r>
            <a:r>
              <a:rPr lang="en-AU" b="1" dirty="0" err="1" smtClean="0">
                <a:solidFill>
                  <a:srgbClr val="FF0000"/>
                </a:solidFill>
              </a:rPr>
              <a:t>hiểu</a:t>
            </a:r>
            <a:r>
              <a:rPr lang="en-AU" b="1" dirty="0" smtClean="0">
                <a:solidFill>
                  <a:srgbClr val="FF0000"/>
                </a:solidFill>
              </a:rPr>
              <a:t> </a:t>
            </a:r>
            <a:r>
              <a:rPr lang="en-AU" b="1" dirty="0" err="1" smtClean="0">
                <a:solidFill>
                  <a:srgbClr val="FF0000"/>
                </a:solidFill>
              </a:rPr>
              <a:t>trong</a:t>
            </a:r>
            <a:r>
              <a:rPr lang="en-AU" b="1" dirty="0" smtClean="0">
                <a:solidFill>
                  <a:srgbClr val="FF0000"/>
                </a:solidFill>
              </a:rPr>
              <a:t> </a:t>
            </a:r>
            <a:r>
              <a:rPr lang="en-AU" b="1" dirty="0" err="1" smtClean="0">
                <a:solidFill>
                  <a:srgbClr val="FF0000"/>
                </a:solidFill>
              </a:rPr>
              <a:t>bài</a:t>
            </a:r>
            <a:r>
              <a:rPr lang="en-AU" b="1" dirty="0" smtClean="0">
                <a:solidFill>
                  <a:srgbClr val="FF0000"/>
                </a:solidFill>
              </a:rPr>
              <a:t> </a:t>
            </a:r>
            <a:r>
              <a:rPr lang="en-AU" b="1" dirty="0">
                <a:solidFill>
                  <a:srgbClr val="FF0000"/>
                </a:solidFill>
              </a:rPr>
              <a:t>3</a:t>
            </a:r>
            <a:endParaRPr lang="en-AU" b="1" dirty="0">
              <a:solidFill>
                <a:srgbClr val="FF0000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11560" y="2244005"/>
            <a:ext cx="7848872" cy="4137323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A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chua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kiềm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A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dinh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dưỡng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AU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cây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trồng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suất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AU" dirty="0" err="1" smtClean="0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AU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A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448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008" y="44624"/>
            <a:ext cx="4680520" cy="850106"/>
          </a:xfrm>
        </p:spPr>
        <p:txBody>
          <a:bodyPr>
            <a:normAutofit/>
          </a:bodyPr>
          <a:lstStyle/>
          <a:p>
            <a:r>
              <a:rPr lang="en-AU" sz="3200" b="1" dirty="0" err="1" smtClean="0">
                <a:solidFill>
                  <a:srgbClr val="FF0000"/>
                </a:solidFill>
              </a:rPr>
              <a:t>Tư</a:t>
            </a:r>
            <a:r>
              <a:rPr lang="en-AU" sz="3200" b="1" dirty="0" smtClean="0">
                <a:solidFill>
                  <a:srgbClr val="FF0000"/>
                </a:solidFill>
              </a:rPr>
              <a:t> </a:t>
            </a:r>
            <a:r>
              <a:rPr lang="en-AU" sz="3200" b="1" dirty="0" err="1" smtClean="0">
                <a:solidFill>
                  <a:srgbClr val="FF0000"/>
                </a:solidFill>
              </a:rPr>
              <a:t>liệu</a:t>
            </a:r>
            <a:r>
              <a:rPr lang="en-AU" sz="3200" b="1" dirty="0" smtClean="0">
                <a:solidFill>
                  <a:srgbClr val="FF0000"/>
                </a:solidFill>
              </a:rPr>
              <a:t> </a:t>
            </a:r>
            <a:r>
              <a:rPr lang="en-AU" sz="3200" b="1" dirty="0" err="1" smtClean="0">
                <a:solidFill>
                  <a:srgbClr val="FF0000"/>
                </a:solidFill>
              </a:rPr>
              <a:t>bài</a:t>
            </a:r>
            <a:r>
              <a:rPr lang="en-AU" sz="3200" b="1" dirty="0" smtClean="0">
                <a:solidFill>
                  <a:srgbClr val="FF0000"/>
                </a:solidFill>
              </a:rPr>
              <a:t> 3</a:t>
            </a:r>
            <a:endParaRPr lang="en-AU" sz="32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84228834"/>
              </p:ext>
            </p:extLst>
          </p:nvPr>
        </p:nvGraphicFramePr>
        <p:xfrm>
          <a:off x="4427984" y="914513"/>
          <a:ext cx="4680520" cy="48907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4506"/>
                <a:gridCol w="1095774"/>
                <a:gridCol w="1323284"/>
                <a:gridCol w="836956"/>
              </a:tblGrid>
              <a:tr h="1143008">
                <a:tc>
                  <a:txBody>
                    <a:bodyPr/>
                    <a:lstStyle/>
                    <a:p>
                      <a:pPr algn="r"/>
                      <a:r>
                        <a:rPr lang="vi-VN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          </a:t>
                      </a:r>
                      <a:r>
                        <a:rPr lang="vi-VN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Tỉ</a:t>
                      </a:r>
                      <a:r>
                        <a:rPr lang="vi-VN" sz="2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vi-VN" sz="2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lệ</a:t>
                      </a:r>
                    </a:p>
                    <a:p>
                      <a:r>
                        <a:rPr lang="vi-VN" sz="28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Đất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Cát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Limon</a:t>
                      </a:r>
                      <a:endParaRPr lang="en-GB" sz="2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Sét</a:t>
                      </a:r>
                      <a:endParaRPr lang="en-GB" sz="2800" b="1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</a:tr>
              <a:tr h="1160164">
                <a:tc>
                  <a:txBody>
                    <a:bodyPr/>
                    <a:lstStyle/>
                    <a:p>
                      <a:pPr algn="l"/>
                      <a:r>
                        <a:rPr lang="vi-VN" sz="2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Đất</a:t>
                      </a:r>
                      <a:r>
                        <a:rPr lang="vi-VN" sz="28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cát</a:t>
                      </a:r>
                      <a:endParaRPr lang="en-GB" sz="2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/>
                        <a:t>85%</a:t>
                      </a:r>
                      <a:endParaRPr lang="en-GB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/>
                        <a:t>10%</a:t>
                      </a:r>
                      <a:endParaRPr lang="en-GB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/>
                        <a:t>5%</a:t>
                      </a:r>
                      <a:endParaRPr lang="en-GB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</a:tr>
              <a:tr h="1214446">
                <a:tc>
                  <a:txBody>
                    <a:bodyPr/>
                    <a:lstStyle/>
                    <a:p>
                      <a:pPr algn="l"/>
                      <a:r>
                        <a:rPr lang="vi-VN" sz="2800" b="1" smtClean="0">
                          <a:latin typeface="Times New Roman" pitchFamily="18" charset="0"/>
                          <a:cs typeface="Times New Roman" pitchFamily="18" charset="0"/>
                        </a:rPr>
                        <a:t>Đất</a:t>
                      </a:r>
                      <a:r>
                        <a:rPr lang="vi-VN" sz="2800" b="1" baseline="0" smtClean="0">
                          <a:latin typeface="Times New Roman" pitchFamily="18" charset="0"/>
                          <a:cs typeface="Times New Roman" pitchFamily="18" charset="0"/>
                        </a:rPr>
                        <a:t> thịt</a:t>
                      </a:r>
                      <a:endParaRPr lang="en-GB" sz="2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/>
                        <a:t>45%</a:t>
                      </a:r>
                      <a:endParaRPr lang="en-GB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/>
                        <a:t>40%</a:t>
                      </a:r>
                      <a:endParaRPr lang="en-GB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smtClean="0"/>
                        <a:t>15%</a:t>
                      </a:r>
                      <a:endParaRPr lang="en-GB" sz="28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</a:tr>
              <a:tr h="1144541">
                <a:tc>
                  <a:txBody>
                    <a:bodyPr/>
                    <a:lstStyle/>
                    <a:p>
                      <a:pPr algn="l"/>
                      <a:r>
                        <a:rPr lang="vi-VN" sz="2800" b="1" smtClean="0">
                          <a:latin typeface="Times New Roman" pitchFamily="18" charset="0"/>
                          <a:cs typeface="Times New Roman" pitchFamily="18" charset="0"/>
                        </a:rPr>
                        <a:t>Đất</a:t>
                      </a:r>
                      <a:r>
                        <a:rPr lang="vi-VN" sz="2800" b="1" baseline="0" smtClean="0">
                          <a:latin typeface="Times New Roman" pitchFamily="18" charset="0"/>
                          <a:cs typeface="Times New Roman" pitchFamily="18" charset="0"/>
                        </a:rPr>
                        <a:t> sét</a:t>
                      </a:r>
                      <a:endParaRPr lang="en-GB" sz="2800" b="1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smtClean="0"/>
                        <a:t>25%</a:t>
                      </a:r>
                      <a:endParaRPr lang="en-GB" sz="28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/>
                        <a:t>30%</a:t>
                      </a:r>
                      <a:endParaRPr lang="en-GB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vi-VN" sz="2800" b="1" dirty="0" smtClean="0"/>
                        <a:t>45%</a:t>
                      </a:r>
                      <a:endParaRPr lang="en-GB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4427984" y="908720"/>
            <a:ext cx="1440160" cy="1389637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14" descr="đất cá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6767" y="116632"/>
            <a:ext cx="3360905" cy="1800200"/>
          </a:xfrm>
          <a:prstGeom prst="rect">
            <a:avLst/>
          </a:prstGeom>
          <a:noFill/>
        </p:spPr>
      </p:pic>
      <p:pic>
        <p:nvPicPr>
          <p:cNvPr id="10" name="Picture 16" descr="đất thị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6765" y="2132856"/>
            <a:ext cx="3360905" cy="2138755"/>
          </a:xfrm>
          <a:prstGeom prst="rect">
            <a:avLst/>
          </a:prstGeom>
          <a:noFill/>
        </p:spPr>
      </p:pic>
      <p:pic>
        <p:nvPicPr>
          <p:cNvPr id="13" name="Picture 2" descr="C:\Users\user\Pictures\ds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6767" y="4437112"/>
            <a:ext cx="3360905" cy="2143140"/>
          </a:xfrm>
          <a:prstGeom prst="rect">
            <a:avLst/>
          </a:prstGeom>
          <a:noFill/>
        </p:spPr>
      </p:pic>
      <p:cxnSp>
        <p:nvCxnSpPr>
          <p:cNvPr id="17" name="Straight Arrow Connector 16"/>
          <p:cNvCxnSpPr>
            <a:endCxn id="9" idx="3"/>
          </p:cNvCxnSpPr>
          <p:nvPr/>
        </p:nvCxnSpPr>
        <p:spPr>
          <a:xfrm flipH="1" flipV="1">
            <a:off x="3507672" y="1016732"/>
            <a:ext cx="920312" cy="1908212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endCxn id="10" idx="3"/>
          </p:cNvCxnSpPr>
          <p:nvPr/>
        </p:nvCxnSpPr>
        <p:spPr>
          <a:xfrm flipH="1" flipV="1">
            <a:off x="3507670" y="3202234"/>
            <a:ext cx="904522" cy="946846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13" idx="3"/>
          </p:cNvCxnSpPr>
          <p:nvPr/>
        </p:nvCxnSpPr>
        <p:spPr>
          <a:xfrm flipH="1">
            <a:off x="3507672" y="5229200"/>
            <a:ext cx="904520" cy="279482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5391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9581656"/>
              </p:ext>
            </p:extLst>
          </p:nvPr>
        </p:nvGraphicFramePr>
        <p:xfrm>
          <a:off x="142844" y="2348879"/>
          <a:ext cx="8715440" cy="41037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8860"/>
                <a:gridCol w="2178860"/>
                <a:gridCol w="2178860"/>
                <a:gridCol w="2178860"/>
              </a:tblGrid>
              <a:tr h="1049713">
                <a:tc rowSpan="2">
                  <a:txBody>
                    <a:bodyPr/>
                    <a:lstStyle/>
                    <a:p>
                      <a:pPr algn="ctr"/>
                      <a:r>
                        <a:rPr lang="en-GB" sz="2800" b="1" dirty="0" err="1" smtClean="0">
                          <a:solidFill>
                            <a:schemeClr val="tx1"/>
                          </a:solidFill>
                          <a:effectLst/>
                        </a:rPr>
                        <a:t>Đất</a:t>
                      </a:r>
                      <a:endParaRPr lang="en-GB" sz="2800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GB" sz="2800" b="1" dirty="0" err="1" smtClean="0">
                          <a:solidFill>
                            <a:schemeClr val="tx1"/>
                          </a:solidFill>
                        </a:rPr>
                        <a:t>Khả</a:t>
                      </a:r>
                      <a:r>
                        <a:rPr lang="en-GB" sz="28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2800" b="1" baseline="0" dirty="0" err="1" smtClean="0">
                          <a:solidFill>
                            <a:schemeClr val="tx1"/>
                          </a:solidFill>
                        </a:rPr>
                        <a:t>năng</a:t>
                      </a:r>
                      <a:r>
                        <a:rPr lang="en-GB" sz="28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2800" b="1" baseline="0" dirty="0" err="1" smtClean="0">
                          <a:solidFill>
                            <a:schemeClr val="tx1"/>
                          </a:solidFill>
                        </a:rPr>
                        <a:t>giữ</a:t>
                      </a:r>
                      <a:r>
                        <a:rPr lang="en-GB" sz="28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2800" b="1" baseline="0" dirty="0" err="1" smtClean="0">
                          <a:solidFill>
                            <a:schemeClr val="tx1"/>
                          </a:solidFill>
                        </a:rPr>
                        <a:t>nước</a:t>
                      </a:r>
                      <a:r>
                        <a:rPr lang="en-GB" sz="28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2800" b="1" baseline="0" dirty="0" err="1" smtClean="0">
                          <a:solidFill>
                            <a:schemeClr val="tx1"/>
                          </a:solidFill>
                        </a:rPr>
                        <a:t>và</a:t>
                      </a:r>
                      <a:r>
                        <a:rPr lang="en-GB" sz="28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2800" b="1" baseline="0" dirty="0" err="1" smtClean="0">
                          <a:solidFill>
                            <a:schemeClr val="tx1"/>
                          </a:solidFill>
                        </a:rPr>
                        <a:t>chất</a:t>
                      </a:r>
                      <a:r>
                        <a:rPr lang="en-GB" sz="28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2800" b="1" baseline="0" dirty="0" err="1" smtClean="0">
                          <a:solidFill>
                            <a:schemeClr val="tx1"/>
                          </a:solidFill>
                        </a:rPr>
                        <a:t>dinh</a:t>
                      </a:r>
                      <a:r>
                        <a:rPr lang="en-GB" sz="28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2800" b="1" baseline="0" dirty="0" err="1" smtClean="0">
                          <a:solidFill>
                            <a:schemeClr val="tx1"/>
                          </a:solidFill>
                        </a:rPr>
                        <a:t>dưỡng</a:t>
                      </a:r>
                      <a:endParaRPr lang="en-GB" sz="2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79971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smtClean="0"/>
                        <a:t>Tốt</a:t>
                      </a:r>
                      <a:endParaRPr lang="en-GB" sz="28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smtClean="0"/>
                        <a:t>Trung</a:t>
                      </a:r>
                      <a:r>
                        <a:rPr lang="en-GB" sz="2800" b="1" baseline="0" smtClean="0"/>
                        <a:t> bình</a:t>
                      </a:r>
                      <a:endParaRPr lang="en-GB" sz="28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b="1" smtClean="0"/>
                        <a:t>Kém</a:t>
                      </a:r>
                      <a:endParaRPr lang="en-GB" sz="28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4341">
                <a:tc>
                  <a:txBody>
                    <a:bodyPr/>
                    <a:lstStyle/>
                    <a:p>
                      <a:r>
                        <a:rPr lang="en-GB" sz="2800" b="1" smtClean="0"/>
                        <a:t>Đất</a:t>
                      </a:r>
                      <a:r>
                        <a:rPr lang="en-GB" sz="2800" b="1" baseline="0" smtClean="0"/>
                        <a:t> cát</a:t>
                      </a:r>
                    </a:p>
                    <a:p>
                      <a:r>
                        <a:rPr lang="en-GB" sz="2800" b="1" baseline="0" smtClean="0"/>
                        <a:t>Đất thịt</a:t>
                      </a:r>
                    </a:p>
                    <a:p>
                      <a:r>
                        <a:rPr lang="en-GB" sz="2800" b="1" baseline="0" smtClean="0"/>
                        <a:t>Đất sét</a:t>
                      </a:r>
                      <a:endParaRPr lang="en-GB" sz="2800" b="1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...................................................</a:t>
                      </a:r>
                      <a:r>
                        <a:rPr lang="vi-VN" sz="2800" dirty="0" smtClean="0"/>
                        <a:t>..........</a:t>
                      </a:r>
                      <a:r>
                        <a:rPr lang="en-AU" sz="2800" dirty="0" smtClean="0"/>
                        <a:t>....</a:t>
                      </a:r>
                      <a:endParaRPr lang="en-GB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smtClean="0"/>
                        <a:t>...................................................</a:t>
                      </a:r>
                      <a:r>
                        <a:rPr lang="vi-VN" sz="2800" smtClean="0"/>
                        <a:t>..........</a:t>
                      </a:r>
                      <a:endParaRPr lang="en-GB" sz="2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2800" dirty="0" smtClean="0"/>
                        <a:t>...................................................</a:t>
                      </a:r>
                      <a:r>
                        <a:rPr lang="vi-VN" sz="2800" dirty="0" smtClean="0"/>
                        <a:t>..........</a:t>
                      </a:r>
                      <a:r>
                        <a:rPr lang="en-AU" sz="2800" dirty="0" smtClean="0"/>
                        <a:t>....</a:t>
                      </a:r>
                      <a:endParaRPr lang="en-GB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Slide Number Placeholder 10"/>
          <p:cNvSpPr>
            <a:spLocks noGrp="1"/>
          </p:cNvSpPr>
          <p:nvPr>
            <p:ph type="sldNum" sz="quarter" idx="429496729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77F4FC88-73E8-4300-B29C-42DC2F0FF40B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28596" y="332656"/>
            <a:ext cx="8358246" cy="1656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SGK </a:t>
            </a:r>
            <a:r>
              <a:rPr lang="en-GB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GB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9</a:t>
            </a:r>
            <a:r>
              <a:rPr lang="en-GB" sz="28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2800" i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 smtClean="0"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GB" sz="2800" i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 smtClean="0">
                <a:latin typeface="Times New Roman" pitchFamily="18" charset="0"/>
                <a:cs typeface="Times New Roman" pitchFamily="18" charset="0"/>
              </a:rPr>
              <a:t>cột</a:t>
            </a: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 smtClean="0">
                <a:latin typeface="Times New Roman" pitchFamily="18" charset="0"/>
                <a:cs typeface="Times New Roman" pitchFamily="18" charset="0"/>
              </a:rPr>
              <a:t>tương</a:t>
            </a: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 smtClean="0"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 smtClean="0">
                <a:latin typeface="Times New Roman" pitchFamily="18" charset="0"/>
                <a:cs typeface="Times New Roman" pitchFamily="18" charset="0"/>
              </a:rPr>
              <a:t>khả</a:t>
            </a: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 smtClean="0">
                <a:latin typeface="Times New Roman" pitchFamily="18" charset="0"/>
                <a:cs typeface="Times New Roman" pitchFamily="18" charset="0"/>
              </a:rPr>
              <a:t>năng</a:t>
            </a: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 smtClean="0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 smtClean="0">
                <a:latin typeface="Times New Roman" pitchFamily="18" charset="0"/>
                <a:cs typeface="Times New Roman" pitchFamily="18" charset="0"/>
              </a:rPr>
              <a:t>dinh</a:t>
            </a: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 smtClean="0">
                <a:latin typeface="Times New Roman" pitchFamily="18" charset="0"/>
                <a:cs typeface="Times New Roman" pitchFamily="18" charset="0"/>
              </a:rPr>
              <a:t>dưỡng</a:t>
            </a: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i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GB" sz="2800" i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GB" sz="28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431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242</Words>
  <Application>Microsoft Office PowerPoint</Application>
  <PresentationFormat>On-screen Show (4:3)</PresentationFormat>
  <Paragraphs>43</Paragraphs>
  <Slides>4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HƯỚNG DẪN CHUẨN BỊ BÀI HỌC CHỦ ĐỀ. ĐẤT TRỒNG Bài 3. Một số tính chất của Đất trồng</vt:lpstr>
      <vt:lpstr>Gợi ý một số câu hỏi chính cần tìm hiểu trong bài 3</vt:lpstr>
      <vt:lpstr>Tư liệu bài 3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HƯỚNG DẪN CHUẨN BỊ BÀI HỌC CHỦ ĐỀ. ĐẤT TRỒNG Bài 3. MộT</dc:title>
  <dc:creator>USER</dc:creator>
  <cp:lastModifiedBy>USER</cp:lastModifiedBy>
  <cp:revision>5</cp:revision>
  <dcterms:created xsi:type="dcterms:W3CDTF">2021-08-31T00:02:07Z</dcterms:created>
  <dcterms:modified xsi:type="dcterms:W3CDTF">2021-08-31T00:37:17Z</dcterms:modified>
</cp:coreProperties>
</file>