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2" r:id="rId3"/>
    <p:sldId id="263" r:id="rId4"/>
    <p:sldId id="264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8E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33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9ECA7-71E7-412C-8242-B41611F47AC3}" type="datetimeFigureOut">
              <a:rPr lang="en-US" smtClean="0"/>
              <a:t>9/25/2021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F60FD-534E-4CB7-A7A1-2253BB0EA3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730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9ECA7-71E7-412C-8242-B41611F47AC3}" type="datetimeFigureOut">
              <a:rPr lang="en-US" smtClean="0"/>
              <a:t>9/25/2021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F60FD-534E-4CB7-A7A1-2253BB0EA3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024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9ECA7-71E7-412C-8242-B41611F47AC3}" type="datetimeFigureOut">
              <a:rPr lang="en-US" smtClean="0"/>
              <a:t>9/25/2021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F60FD-534E-4CB7-A7A1-2253BB0EA3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3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9ECA7-71E7-412C-8242-B41611F47AC3}" type="datetimeFigureOut">
              <a:rPr lang="en-US" smtClean="0"/>
              <a:t>9/25/2021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F60FD-534E-4CB7-A7A1-2253BB0EA3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7050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9ECA7-71E7-412C-8242-B41611F47AC3}" type="datetimeFigureOut">
              <a:rPr lang="en-US" smtClean="0"/>
              <a:t>9/25/2021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F60FD-534E-4CB7-A7A1-2253BB0EA3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265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9ECA7-71E7-412C-8242-B41611F47AC3}" type="datetimeFigureOut">
              <a:rPr lang="en-US" smtClean="0"/>
              <a:t>9/25/2021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F60FD-534E-4CB7-A7A1-2253BB0EA3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790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9ECA7-71E7-412C-8242-B41611F47AC3}" type="datetimeFigureOut">
              <a:rPr lang="en-US" smtClean="0"/>
              <a:t>9/25/2021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F60FD-534E-4CB7-A7A1-2253BB0EA3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989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9ECA7-71E7-412C-8242-B41611F47AC3}" type="datetimeFigureOut">
              <a:rPr lang="en-US" smtClean="0"/>
              <a:t>9/25/2021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F60FD-534E-4CB7-A7A1-2253BB0EA3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708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9ECA7-71E7-412C-8242-B41611F47AC3}" type="datetimeFigureOut">
              <a:rPr lang="en-US" smtClean="0"/>
              <a:t>9/25/2021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F60FD-534E-4CB7-A7A1-2253BB0EA3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474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9ECA7-71E7-412C-8242-B41611F47AC3}" type="datetimeFigureOut">
              <a:rPr lang="en-US" smtClean="0"/>
              <a:t>9/25/2021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F60FD-534E-4CB7-A7A1-2253BB0EA3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726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9ECA7-71E7-412C-8242-B41611F47AC3}" type="datetimeFigureOut">
              <a:rPr lang="en-US" smtClean="0"/>
              <a:t>9/25/2021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F60FD-534E-4CB7-A7A1-2253BB0EA3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057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A9ECA7-71E7-412C-8242-B41611F47AC3}" type="datetimeFigureOut">
              <a:rPr lang="en-US" smtClean="0"/>
              <a:t>9/25/2021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2F60FD-534E-4CB7-A7A1-2253BB0EA3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581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62000" y="2057400"/>
            <a:ext cx="685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0414" y="1521619"/>
            <a:ext cx="4605666" cy="28217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Title 5"/>
          <p:cNvSpPr>
            <a:spLocks noGrp="1"/>
          </p:cNvSpPr>
          <p:nvPr>
            <p:ph type="title"/>
          </p:nvPr>
        </p:nvSpPr>
        <p:spPr>
          <a:xfrm>
            <a:off x="152400" y="-32288"/>
            <a:ext cx="8562814" cy="1143000"/>
          </a:xfrm>
        </p:spPr>
        <p:txBody>
          <a:bodyPr>
            <a:normAutofit fontScale="90000"/>
          </a:bodyPr>
          <a:lstStyle/>
          <a:p>
            <a:r>
              <a:rPr lang="en-AU" b="1" dirty="0" err="1" smtClean="0">
                <a:solidFill>
                  <a:srgbClr val="FF0000"/>
                </a:solidFill>
              </a:rPr>
              <a:t>Gợi</a:t>
            </a:r>
            <a:r>
              <a:rPr lang="en-AU" b="1" dirty="0" smtClean="0">
                <a:solidFill>
                  <a:srgbClr val="FF0000"/>
                </a:solidFill>
              </a:rPr>
              <a:t> ý </a:t>
            </a:r>
            <a:r>
              <a:rPr lang="en-AU" b="1" dirty="0" err="1" smtClean="0">
                <a:solidFill>
                  <a:srgbClr val="FF0000"/>
                </a:solidFill>
              </a:rPr>
              <a:t>một</a:t>
            </a:r>
            <a:r>
              <a:rPr lang="en-AU" b="1" dirty="0" smtClean="0">
                <a:solidFill>
                  <a:srgbClr val="FF0000"/>
                </a:solidFill>
              </a:rPr>
              <a:t> </a:t>
            </a:r>
            <a:r>
              <a:rPr lang="en-AU" b="1" dirty="0" err="1" smtClean="0">
                <a:solidFill>
                  <a:srgbClr val="FF0000"/>
                </a:solidFill>
              </a:rPr>
              <a:t>số</a:t>
            </a:r>
            <a:r>
              <a:rPr lang="en-AU" b="1" dirty="0" smtClean="0">
                <a:solidFill>
                  <a:srgbClr val="FF0000"/>
                </a:solidFill>
              </a:rPr>
              <a:t> </a:t>
            </a:r>
            <a:r>
              <a:rPr lang="en-AU" b="1" dirty="0" err="1" smtClean="0">
                <a:solidFill>
                  <a:srgbClr val="FF0000"/>
                </a:solidFill>
              </a:rPr>
              <a:t>câu</a:t>
            </a:r>
            <a:r>
              <a:rPr lang="en-AU" b="1" dirty="0" smtClean="0">
                <a:solidFill>
                  <a:srgbClr val="FF0000"/>
                </a:solidFill>
              </a:rPr>
              <a:t> </a:t>
            </a:r>
            <a:r>
              <a:rPr lang="en-AU" b="1" dirty="0" err="1" smtClean="0">
                <a:solidFill>
                  <a:srgbClr val="FF0000"/>
                </a:solidFill>
              </a:rPr>
              <a:t>hỏi</a:t>
            </a:r>
            <a:r>
              <a:rPr lang="en-AU" b="1" dirty="0" smtClean="0">
                <a:solidFill>
                  <a:srgbClr val="FF0000"/>
                </a:solidFill>
              </a:rPr>
              <a:t> </a:t>
            </a:r>
            <a:r>
              <a:rPr lang="en-AU" b="1" dirty="0" err="1" smtClean="0">
                <a:solidFill>
                  <a:srgbClr val="FF0000"/>
                </a:solidFill>
              </a:rPr>
              <a:t>chính</a:t>
            </a:r>
            <a:r>
              <a:rPr lang="en-AU" b="1" dirty="0" smtClean="0">
                <a:solidFill>
                  <a:srgbClr val="FF0000"/>
                </a:solidFill>
              </a:rPr>
              <a:t> </a:t>
            </a:r>
            <a:r>
              <a:rPr lang="en-AU" b="1" dirty="0" err="1" smtClean="0">
                <a:solidFill>
                  <a:srgbClr val="FF0000"/>
                </a:solidFill>
              </a:rPr>
              <a:t>cần</a:t>
            </a:r>
            <a:r>
              <a:rPr lang="en-AU" b="1" dirty="0" smtClean="0">
                <a:solidFill>
                  <a:srgbClr val="FF0000"/>
                </a:solidFill>
              </a:rPr>
              <a:t> </a:t>
            </a:r>
            <a:r>
              <a:rPr lang="en-AU" b="1" dirty="0" err="1" smtClean="0">
                <a:solidFill>
                  <a:srgbClr val="FF0000"/>
                </a:solidFill>
              </a:rPr>
              <a:t>tìm</a:t>
            </a:r>
            <a:r>
              <a:rPr lang="en-AU" b="1" dirty="0" smtClean="0">
                <a:solidFill>
                  <a:srgbClr val="FF0000"/>
                </a:solidFill>
              </a:rPr>
              <a:t> </a:t>
            </a:r>
            <a:r>
              <a:rPr lang="en-AU" b="1" dirty="0" err="1" smtClean="0">
                <a:solidFill>
                  <a:srgbClr val="FF0000"/>
                </a:solidFill>
              </a:rPr>
              <a:t>hiểu</a:t>
            </a:r>
            <a:r>
              <a:rPr lang="en-AU" b="1" dirty="0" smtClean="0">
                <a:solidFill>
                  <a:srgbClr val="FF0000"/>
                </a:solidFill>
              </a:rPr>
              <a:t> </a:t>
            </a:r>
            <a:r>
              <a:rPr lang="en-AU" b="1" err="1" smtClean="0">
                <a:solidFill>
                  <a:srgbClr val="FF0000"/>
                </a:solidFill>
              </a:rPr>
              <a:t>trong</a:t>
            </a:r>
            <a:r>
              <a:rPr lang="en-AU" b="1" smtClean="0">
                <a:solidFill>
                  <a:srgbClr val="FF0000"/>
                </a:solidFill>
              </a:rPr>
              <a:t> bài</a:t>
            </a:r>
            <a:r>
              <a:rPr lang="en-AU" b="1">
                <a:solidFill>
                  <a:srgbClr val="FF0000"/>
                </a:solidFill>
              </a:rPr>
              <a:t> </a:t>
            </a:r>
            <a:r>
              <a:rPr lang="en-AU" b="1" smtClean="0">
                <a:solidFill>
                  <a:srgbClr val="FF0000"/>
                </a:solidFill>
              </a:rPr>
              <a:t>6</a:t>
            </a:r>
            <a:endParaRPr lang="en-AU" b="1" dirty="0">
              <a:solidFill>
                <a:srgbClr val="FF0000"/>
              </a:solidFill>
            </a:endParaRPr>
          </a:p>
        </p:txBody>
      </p:sp>
      <p:sp>
        <p:nvSpPr>
          <p:cNvPr id="15" name="Content Placeholder 6"/>
          <p:cNvSpPr>
            <a:spLocks noGrp="1"/>
          </p:cNvSpPr>
          <p:nvPr>
            <p:ph idx="1"/>
          </p:nvPr>
        </p:nvSpPr>
        <p:spPr>
          <a:xfrm>
            <a:off x="-76200" y="2590800"/>
            <a:ext cx="8784976" cy="413732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AU" smtClean="0">
                <a:latin typeface="Times New Roman" pitchFamily="18" charset="0"/>
                <a:cs typeface="Times New Roman" pitchFamily="18" charset="0"/>
              </a:rPr>
              <a:t>2. Hình </a:t>
            </a:r>
            <a:r>
              <a:rPr lang="en-AU">
                <a:latin typeface="Times New Roman" pitchFamily="18" charset="0"/>
                <a:cs typeface="Times New Roman" pitchFamily="18" charset="0"/>
              </a:rPr>
              <a:t>trụ, hình nón, </a:t>
            </a:r>
            <a:r>
              <a:rPr lang="en-AU" smtClean="0">
                <a:latin typeface="Times New Roman" pitchFamily="18" charset="0"/>
                <a:cs typeface="Times New Roman" pitchFamily="18" charset="0"/>
              </a:rPr>
              <a:t>hình</a:t>
            </a:r>
          </a:p>
          <a:p>
            <a:pPr marL="0" indent="0">
              <a:buNone/>
            </a:pPr>
            <a:r>
              <a:rPr lang="en-AU" smtClean="0">
                <a:latin typeface="Times New Roman" pitchFamily="18" charset="0"/>
                <a:cs typeface="Times New Roman" pitchFamily="18" charset="0"/>
              </a:rPr>
              <a:t> cầu </a:t>
            </a:r>
            <a:r>
              <a:rPr lang="vi-VN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 tạo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thành nh</a:t>
            </a:r>
            <a:r>
              <a:rPr lang="vi-VN" smtClean="0">
                <a:latin typeface="Times New Roman" pitchFamily="18" charset="0"/>
                <a:cs typeface="Times New Roman" pitchFamily="18" charset="0"/>
              </a:rPr>
              <a:t>ư</a:t>
            </a:r>
            <a:endParaRPr lang="en-US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thế nào? (quan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sát h6.2 </a:t>
            </a:r>
            <a:r>
              <a:rPr lang="vi-VN" smtClean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iền vào </a:t>
            </a:r>
          </a:p>
          <a:p>
            <a:pPr marL="0" indent="0">
              <a:buNone/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chỗ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trống trang 23/SGK)</a:t>
            </a:r>
            <a:endParaRPr lang="en-US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Các hình chiếu của hình trụ, hình nón, hình cầu có hình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dạng nh</a:t>
            </a:r>
            <a:r>
              <a:rPr lang="vi-VN" smtClean="0"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 thế nào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? (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Điền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bảng 6.1, 6.2, 6.3)</a:t>
            </a:r>
            <a:endParaRPr lang="en-US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Mỗi hình chiếu thể hiện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kích th</a:t>
            </a:r>
            <a:r>
              <a:rPr lang="vi-VN" smtClean="0"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 nào của khối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tròn xoay? 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(Điền bảng 6.1, 6.2, 6.3)</a:t>
            </a:r>
          </a:p>
          <a:p>
            <a:pPr marL="0" indent="0">
              <a:buNone/>
            </a:pPr>
            <a:endParaRPr lang="en-A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-76200" y="990600"/>
            <a:ext cx="9906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en-AU" sz="3200" b="1">
                <a:latin typeface="Times New Roman" pitchFamily="18" charset="0"/>
                <a:cs typeface="Times New Roman" pitchFamily="18" charset="0"/>
              </a:rPr>
              <a:t>HỌC SINH THỰC HIỆN  CÁC YÊU CẦU </a:t>
            </a:r>
            <a:r>
              <a:rPr lang="en-AU" sz="3200" b="1" smtClean="0">
                <a:latin typeface="Times New Roman" pitchFamily="18" charset="0"/>
                <a:cs typeface="Times New Roman" pitchFamily="18" charset="0"/>
              </a:rPr>
              <a:t>SAU:</a:t>
            </a:r>
          </a:p>
          <a:p>
            <a:r>
              <a:rPr lang="en-AU" sz="3200" smtClean="0">
                <a:latin typeface="Times New Roman" pitchFamily="18" charset="0"/>
                <a:cs typeface="Times New Roman" pitchFamily="18" charset="0"/>
              </a:rPr>
              <a:t>1. Đọc </a:t>
            </a:r>
            <a:r>
              <a:rPr lang="en-AU" sz="3200">
                <a:latin typeface="Times New Roman" pitchFamily="18" charset="0"/>
                <a:cs typeface="Times New Roman" pitchFamily="18" charset="0"/>
              </a:rPr>
              <a:t>tài liệu SGK từ </a:t>
            </a:r>
            <a:endParaRPr lang="en-AU" sz="320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AU" sz="3200" smtClean="0">
                <a:latin typeface="Times New Roman" pitchFamily="18" charset="0"/>
                <a:cs typeface="Times New Roman" pitchFamily="18" charset="0"/>
              </a:rPr>
              <a:t>trang </a:t>
            </a:r>
            <a:r>
              <a:rPr lang="en-AU" sz="3200">
                <a:latin typeface="Times New Roman" pitchFamily="18" charset="0"/>
                <a:cs typeface="Times New Roman" pitchFamily="18" charset="0"/>
              </a:rPr>
              <a:t>23 đến trang 26.</a:t>
            </a:r>
            <a:endParaRPr lang="en-A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1601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-76200" y="-152400"/>
            <a:ext cx="48768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altLang="en-US" sz="4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altLang="en-US" sz="4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sz="4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 trụ</a:t>
            </a:r>
          </a:p>
        </p:txBody>
      </p:sp>
      <p:pic>
        <p:nvPicPr>
          <p:cNvPr id="3" name="Picture 3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0430" y="847940"/>
            <a:ext cx="2593975" cy="2776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4" name="Content Placeholder 3200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86908791"/>
              </p:ext>
            </p:extLst>
          </p:nvPr>
        </p:nvGraphicFramePr>
        <p:xfrm>
          <a:off x="-76200" y="3962400"/>
          <a:ext cx="5486400" cy="2804464"/>
        </p:xfrm>
        <a:graphic>
          <a:graphicData uri="http://schemas.openxmlformats.org/drawingml/2006/table">
            <a:tbl>
              <a:tblPr/>
              <a:tblGrid>
                <a:gridCol w="1828800"/>
                <a:gridCol w="2194559"/>
                <a:gridCol w="1463041"/>
              </a:tblGrid>
              <a:tr h="947669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Hì</a:t>
                      </a:r>
                      <a:r>
                        <a:rPr lang="en-US" sz="32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nh</a:t>
                      </a:r>
                      <a:r>
                        <a:rPr lang="en-US" sz="3200" b="1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="1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chiếu</a:t>
                      </a:r>
                      <a:endParaRPr lang="en-US" sz="3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58" marB="45758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Hình</a:t>
                      </a:r>
                      <a:r>
                        <a:rPr sz="32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sz="32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</a:t>
                      </a:r>
                      <a:r>
                        <a:rPr lang="en-US" sz="32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ạ</a:t>
                      </a:r>
                      <a:r>
                        <a:rPr sz="32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ng</a:t>
                      </a:r>
                      <a:endParaRPr lang="en-US" sz="3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58" marB="45758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Kích</a:t>
                      </a:r>
                      <a:r>
                        <a:rPr sz="32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sz="32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</a:t>
                      </a:r>
                      <a:r>
                        <a:rPr lang="en-US" sz="32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ước</a:t>
                      </a:r>
                      <a:endParaRPr lang="en-US" sz="3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58" marB="45758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479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US" sz="32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Đứng</a:t>
                      </a:r>
                      <a:endParaRPr lang="en-US" sz="3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58" marB="45758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en-US" sz="3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58" marB="45758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en-US" sz="3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58" marB="45758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479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US" sz="32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Bằng</a:t>
                      </a:r>
                      <a:endParaRPr lang="en-US" sz="3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58" marB="45758" anchor="ctr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en-US" sz="3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58" marB="45758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</a:t>
                      </a:r>
                      <a:endParaRPr lang="en-US" sz="3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58" marB="45758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479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r>
                        <a:rPr lang="en-US" sz="32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ạnh</a:t>
                      </a:r>
                      <a:endParaRPr lang="en-US" sz="3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58" marB="45758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en-US" sz="3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58" marB="45758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en-US" sz="3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58" marB="45758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Text Box 32019"/>
          <p:cNvSpPr txBox="1">
            <a:spLocks noChangeArrowheads="1"/>
          </p:cNvSpPr>
          <p:nvPr/>
        </p:nvSpPr>
        <p:spPr bwMode="auto">
          <a:xfrm>
            <a:off x="76200" y="3048000"/>
            <a:ext cx="43434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 b="1">
                <a:solidFill>
                  <a:srgbClr val="0000FF"/>
                </a:solidFill>
                <a:latin typeface="Times New Roman" pitchFamily="18" charset="0"/>
              </a:rPr>
              <a:t>Hoàn </a:t>
            </a:r>
            <a:r>
              <a:rPr lang="en-US" altLang="en-US" sz="3600" b="1" smtClean="0">
                <a:solidFill>
                  <a:srgbClr val="0000FF"/>
                </a:solidFill>
                <a:latin typeface="Times New Roman" pitchFamily="18" charset="0"/>
              </a:rPr>
              <a:t>thành bảng </a:t>
            </a:r>
            <a:r>
              <a:rPr lang="en-US" altLang="en-US" sz="3600" b="1">
                <a:solidFill>
                  <a:srgbClr val="0000FF"/>
                </a:solidFill>
                <a:latin typeface="Times New Roman" pitchFamily="18" charset="0"/>
              </a:rPr>
              <a:t>6.1</a:t>
            </a:r>
          </a:p>
        </p:txBody>
      </p:sp>
      <p:pic>
        <p:nvPicPr>
          <p:cNvPr id="7" name="Picture 3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6794" y="3533711"/>
            <a:ext cx="3793406" cy="33242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-76200" y="609600"/>
            <a:ext cx="792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Mục a/23/SGK: </a:t>
            </a:r>
            <a:r>
              <a:rPr lang="vi-VN" sz="3600" b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36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từ vài chỗ </a:t>
            </a:r>
            <a:r>
              <a:rPr lang="en-US" sz="3600" b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trống</a:t>
            </a:r>
            <a:endParaRPr lang="en-US" sz="3600" b="1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8600" y="1295400"/>
            <a:ext cx="638183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latin typeface="Times New Roman" pitchFamily="18" charset="0"/>
                <a:cs typeface="Times New Roman" pitchFamily="18" charset="0"/>
              </a:rPr>
              <a:t>a) Khi quay 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………………một </a:t>
            </a:r>
            <a:r>
              <a:rPr lang="en-US" sz="3600">
                <a:latin typeface="Times New Roman" pitchFamily="18" charset="0"/>
                <a:cs typeface="Times New Roman" pitchFamily="18" charset="0"/>
              </a:rPr>
              <a:t>vòng quanh cạnh một cạnh 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cố </a:t>
            </a:r>
            <a:r>
              <a:rPr lang="vi-VN" sz="3600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, ta </a:t>
            </a:r>
            <a:r>
              <a:rPr lang="vi-VN" sz="3600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600">
                <a:latin typeface="Times New Roman" pitchFamily="18" charset="0"/>
                <a:cs typeface="Times New Roman" pitchFamily="18" charset="0"/>
              </a:rPr>
              <a:t> hình 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trụ.</a:t>
            </a:r>
            <a:endParaRPr lang="en-US" sz="360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3874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3140"/>
          <p:cNvSpPr>
            <a:spLocks noChangeArrowheads="1"/>
          </p:cNvSpPr>
          <p:nvPr/>
        </p:nvSpPr>
        <p:spPr bwMode="auto">
          <a:xfrm>
            <a:off x="0" y="-152400"/>
            <a:ext cx="304165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44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II.Hình nón</a:t>
            </a:r>
          </a:p>
        </p:txBody>
      </p:sp>
      <p:graphicFrame>
        <p:nvGraphicFramePr>
          <p:cNvPr id="4" name="Content Placeholder 3200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19034260"/>
              </p:ext>
            </p:extLst>
          </p:nvPr>
        </p:nvGraphicFramePr>
        <p:xfrm>
          <a:off x="76200" y="3657600"/>
          <a:ext cx="4800601" cy="3109184"/>
        </p:xfrm>
        <a:graphic>
          <a:graphicData uri="http://schemas.openxmlformats.org/drawingml/2006/table">
            <a:tbl>
              <a:tblPr/>
              <a:tblGrid>
                <a:gridCol w="1349549"/>
                <a:gridCol w="2101503"/>
                <a:gridCol w="1349549"/>
              </a:tblGrid>
              <a:tr h="384841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6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Hì</a:t>
                      </a:r>
                      <a:r>
                        <a:rPr lang="en-US" sz="36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nh</a:t>
                      </a:r>
                      <a:r>
                        <a:rPr lang="en-US" sz="3600" b="1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chiếu</a:t>
                      </a:r>
                      <a:endParaRPr lang="en-US" sz="36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29" marR="91429" marT="45748" marB="45748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6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Hình</a:t>
                      </a:r>
                      <a:r>
                        <a:rPr sz="36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sz="36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</a:t>
                      </a:r>
                      <a:r>
                        <a:rPr lang="en-US" sz="36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ạ</a:t>
                      </a:r>
                      <a:r>
                        <a:rPr sz="36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ng</a:t>
                      </a:r>
                      <a:endParaRPr lang="en-US" sz="36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29" marR="91429" marT="45748" marB="45748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vi-VN" sz="36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Kích thước</a:t>
                      </a:r>
                    </a:p>
                  </a:txBody>
                  <a:tcPr marL="91429" marR="91429" marT="45748" marB="45748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8534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US" sz="36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Đứng</a:t>
                      </a:r>
                      <a:endParaRPr lang="en-US" sz="36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29" marR="91429" marT="45748" marB="45748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en-US" sz="36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29" marR="91429" marT="45748" marB="45748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en-US" sz="3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29" marR="91429" marT="45748" marB="45748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9921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US" sz="36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Bằng</a:t>
                      </a:r>
                      <a:endParaRPr lang="en-US" sz="36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29" marR="91429" marT="45748" marB="45748" anchor="ctr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en-US" sz="3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29" marR="91429" marT="45748" marB="45748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6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</a:t>
                      </a:r>
                      <a:endParaRPr lang="en-US" sz="36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29" marR="91429" marT="45748" marB="45748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4841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6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r>
                        <a:rPr lang="en-US" sz="36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ạnh</a:t>
                      </a:r>
                      <a:endParaRPr lang="en-US" sz="36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29" marR="91429" marT="45748" marB="45748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en-US" sz="3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29" marR="91429" marT="45748" marB="45748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en-US" sz="3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29" marR="91429" marT="45748" marB="45748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5" name="Picture 3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6412" y="1013044"/>
            <a:ext cx="1984375" cy="2605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3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1272" y="3581400"/>
            <a:ext cx="4381328" cy="327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 Box 32019"/>
          <p:cNvSpPr txBox="1">
            <a:spLocks noChangeArrowheads="1"/>
          </p:cNvSpPr>
          <p:nvPr/>
        </p:nvSpPr>
        <p:spPr bwMode="auto">
          <a:xfrm>
            <a:off x="304800" y="2971800"/>
            <a:ext cx="43434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 b="1">
                <a:solidFill>
                  <a:srgbClr val="0000FF"/>
                </a:solidFill>
                <a:latin typeface="Times New Roman" pitchFamily="18" charset="0"/>
              </a:rPr>
              <a:t>Hoàn </a:t>
            </a:r>
            <a:r>
              <a:rPr lang="en-US" altLang="en-US" sz="3600" b="1" smtClean="0">
                <a:solidFill>
                  <a:srgbClr val="0000FF"/>
                </a:solidFill>
                <a:latin typeface="Times New Roman" pitchFamily="18" charset="0"/>
              </a:rPr>
              <a:t>thành bảng 6.2</a:t>
            </a:r>
            <a:endParaRPr lang="en-US" altLang="en-US" sz="3600" b="1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-76200" y="609600"/>
            <a:ext cx="792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Mục b/23/SGK: </a:t>
            </a:r>
            <a:r>
              <a:rPr lang="vi-VN" sz="3600" b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36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từ vài chỗ </a:t>
            </a:r>
            <a:r>
              <a:rPr lang="en-US" sz="3600" b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trống</a:t>
            </a:r>
            <a:endParaRPr lang="en-US" sz="3600" b="1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" y="1252557"/>
            <a:ext cx="638183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latin typeface="Times New Roman" pitchFamily="18" charset="0"/>
                <a:cs typeface="Times New Roman" pitchFamily="18" charset="0"/>
              </a:rPr>
              <a:t>a) Khi quay 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………………một </a:t>
            </a:r>
            <a:r>
              <a:rPr lang="en-US" sz="3600">
                <a:latin typeface="Times New Roman" pitchFamily="18" charset="0"/>
                <a:cs typeface="Times New Roman" pitchFamily="18" charset="0"/>
              </a:rPr>
              <a:t>vòng quanh 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một </a:t>
            </a:r>
            <a:r>
              <a:rPr lang="en-US" sz="3600">
                <a:latin typeface="Times New Roman" pitchFamily="18" charset="0"/>
                <a:cs typeface="Times New Roman" pitchFamily="18" charset="0"/>
              </a:rPr>
              <a:t>cạnh góc 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vuông </a:t>
            </a:r>
            <a:r>
              <a:rPr lang="en-US" sz="3600">
                <a:latin typeface="Times New Roman" pitchFamily="18" charset="0"/>
                <a:cs typeface="Times New Roman" pitchFamily="18" charset="0"/>
              </a:rPr>
              <a:t>cố </a:t>
            </a:r>
            <a:r>
              <a:rPr lang="vi-VN" sz="3600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, ta </a:t>
            </a:r>
            <a:r>
              <a:rPr lang="vi-VN" sz="3600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600">
                <a:latin typeface="Times New Roman" pitchFamily="18" charset="0"/>
                <a:cs typeface="Times New Roman" pitchFamily="18" charset="0"/>
              </a:rPr>
              <a:t> hình nón.</a:t>
            </a:r>
          </a:p>
        </p:txBody>
      </p:sp>
    </p:spTree>
    <p:extLst>
      <p:ext uri="{BB962C8B-B14F-4D97-AF65-F5344CB8AC3E}">
        <p14:creationId xmlns:p14="http://schemas.microsoft.com/office/powerpoint/2010/main" val="2511117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3200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012043"/>
              </p:ext>
            </p:extLst>
          </p:nvPr>
        </p:nvGraphicFramePr>
        <p:xfrm>
          <a:off x="152400" y="3599336"/>
          <a:ext cx="4648200" cy="3191990"/>
        </p:xfrm>
        <a:graphic>
          <a:graphicData uri="http://schemas.openxmlformats.org/drawingml/2006/table">
            <a:tbl>
              <a:tblPr/>
              <a:tblGrid>
                <a:gridCol w="1442545"/>
                <a:gridCol w="1843252"/>
                <a:gridCol w="1362403"/>
              </a:tblGrid>
              <a:tr h="65428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6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Hì</a:t>
                      </a:r>
                      <a:r>
                        <a:rPr lang="en-US" sz="36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nh</a:t>
                      </a:r>
                      <a:r>
                        <a:rPr lang="en-US" sz="3600" b="1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chiếu</a:t>
                      </a:r>
                      <a:endParaRPr lang="en-US" sz="36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58" marB="45758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6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Hình</a:t>
                      </a:r>
                      <a:r>
                        <a:rPr sz="36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sz="36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</a:t>
                      </a:r>
                      <a:r>
                        <a:rPr lang="en-US" sz="36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ạ</a:t>
                      </a:r>
                      <a:r>
                        <a:rPr sz="36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ng</a:t>
                      </a:r>
                      <a:endParaRPr lang="en-US" sz="36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58" marB="45758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vi-VN" sz="36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Kích thước</a:t>
                      </a:r>
                    </a:p>
                  </a:txBody>
                  <a:tcPr marT="45758" marB="45758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4628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US" sz="36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Đứng</a:t>
                      </a:r>
                      <a:endParaRPr lang="en-US" sz="36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58" marB="45758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en-US" sz="36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58" marB="45758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en-US" sz="3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58" marB="45758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428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US" sz="36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Bằng</a:t>
                      </a:r>
                      <a:endParaRPr lang="en-US" sz="36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58" marB="45758" anchor="ctr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en-US" sz="3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58" marB="45758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6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</a:t>
                      </a:r>
                      <a:endParaRPr lang="en-US" sz="36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58" marB="45758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428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6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r>
                        <a:rPr lang="en-US" sz="36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ạnh</a:t>
                      </a:r>
                      <a:endParaRPr lang="en-US" sz="36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58" marB="45758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en-US" sz="3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58" marB="45758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en-US" sz="3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58" marB="45758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Rectangle 140306"/>
          <p:cNvSpPr>
            <a:spLocks noChangeArrowheads="1"/>
          </p:cNvSpPr>
          <p:nvPr/>
        </p:nvSpPr>
        <p:spPr bwMode="auto">
          <a:xfrm>
            <a:off x="0" y="-76200"/>
            <a:ext cx="3197225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44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III.Hình cầu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1219200"/>
            <a:ext cx="1552575" cy="19993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3276600"/>
            <a:ext cx="4267200" cy="36001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 Box 32019"/>
          <p:cNvSpPr txBox="1">
            <a:spLocks noChangeArrowheads="1"/>
          </p:cNvSpPr>
          <p:nvPr/>
        </p:nvSpPr>
        <p:spPr bwMode="auto">
          <a:xfrm>
            <a:off x="304800" y="2971800"/>
            <a:ext cx="43434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 b="1">
                <a:solidFill>
                  <a:srgbClr val="0000FF"/>
                </a:solidFill>
                <a:latin typeface="Times New Roman" pitchFamily="18" charset="0"/>
              </a:rPr>
              <a:t>Hoàn </a:t>
            </a:r>
            <a:r>
              <a:rPr lang="en-US" altLang="en-US" sz="3600" b="1" smtClean="0">
                <a:solidFill>
                  <a:srgbClr val="0000FF"/>
                </a:solidFill>
                <a:latin typeface="Times New Roman" pitchFamily="18" charset="0"/>
              </a:rPr>
              <a:t>thành bảng 6.3</a:t>
            </a:r>
            <a:endParaRPr lang="en-US" altLang="en-US" sz="3600" b="1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-76200" y="609600"/>
            <a:ext cx="792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Mục c/23/SGK: </a:t>
            </a:r>
            <a:r>
              <a:rPr lang="vi-VN" sz="3600" b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36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từ vài chỗ </a:t>
            </a:r>
            <a:r>
              <a:rPr lang="en-US" sz="3600" b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trống</a:t>
            </a:r>
            <a:endParaRPr lang="en-US" sz="3600" b="1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2400" y="1252557"/>
            <a:ext cx="638183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latin typeface="Times New Roman" pitchFamily="18" charset="0"/>
                <a:cs typeface="Times New Roman" pitchFamily="18" charset="0"/>
              </a:rPr>
              <a:t>a) Khi quay 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………………một </a:t>
            </a:r>
            <a:r>
              <a:rPr lang="en-US" sz="3600">
                <a:latin typeface="Times New Roman" pitchFamily="18" charset="0"/>
                <a:cs typeface="Times New Roman" pitchFamily="18" charset="0"/>
              </a:rPr>
              <a:t>vòng quanh </a:t>
            </a:r>
            <a:r>
              <a:rPr lang="vi-VN" sz="3600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600">
                <a:latin typeface="Times New Roman" pitchFamily="18" charset="0"/>
                <a:cs typeface="Times New Roman" pitchFamily="18" charset="0"/>
              </a:rPr>
              <a:t> kính cố </a:t>
            </a:r>
            <a:r>
              <a:rPr lang="vi-VN" sz="3600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, ta </a:t>
            </a:r>
            <a:r>
              <a:rPr lang="vi-VN" sz="3600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600">
                <a:latin typeface="Times New Roman" pitchFamily="18" charset="0"/>
                <a:cs typeface="Times New Roman" pitchFamily="18" charset="0"/>
              </a:rPr>
              <a:t> hình nón.</a:t>
            </a:r>
          </a:p>
        </p:txBody>
      </p:sp>
    </p:spTree>
    <p:extLst>
      <p:ext uri="{BB962C8B-B14F-4D97-AF65-F5344CB8AC3E}">
        <p14:creationId xmlns:p14="http://schemas.microsoft.com/office/powerpoint/2010/main" val="1748400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267</Words>
  <Application>Microsoft Office PowerPoint</Application>
  <PresentationFormat>On-screen Show (4:3)</PresentationFormat>
  <Paragraphs>43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Gợi ý một số câu hỏi chính cần tìm hiểu trong bài 6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AutoBVT</cp:lastModifiedBy>
  <cp:revision>11</cp:revision>
  <dcterms:created xsi:type="dcterms:W3CDTF">2021-08-30T16:15:17Z</dcterms:created>
  <dcterms:modified xsi:type="dcterms:W3CDTF">2021-09-25T14:08:03Z</dcterms:modified>
</cp:coreProperties>
</file>