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3" r:id="rId3"/>
    <p:sldId id="26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2" d="100"/>
          <a:sy n="112" d="100"/>
        </p:scale>
        <p:origin x="-1548"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60CFAE7-F5EF-4A18-894E-EA8E815E2F5E}" type="datetimeFigureOut">
              <a:rPr lang="en-US" smtClean="0"/>
              <a:t>3/9/2021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76CDB4-AF7B-4090-AAFE-D0F9AD10B02B}" type="slidenum">
              <a:rPr lang="en-US" smtClean="0"/>
              <a:t>‹#›</a:t>
            </a:fld>
            <a:endParaRPr lang="en-US"/>
          </a:p>
        </p:txBody>
      </p:sp>
    </p:spTree>
    <p:extLst>
      <p:ext uri="{BB962C8B-B14F-4D97-AF65-F5344CB8AC3E}">
        <p14:creationId xmlns:p14="http://schemas.microsoft.com/office/powerpoint/2010/main" val="13436336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0CFAE7-F5EF-4A18-894E-EA8E815E2F5E}" type="datetimeFigureOut">
              <a:rPr lang="en-US" smtClean="0"/>
              <a:t>3/9/2021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76CDB4-AF7B-4090-AAFE-D0F9AD10B02B}" type="slidenum">
              <a:rPr lang="en-US" smtClean="0"/>
              <a:t>‹#›</a:t>
            </a:fld>
            <a:endParaRPr lang="en-US"/>
          </a:p>
        </p:txBody>
      </p:sp>
    </p:spTree>
    <p:extLst>
      <p:ext uri="{BB962C8B-B14F-4D97-AF65-F5344CB8AC3E}">
        <p14:creationId xmlns:p14="http://schemas.microsoft.com/office/powerpoint/2010/main" val="39386250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0CFAE7-F5EF-4A18-894E-EA8E815E2F5E}" type="datetimeFigureOut">
              <a:rPr lang="en-US" smtClean="0"/>
              <a:t>3/9/2021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76CDB4-AF7B-4090-AAFE-D0F9AD10B02B}" type="slidenum">
              <a:rPr lang="en-US" smtClean="0"/>
              <a:t>‹#›</a:t>
            </a:fld>
            <a:endParaRPr lang="en-US"/>
          </a:p>
        </p:txBody>
      </p:sp>
    </p:spTree>
    <p:extLst>
      <p:ext uri="{BB962C8B-B14F-4D97-AF65-F5344CB8AC3E}">
        <p14:creationId xmlns:p14="http://schemas.microsoft.com/office/powerpoint/2010/main" val="13971818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0CFAE7-F5EF-4A18-894E-EA8E815E2F5E}" type="datetimeFigureOut">
              <a:rPr lang="en-US" smtClean="0"/>
              <a:t>3/9/2021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76CDB4-AF7B-4090-AAFE-D0F9AD10B02B}" type="slidenum">
              <a:rPr lang="en-US" smtClean="0"/>
              <a:t>‹#›</a:t>
            </a:fld>
            <a:endParaRPr lang="en-US"/>
          </a:p>
        </p:txBody>
      </p:sp>
    </p:spTree>
    <p:extLst>
      <p:ext uri="{BB962C8B-B14F-4D97-AF65-F5344CB8AC3E}">
        <p14:creationId xmlns:p14="http://schemas.microsoft.com/office/powerpoint/2010/main" val="18742389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0CFAE7-F5EF-4A18-894E-EA8E815E2F5E}" type="datetimeFigureOut">
              <a:rPr lang="en-US" smtClean="0"/>
              <a:t>3/9/2021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76CDB4-AF7B-4090-AAFE-D0F9AD10B02B}" type="slidenum">
              <a:rPr lang="en-US" smtClean="0"/>
              <a:t>‹#›</a:t>
            </a:fld>
            <a:endParaRPr lang="en-US"/>
          </a:p>
        </p:txBody>
      </p:sp>
    </p:spTree>
    <p:extLst>
      <p:ext uri="{BB962C8B-B14F-4D97-AF65-F5344CB8AC3E}">
        <p14:creationId xmlns:p14="http://schemas.microsoft.com/office/powerpoint/2010/main" val="11244627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60CFAE7-F5EF-4A18-894E-EA8E815E2F5E}" type="datetimeFigureOut">
              <a:rPr lang="en-US" smtClean="0"/>
              <a:t>3/9/2021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76CDB4-AF7B-4090-AAFE-D0F9AD10B02B}" type="slidenum">
              <a:rPr lang="en-US" smtClean="0"/>
              <a:t>‹#›</a:t>
            </a:fld>
            <a:endParaRPr lang="en-US"/>
          </a:p>
        </p:txBody>
      </p:sp>
    </p:spTree>
    <p:extLst>
      <p:ext uri="{BB962C8B-B14F-4D97-AF65-F5344CB8AC3E}">
        <p14:creationId xmlns:p14="http://schemas.microsoft.com/office/powerpoint/2010/main" val="30409419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60CFAE7-F5EF-4A18-894E-EA8E815E2F5E}" type="datetimeFigureOut">
              <a:rPr lang="en-US" smtClean="0"/>
              <a:t>3/9/2021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76CDB4-AF7B-4090-AAFE-D0F9AD10B02B}" type="slidenum">
              <a:rPr lang="en-US" smtClean="0"/>
              <a:t>‹#›</a:t>
            </a:fld>
            <a:endParaRPr lang="en-US"/>
          </a:p>
        </p:txBody>
      </p:sp>
    </p:spTree>
    <p:extLst>
      <p:ext uri="{BB962C8B-B14F-4D97-AF65-F5344CB8AC3E}">
        <p14:creationId xmlns:p14="http://schemas.microsoft.com/office/powerpoint/2010/main" val="6000836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60CFAE7-F5EF-4A18-894E-EA8E815E2F5E}" type="datetimeFigureOut">
              <a:rPr lang="en-US" smtClean="0"/>
              <a:t>3/9/2021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76CDB4-AF7B-4090-AAFE-D0F9AD10B02B}" type="slidenum">
              <a:rPr lang="en-US" smtClean="0"/>
              <a:t>‹#›</a:t>
            </a:fld>
            <a:endParaRPr lang="en-US"/>
          </a:p>
        </p:txBody>
      </p:sp>
    </p:spTree>
    <p:extLst>
      <p:ext uri="{BB962C8B-B14F-4D97-AF65-F5344CB8AC3E}">
        <p14:creationId xmlns:p14="http://schemas.microsoft.com/office/powerpoint/2010/main" val="41445842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0CFAE7-F5EF-4A18-894E-EA8E815E2F5E}" type="datetimeFigureOut">
              <a:rPr lang="en-US" smtClean="0"/>
              <a:t>3/9/2021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76CDB4-AF7B-4090-AAFE-D0F9AD10B02B}" type="slidenum">
              <a:rPr lang="en-US" smtClean="0"/>
              <a:t>‹#›</a:t>
            </a:fld>
            <a:endParaRPr lang="en-US"/>
          </a:p>
        </p:txBody>
      </p:sp>
    </p:spTree>
    <p:extLst>
      <p:ext uri="{BB962C8B-B14F-4D97-AF65-F5344CB8AC3E}">
        <p14:creationId xmlns:p14="http://schemas.microsoft.com/office/powerpoint/2010/main" val="39377099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0CFAE7-F5EF-4A18-894E-EA8E815E2F5E}" type="datetimeFigureOut">
              <a:rPr lang="en-US" smtClean="0"/>
              <a:t>3/9/2021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76CDB4-AF7B-4090-AAFE-D0F9AD10B02B}" type="slidenum">
              <a:rPr lang="en-US" smtClean="0"/>
              <a:t>‹#›</a:t>
            </a:fld>
            <a:endParaRPr lang="en-US"/>
          </a:p>
        </p:txBody>
      </p:sp>
    </p:spTree>
    <p:extLst>
      <p:ext uri="{BB962C8B-B14F-4D97-AF65-F5344CB8AC3E}">
        <p14:creationId xmlns:p14="http://schemas.microsoft.com/office/powerpoint/2010/main" val="21692484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0CFAE7-F5EF-4A18-894E-EA8E815E2F5E}" type="datetimeFigureOut">
              <a:rPr lang="en-US" smtClean="0"/>
              <a:t>3/9/2021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76CDB4-AF7B-4090-AAFE-D0F9AD10B02B}" type="slidenum">
              <a:rPr lang="en-US" smtClean="0"/>
              <a:t>‹#›</a:t>
            </a:fld>
            <a:endParaRPr lang="en-US"/>
          </a:p>
        </p:txBody>
      </p:sp>
    </p:spTree>
    <p:extLst>
      <p:ext uri="{BB962C8B-B14F-4D97-AF65-F5344CB8AC3E}">
        <p14:creationId xmlns:p14="http://schemas.microsoft.com/office/powerpoint/2010/main" val="19887205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0CFAE7-F5EF-4A18-894E-EA8E815E2F5E}" type="datetimeFigureOut">
              <a:rPr lang="en-US" smtClean="0"/>
              <a:t>3/9/2021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76CDB4-AF7B-4090-AAFE-D0F9AD10B02B}" type="slidenum">
              <a:rPr lang="en-US" smtClean="0"/>
              <a:t>‹#›</a:t>
            </a:fld>
            <a:endParaRPr lang="en-US"/>
          </a:p>
        </p:txBody>
      </p:sp>
    </p:spTree>
    <p:extLst>
      <p:ext uri="{BB962C8B-B14F-4D97-AF65-F5344CB8AC3E}">
        <p14:creationId xmlns:p14="http://schemas.microsoft.com/office/powerpoint/2010/main" val="5306600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300" y="0"/>
            <a:ext cx="9258300" cy="6838545"/>
          </a:xfrm>
          <a:prstGeom prst="rect">
            <a:avLst/>
          </a:prstGeom>
        </p:spPr>
      </p:pic>
      <p:sp>
        <p:nvSpPr>
          <p:cNvPr id="2" name="Rectangle 1"/>
          <p:cNvSpPr/>
          <p:nvPr/>
        </p:nvSpPr>
        <p:spPr>
          <a:xfrm>
            <a:off x="685800" y="1066800"/>
            <a:ext cx="7543800" cy="23524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rstTxWarp prst="textChevron">
              <a:avLst/>
            </a:prstTxWarp>
          </a:bodyPr>
          <a:lstStyle/>
          <a:p>
            <a:pPr algn="ctr"/>
            <a:r>
              <a:rPr lang="en-US" sz="3200" b="1" dirty="0" smtClean="0">
                <a:solidFill>
                  <a:schemeClr val="tx2">
                    <a:lumMod val="60000"/>
                    <a:lumOff val="40000"/>
                  </a:schemeClr>
                </a:solidFill>
                <a:effectLst>
                  <a:outerShdw blurRad="60007" dist="200025" dir="15000000" sy="30000" kx="-1800000" algn="bl" rotWithShape="0">
                    <a:prstClr val="black">
                      <a:alpha val="32000"/>
                    </a:prstClr>
                  </a:outerShdw>
                </a:effectLst>
                <a:latin typeface="Times New Roman" pitchFamily="18" charset="0"/>
                <a:cs typeface="Times New Roman" pitchFamily="18" charset="0"/>
              </a:rPr>
              <a:t>HƯỚNG DẪN HỌC SINH CHUẨN BỊ </a:t>
            </a:r>
            <a:r>
              <a:rPr lang="en-US" sz="3200" b="1" smtClean="0">
                <a:solidFill>
                  <a:schemeClr val="tx2">
                    <a:lumMod val="60000"/>
                    <a:lumOff val="40000"/>
                  </a:schemeClr>
                </a:solidFill>
                <a:effectLst>
                  <a:outerShdw blurRad="60007" dist="200025" dir="15000000" sy="30000" kx="-1800000" algn="bl" rotWithShape="0">
                    <a:prstClr val="black">
                      <a:alpha val="32000"/>
                    </a:prstClr>
                  </a:outerShdw>
                </a:effectLst>
                <a:latin typeface="Times New Roman" pitchFamily="18" charset="0"/>
                <a:cs typeface="Times New Roman" pitchFamily="18" charset="0"/>
              </a:rPr>
              <a:t>TIẾT </a:t>
            </a:r>
            <a:r>
              <a:rPr lang="en-US" sz="3200" b="1" smtClean="0">
                <a:solidFill>
                  <a:schemeClr val="tx2">
                    <a:lumMod val="60000"/>
                    <a:lumOff val="40000"/>
                  </a:schemeClr>
                </a:solidFill>
                <a:effectLst>
                  <a:outerShdw blurRad="60007" dist="200025" dir="15000000" sy="30000" kx="-1800000" algn="bl" rotWithShape="0">
                    <a:prstClr val="black">
                      <a:alpha val="32000"/>
                    </a:prstClr>
                  </a:outerShdw>
                </a:effectLst>
                <a:latin typeface="Times New Roman" pitchFamily="18" charset="0"/>
                <a:cs typeface="Times New Roman" pitchFamily="18" charset="0"/>
              </a:rPr>
              <a:t>HỌC</a:t>
            </a:r>
            <a:endParaRPr lang="en-US" sz="3200" b="1" dirty="0">
              <a:solidFill>
                <a:schemeClr val="tx2">
                  <a:lumMod val="60000"/>
                  <a:lumOff val="40000"/>
                </a:schemeClr>
              </a:solidFill>
              <a:effectLst>
                <a:outerShdw blurRad="60007" dist="200025" dir="15000000" sy="30000" kx="-1800000" algn="bl" rotWithShape="0">
                  <a:prstClr val="black">
                    <a:alpha val="32000"/>
                  </a:prstClr>
                </a:outerShdw>
              </a:effectLst>
              <a:latin typeface="Times New Roman" pitchFamily="18" charset="0"/>
              <a:cs typeface="Times New Roman" pitchFamily="18" charset="0"/>
            </a:endParaRP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57681" y="-29183"/>
            <a:ext cx="7620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AutoShape 4"/>
          <p:cNvSpPr>
            <a:spLocks noChangeArrowheads="1"/>
          </p:cNvSpPr>
          <p:nvPr/>
        </p:nvSpPr>
        <p:spPr bwMode="auto">
          <a:xfrm>
            <a:off x="582106" y="4799411"/>
            <a:ext cx="7775575" cy="594122"/>
          </a:xfrm>
          <a:prstGeom prst="roundRect">
            <a:avLst>
              <a:gd name="adj" fmla="val 16667"/>
            </a:avLst>
          </a:prstGeom>
          <a:noFill/>
          <a:ln w="9360" cap="flat">
            <a:noFill/>
            <a:round/>
            <a:headEnd/>
            <a:tailEnd/>
          </a:ln>
          <a:effectLst/>
        </p:spPr>
        <p:txBody>
          <a:bodyPr wrap="none" lIns="90000" tIns="45000" rIns="90000" bIns="45000" anchor="ctr"/>
          <a:lstStyle/>
          <a:p>
            <a:pPr algn="ctr">
              <a:spcBef>
                <a:spcPts val="17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3200" b="1" dirty="0" err="1" smtClean="0">
                <a:solidFill>
                  <a:srgbClr val="C00000"/>
                </a:solidFill>
                <a:latin typeface="Times New Roman" pitchFamily="18" charset="0"/>
                <a:cs typeface="Times New Roman" pitchFamily="18" charset="0"/>
              </a:rPr>
              <a:t>Bài</a:t>
            </a:r>
            <a:r>
              <a:rPr lang="en-US" sz="3200" b="1" dirty="0" smtClean="0">
                <a:solidFill>
                  <a:srgbClr val="C00000"/>
                </a:solidFill>
                <a:latin typeface="Times New Roman" pitchFamily="18" charset="0"/>
                <a:cs typeface="Times New Roman" pitchFamily="18" charset="0"/>
              </a:rPr>
              <a:t> 1</a:t>
            </a:r>
            <a:r>
              <a:rPr lang="en-US" sz="3200" b="1" smtClean="0">
                <a:solidFill>
                  <a:srgbClr val="C00000"/>
                </a:solidFill>
                <a:latin typeface="Times New Roman" pitchFamily="18" charset="0"/>
                <a:cs typeface="Times New Roman" pitchFamily="18" charset="0"/>
              </a:rPr>
              <a:t>: </a:t>
            </a:r>
            <a:r>
              <a:rPr lang="vi-VN" sz="3200" b="1">
                <a:solidFill>
                  <a:srgbClr val="C00000"/>
                </a:solidFill>
                <a:latin typeface="Times New Roman" pitchFamily="18" charset="0"/>
                <a:cs typeface="Times New Roman" pitchFamily="18" charset="0"/>
              </a:rPr>
              <a:t>HỆ THỐNG KINH, VĨ TUYẾN VÀ </a:t>
            </a:r>
          </a:p>
          <a:p>
            <a:pPr algn="ctr">
              <a:spcBef>
                <a:spcPts val="17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vi-VN" sz="3200" b="1">
                <a:solidFill>
                  <a:srgbClr val="C00000"/>
                </a:solidFill>
                <a:latin typeface="Times New Roman" pitchFamily="18" charset="0"/>
                <a:cs typeface="Times New Roman" pitchFamily="18" charset="0"/>
              </a:rPr>
              <a:t>TỌA ĐỘ ĐỊA LÍ (</a:t>
            </a:r>
            <a:r>
              <a:rPr lang="vi-VN" sz="3200" b="1">
                <a:solidFill>
                  <a:srgbClr val="C00000"/>
                </a:solidFill>
                <a:latin typeface="Times New Roman" pitchFamily="18" charset="0"/>
                <a:cs typeface="Times New Roman" pitchFamily="18" charset="0"/>
              </a:rPr>
              <a:t>Tiết </a:t>
            </a:r>
            <a:r>
              <a:rPr lang="en-US" sz="3200" b="1">
                <a:solidFill>
                  <a:srgbClr val="C00000"/>
                </a:solidFill>
                <a:latin typeface="Times New Roman" pitchFamily="18" charset="0"/>
                <a:cs typeface="Times New Roman" pitchFamily="18" charset="0"/>
              </a:rPr>
              <a:t>3</a:t>
            </a:r>
            <a:r>
              <a:rPr lang="vi-VN" sz="3200" b="1" smtClean="0">
                <a:solidFill>
                  <a:srgbClr val="C00000"/>
                </a:solidFill>
                <a:latin typeface="Times New Roman" pitchFamily="18" charset="0"/>
                <a:cs typeface="Times New Roman" pitchFamily="18" charset="0"/>
              </a:rPr>
              <a:t>)</a:t>
            </a:r>
            <a:endParaRPr lang="en-US" sz="3200" b="1" dirty="0">
              <a:solidFill>
                <a:srgbClr val="C00000"/>
              </a:solidFill>
              <a:latin typeface="Times New Roman" pitchFamily="18" charset="0"/>
              <a:cs typeface="Times New Roman" pitchFamily="18" charset="0"/>
            </a:endParaRPr>
          </a:p>
        </p:txBody>
      </p:sp>
      <p:sp>
        <p:nvSpPr>
          <p:cNvPr id="3" name="Rectangle 2"/>
          <p:cNvSpPr/>
          <p:nvPr/>
        </p:nvSpPr>
        <p:spPr>
          <a:xfrm>
            <a:off x="850359" y="3276600"/>
            <a:ext cx="7519481" cy="76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a:solidFill>
                  <a:srgbClr val="00B050"/>
                </a:solidFill>
                <a:latin typeface="Times New Roman" pitchFamily="18" charset="0"/>
                <a:cs typeface="Times New Roman" pitchFamily="18" charset="0"/>
              </a:rPr>
              <a:t>MÔN: LỊCH SỬ - ĐỊA LÝ 6</a:t>
            </a:r>
          </a:p>
          <a:p>
            <a:pPr algn="ctr"/>
            <a:r>
              <a:rPr lang="en-US" sz="4000" b="1">
                <a:solidFill>
                  <a:srgbClr val="00B050"/>
                </a:solidFill>
                <a:latin typeface="Times New Roman" pitchFamily="18" charset="0"/>
                <a:cs typeface="Times New Roman" pitchFamily="18" charset="0"/>
              </a:rPr>
              <a:t>PHẦN ĐỊA LÝ</a:t>
            </a:r>
            <a:endParaRPr lang="en-US" sz="4000" b="1" dirty="0">
              <a:solidFill>
                <a:srgbClr val="00B050"/>
              </a:solidFill>
              <a:latin typeface="Times New Roman" pitchFamily="18" charset="0"/>
              <a:cs typeface="Times New Roman" pitchFamily="18" charset="0"/>
            </a:endParaRPr>
          </a:p>
        </p:txBody>
      </p:sp>
      <p:sp>
        <p:nvSpPr>
          <p:cNvPr id="9" name="Rounded Rectangle 8"/>
          <p:cNvSpPr/>
          <p:nvPr/>
        </p:nvSpPr>
        <p:spPr>
          <a:xfrm>
            <a:off x="76200" y="304800"/>
            <a:ext cx="9067800" cy="7620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dirty="0" smtClean="0">
                <a:solidFill>
                  <a:srgbClr val="FF0000"/>
                </a:solidFill>
                <a:latin typeface="Times New Roman" pitchFamily="18" charset="0"/>
                <a:cs typeface="Times New Roman" pitchFamily="18" charset="0"/>
              </a:rPr>
              <a:t>PHÒNG GIÁO DỤC VÀ ĐÀO TẠO QUẬN GÒ VẤP</a:t>
            </a:r>
            <a:endParaRPr lang="en-US" sz="30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8705169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15432" y="1524000"/>
            <a:ext cx="8106316" cy="5262979"/>
          </a:xfrm>
          <a:prstGeom prst="rect">
            <a:avLst/>
          </a:prstGeom>
        </p:spPr>
        <p:txBody>
          <a:bodyPr wrap="square">
            <a:spAutoFit/>
          </a:bodyPr>
          <a:lstStyle/>
          <a:p>
            <a:pPr algn="just">
              <a:lnSpc>
                <a:spcPct val="150000"/>
              </a:lnSpc>
            </a:pPr>
            <a:r>
              <a:rPr lang="en-US" sz="3200" smtClean="0">
                <a:latin typeface="Times New Roman" pitchFamily="18" charset="0"/>
                <a:cs typeface="Times New Roman" pitchFamily="18" charset="0"/>
              </a:rPr>
              <a:t>Trước khi tham gia tiết học, học sinh cần:</a:t>
            </a:r>
          </a:p>
          <a:p>
            <a:pPr marL="457200" indent="-457200" algn="just">
              <a:lnSpc>
                <a:spcPct val="150000"/>
              </a:lnSpc>
              <a:buFont typeface="Arial" pitchFamily="34" charset="0"/>
              <a:buChar char="•"/>
            </a:pPr>
            <a:r>
              <a:rPr lang="en-US" sz="3200" smtClean="0">
                <a:latin typeface="Times New Roman" pitchFamily="18" charset="0"/>
                <a:cs typeface="Times New Roman" pitchFamily="18" charset="0"/>
              </a:rPr>
              <a:t>Nghiên </a:t>
            </a:r>
            <a:r>
              <a:rPr lang="en-US" sz="3200" dirty="0" err="1">
                <a:latin typeface="Times New Roman" pitchFamily="18" charset="0"/>
                <a:cs typeface="Times New Roman" pitchFamily="18" charset="0"/>
              </a:rPr>
              <a:t>cứu</a:t>
            </a:r>
            <a:r>
              <a:rPr lang="en-US" sz="3200" dirty="0">
                <a:latin typeface="Times New Roman" pitchFamily="18" charset="0"/>
                <a:cs typeface="Times New Roman" pitchFamily="18" charset="0"/>
              </a:rPr>
              <a:t> </a:t>
            </a:r>
            <a:r>
              <a:rPr lang="en-US" sz="3200" err="1" smtClean="0">
                <a:latin typeface="Times New Roman" pitchFamily="18" charset="0"/>
                <a:cs typeface="Times New Roman" pitchFamily="18" charset="0"/>
              </a:rPr>
              <a:t>trước</a:t>
            </a:r>
            <a:r>
              <a:rPr lang="en-US" sz="3200" smtClean="0">
                <a:latin typeface="Times New Roman" pitchFamily="18" charset="0"/>
                <a:cs typeface="Times New Roman" pitchFamily="18" charset="0"/>
              </a:rPr>
              <a:t> </a:t>
            </a:r>
            <a:r>
              <a:rPr lang="en-US" sz="3200" smtClean="0">
                <a:latin typeface="Times New Roman" pitchFamily="18" charset="0"/>
                <a:cs typeface="Times New Roman" pitchFamily="18" charset="0"/>
              </a:rPr>
              <a:t>SGK mục III trang 115,116.</a:t>
            </a:r>
          </a:p>
          <a:p>
            <a:pPr marL="457200" indent="-457200" algn="just">
              <a:lnSpc>
                <a:spcPct val="150000"/>
              </a:lnSpc>
              <a:buFont typeface="Arial" pitchFamily="34" charset="0"/>
              <a:buChar char="•"/>
            </a:pPr>
            <a:r>
              <a:rPr lang="en-US" sz="3200" smtClean="0">
                <a:latin typeface="Times New Roman" pitchFamily="18" charset="0"/>
                <a:cs typeface="Times New Roman" pitchFamily="18" charset="0"/>
              </a:rPr>
              <a:t>Xem lại nội dung mục I, II đã học ở tiết trước.</a:t>
            </a:r>
          </a:p>
          <a:p>
            <a:pPr marL="457200" indent="-457200" algn="just">
              <a:lnSpc>
                <a:spcPct val="150000"/>
              </a:lnSpc>
              <a:buFont typeface="Arial" pitchFamily="34" charset="0"/>
              <a:buChar char="•"/>
            </a:pPr>
            <a:r>
              <a:rPr lang="en-US" sz="3200" smtClean="0">
                <a:latin typeface="Times New Roman" pitchFamily="18" charset="0"/>
                <a:cs typeface="Times New Roman" pitchFamily="18" charset="0"/>
              </a:rPr>
              <a:t>Chuẩn bị vở ghi, bút viết (bút xanh và bút đỏ) và thước.</a:t>
            </a:r>
            <a:endParaRPr lang="en-US" sz="3200" dirty="0">
              <a:latin typeface="Times New Roman" pitchFamily="18" charset="0"/>
              <a:cs typeface="Times New Roman" pitchFamily="18" charset="0"/>
            </a:endParaRPr>
          </a:p>
        </p:txBody>
      </p:sp>
      <p:sp>
        <p:nvSpPr>
          <p:cNvPr id="6" name="AutoShape 4"/>
          <p:cNvSpPr>
            <a:spLocks noChangeArrowheads="1"/>
          </p:cNvSpPr>
          <p:nvPr/>
        </p:nvSpPr>
        <p:spPr bwMode="auto">
          <a:xfrm>
            <a:off x="632365" y="609600"/>
            <a:ext cx="7775575" cy="594122"/>
          </a:xfrm>
          <a:prstGeom prst="roundRect">
            <a:avLst>
              <a:gd name="adj" fmla="val 16667"/>
            </a:avLst>
          </a:prstGeom>
          <a:noFill/>
          <a:ln w="9360" cap="flat">
            <a:noFill/>
            <a:round/>
            <a:headEnd/>
            <a:tailEnd/>
          </a:ln>
          <a:effectLst/>
        </p:spPr>
        <p:txBody>
          <a:bodyPr wrap="none" lIns="90000" tIns="45000" rIns="90000" bIns="45000" anchor="ctr"/>
          <a:lstStyle/>
          <a:p>
            <a:pPr algn="ctr">
              <a:spcBef>
                <a:spcPts val="17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3200" b="1">
                <a:solidFill>
                  <a:srgbClr val="C00000"/>
                </a:solidFill>
                <a:latin typeface="Times New Roman" pitchFamily="18" charset="0"/>
                <a:cs typeface="Times New Roman" pitchFamily="18" charset="0"/>
              </a:rPr>
              <a:t>Bài 1: </a:t>
            </a:r>
            <a:r>
              <a:rPr lang="vi-VN" sz="3200" b="1">
                <a:solidFill>
                  <a:srgbClr val="C00000"/>
                </a:solidFill>
                <a:latin typeface="Times New Roman" pitchFamily="18" charset="0"/>
                <a:cs typeface="Times New Roman" pitchFamily="18" charset="0"/>
              </a:rPr>
              <a:t>HỆ THỐNG KINH, VĨ TUYẾN VÀ </a:t>
            </a:r>
          </a:p>
          <a:p>
            <a:pPr algn="ctr">
              <a:spcBef>
                <a:spcPts val="17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vi-VN" sz="3200" b="1">
                <a:solidFill>
                  <a:srgbClr val="C00000"/>
                </a:solidFill>
                <a:latin typeface="Times New Roman" pitchFamily="18" charset="0"/>
                <a:cs typeface="Times New Roman" pitchFamily="18" charset="0"/>
              </a:rPr>
              <a:t>TỌA ĐỘ ĐỊA LÍ (</a:t>
            </a:r>
            <a:r>
              <a:rPr lang="vi-VN" sz="3200" b="1">
                <a:solidFill>
                  <a:srgbClr val="C00000"/>
                </a:solidFill>
                <a:latin typeface="Times New Roman" pitchFamily="18" charset="0"/>
                <a:cs typeface="Times New Roman" pitchFamily="18" charset="0"/>
              </a:rPr>
              <a:t>Tiết </a:t>
            </a:r>
            <a:r>
              <a:rPr lang="en-US" sz="3200" b="1">
                <a:solidFill>
                  <a:srgbClr val="C00000"/>
                </a:solidFill>
                <a:latin typeface="Times New Roman" pitchFamily="18" charset="0"/>
                <a:cs typeface="Times New Roman" pitchFamily="18" charset="0"/>
              </a:rPr>
              <a:t>3</a:t>
            </a:r>
            <a:r>
              <a:rPr lang="vi-VN" sz="3200" b="1" smtClean="0">
                <a:solidFill>
                  <a:srgbClr val="C00000"/>
                </a:solidFill>
                <a:latin typeface="Times New Roman" pitchFamily="18" charset="0"/>
                <a:cs typeface="Times New Roman" pitchFamily="18" charset="0"/>
              </a:rPr>
              <a:t>)</a:t>
            </a:r>
            <a:endParaRPr lang="en-US" sz="3200" b="1" dirty="0">
              <a:solidFill>
                <a:srgbClr val="C00000"/>
              </a:solidFill>
              <a:latin typeface="Times New Roman" pitchFamily="18" charset="0"/>
              <a:cs typeface="Times New Roman" pitchFamily="18" charset="0"/>
            </a:endParaRP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57681" y="-29183"/>
            <a:ext cx="7620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3026446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32365" y="1600200"/>
            <a:ext cx="8106316" cy="5016758"/>
          </a:xfrm>
          <a:prstGeom prst="rect">
            <a:avLst/>
          </a:prstGeom>
        </p:spPr>
        <p:txBody>
          <a:bodyPr wrap="square">
            <a:spAutoFit/>
          </a:bodyPr>
          <a:lstStyle/>
          <a:p>
            <a:pPr algn="just"/>
            <a:r>
              <a:rPr lang="en-US" sz="3200" b="1" smtClean="0">
                <a:solidFill>
                  <a:srgbClr val="00B0F0"/>
                </a:solidFill>
                <a:latin typeface="Times New Roman" pitchFamily="18" charset="0"/>
                <a:cs typeface="Times New Roman" pitchFamily="18" charset="0"/>
              </a:rPr>
              <a:t>III. </a:t>
            </a:r>
            <a:r>
              <a:rPr lang="vi-VN" sz="3200" b="1">
                <a:solidFill>
                  <a:srgbClr val="00B0F0"/>
                </a:solidFill>
                <a:latin typeface="Times New Roman" pitchFamily="18" charset="0"/>
                <a:cs typeface="Times New Roman" pitchFamily="18" charset="0"/>
              </a:rPr>
              <a:t>LƯỚI KINH, VĨ TUYẾN CỦA BẢN ĐỒ THẾ GIỚI</a:t>
            </a:r>
          </a:p>
          <a:p>
            <a:pPr algn="just"/>
            <a:r>
              <a:rPr lang="nl-NL" sz="3200" smtClean="0">
                <a:latin typeface="Times New Roman" pitchFamily="18" charset="0"/>
                <a:cs typeface="Times New Roman" pitchFamily="18" charset="0"/>
              </a:rPr>
              <a:t>- </a:t>
            </a:r>
            <a:r>
              <a:rPr lang="nl-NL" sz="3200" dirty="0" smtClean="0">
                <a:latin typeface="Times New Roman" pitchFamily="18" charset="0"/>
                <a:cs typeface="Times New Roman" pitchFamily="18" charset="0"/>
              </a:rPr>
              <a:t>Đọc và nghiên cứu thông </a:t>
            </a:r>
            <a:r>
              <a:rPr lang="nl-NL" sz="3200" dirty="0">
                <a:latin typeface="Times New Roman" pitchFamily="18" charset="0"/>
                <a:cs typeface="Times New Roman" pitchFamily="18" charset="0"/>
              </a:rPr>
              <a:t>tin </a:t>
            </a:r>
            <a:r>
              <a:rPr lang="nl-NL" sz="3200">
                <a:latin typeface="Times New Roman" pitchFamily="18" charset="0"/>
                <a:cs typeface="Times New Roman" pitchFamily="18" charset="0"/>
              </a:rPr>
              <a:t>mục </a:t>
            </a:r>
            <a:r>
              <a:rPr lang="nl-NL" sz="3200" smtClean="0">
                <a:latin typeface="Times New Roman" pitchFamily="18" charset="0"/>
                <a:cs typeface="Times New Roman" pitchFamily="18" charset="0"/>
              </a:rPr>
              <a:t>III - SGK </a:t>
            </a:r>
            <a:r>
              <a:rPr lang="nl-NL" sz="3200" smtClean="0">
                <a:latin typeface="Times New Roman" pitchFamily="18" charset="0"/>
                <a:cs typeface="Times New Roman" pitchFamily="18" charset="0"/>
              </a:rPr>
              <a:t>trang </a:t>
            </a:r>
            <a:r>
              <a:rPr lang="nl-NL" sz="3200" smtClean="0">
                <a:latin typeface="Times New Roman" pitchFamily="18" charset="0"/>
                <a:cs typeface="Times New Roman" pitchFamily="18" charset="0"/>
              </a:rPr>
              <a:t>115, 116</a:t>
            </a:r>
            <a:r>
              <a:rPr lang="nl-NL" sz="3200" smtClean="0">
                <a:latin typeface="Times New Roman" pitchFamily="18" charset="0"/>
                <a:cs typeface="Times New Roman" pitchFamily="18" charset="0"/>
              </a:rPr>
              <a:t>.</a:t>
            </a:r>
            <a:endParaRPr lang="nl-NL" sz="3200" dirty="0" smtClean="0">
              <a:latin typeface="Times New Roman" pitchFamily="18" charset="0"/>
              <a:cs typeface="Times New Roman" pitchFamily="18" charset="0"/>
            </a:endParaRPr>
          </a:p>
          <a:p>
            <a:pPr algn="just"/>
            <a:r>
              <a:rPr lang="en-US" sz="3200" smtClean="0">
                <a:latin typeface="Times New Roman" pitchFamily="18" charset="0"/>
                <a:cs typeface="Times New Roman" pitchFamily="18" charset="0"/>
              </a:rPr>
              <a:t>- D</a:t>
            </a:r>
            <a:r>
              <a:rPr lang="vi-VN" sz="3200" smtClean="0">
                <a:latin typeface="Times New Roman" pitchFamily="18" charset="0"/>
                <a:cs typeface="Times New Roman" pitchFamily="18" charset="0"/>
              </a:rPr>
              <a:t>ựa </a:t>
            </a:r>
            <a:r>
              <a:rPr lang="vi-VN" sz="3200">
                <a:latin typeface="Times New Roman" pitchFamily="18" charset="0"/>
                <a:cs typeface="Times New Roman" pitchFamily="18" charset="0"/>
              </a:rPr>
              <a:t>vào nội dung mô tả lưới kinh vĩ tuyến của bản đồ thế giới (hình 1.3a), hãy mô tả đặc điểm của lưới kinh, vĩ tuyến của các hình còn lại (hình 1.3b </a:t>
            </a:r>
            <a:r>
              <a:rPr lang="vi-VN" sz="3200">
                <a:latin typeface="Times New Roman" pitchFamily="18" charset="0"/>
                <a:cs typeface="Times New Roman" pitchFamily="18" charset="0"/>
              </a:rPr>
              <a:t>và </a:t>
            </a:r>
            <a:r>
              <a:rPr lang="vi-VN" sz="3200" smtClean="0">
                <a:latin typeface="Times New Roman" pitchFamily="18" charset="0"/>
                <a:cs typeface="Times New Roman" pitchFamily="18" charset="0"/>
              </a:rPr>
              <a:t>1.3c)</a:t>
            </a:r>
            <a:endParaRPr lang="en-US" sz="3200" smtClean="0">
              <a:latin typeface="Times New Roman" pitchFamily="18" charset="0"/>
              <a:cs typeface="Times New Roman" pitchFamily="18" charset="0"/>
            </a:endParaRPr>
          </a:p>
          <a:p>
            <a:pPr algn="just"/>
            <a:r>
              <a:rPr lang="en-US" sz="3200" smtClean="0">
                <a:latin typeface="Times New Roman" pitchFamily="18" charset="0"/>
                <a:cs typeface="Times New Roman" pitchFamily="18" charset="0"/>
              </a:rPr>
              <a:t>- Luyện tập lại các nội dung đã học qua bài tập trong SGK trang 116.</a:t>
            </a:r>
            <a:endParaRPr lang="vi-VN" sz="3200">
              <a:latin typeface="Times New Roman" pitchFamily="18" charset="0"/>
              <a:cs typeface="Times New Roman" pitchFamily="18" charset="0"/>
            </a:endParaRPr>
          </a:p>
        </p:txBody>
      </p:sp>
      <p:sp>
        <p:nvSpPr>
          <p:cNvPr id="6" name="AutoShape 4"/>
          <p:cNvSpPr>
            <a:spLocks noChangeArrowheads="1"/>
          </p:cNvSpPr>
          <p:nvPr/>
        </p:nvSpPr>
        <p:spPr bwMode="auto">
          <a:xfrm>
            <a:off x="632365" y="609600"/>
            <a:ext cx="7775575" cy="594122"/>
          </a:xfrm>
          <a:prstGeom prst="roundRect">
            <a:avLst>
              <a:gd name="adj" fmla="val 16667"/>
            </a:avLst>
          </a:prstGeom>
          <a:noFill/>
          <a:ln w="9360" cap="flat">
            <a:noFill/>
            <a:round/>
            <a:headEnd/>
            <a:tailEnd/>
          </a:ln>
          <a:effectLst/>
        </p:spPr>
        <p:txBody>
          <a:bodyPr wrap="none" lIns="90000" tIns="45000" rIns="90000" bIns="45000" anchor="ctr"/>
          <a:lstStyle/>
          <a:p>
            <a:pPr algn="ctr">
              <a:spcBef>
                <a:spcPts val="17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3200" b="1">
                <a:solidFill>
                  <a:srgbClr val="C00000"/>
                </a:solidFill>
                <a:latin typeface="Times New Roman" pitchFamily="18" charset="0"/>
                <a:cs typeface="Times New Roman" pitchFamily="18" charset="0"/>
              </a:rPr>
              <a:t>Bài 1: </a:t>
            </a:r>
            <a:r>
              <a:rPr lang="vi-VN" sz="3200" b="1">
                <a:solidFill>
                  <a:srgbClr val="C00000"/>
                </a:solidFill>
                <a:latin typeface="Times New Roman" pitchFamily="18" charset="0"/>
                <a:cs typeface="Times New Roman" pitchFamily="18" charset="0"/>
              </a:rPr>
              <a:t>HỆ THỐNG KINH, VĨ TUYẾN VÀ </a:t>
            </a:r>
          </a:p>
          <a:p>
            <a:pPr algn="ctr">
              <a:spcBef>
                <a:spcPts val="17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vi-VN" sz="3200" b="1">
                <a:solidFill>
                  <a:srgbClr val="C00000"/>
                </a:solidFill>
                <a:latin typeface="Times New Roman" pitchFamily="18" charset="0"/>
                <a:cs typeface="Times New Roman" pitchFamily="18" charset="0"/>
              </a:rPr>
              <a:t>TỌA ĐỘ ĐỊA LÍ (</a:t>
            </a:r>
            <a:r>
              <a:rPr lang="vi-VN" sz="3200" b="1">
                <a:solidFill>
                  <a:srgbClr val="C00000"/>
                </a:solidFill>
                <a:latin typeface="Times New Roman" pitchFamily="18" charset="0"/>
                <a:cs typeface="Times New Roman" pitchFamily="18" charset="0"/>
              </a:rPr>
              <a:t>Tiết </a:t>
            </a:r>
            <a:r>
              <a:rPr lang="en-US" sz="3200" b="1">
                <a:solidFill>
                  <a:srgbClr val="C00000"/>
                </a:solidFill>
                <a:latin typeface="Times New Roman" pitchFamily="18" charset="0"/>
                <a:cs typeface="Times New Roman" pitchFamily="18" charset="0"/>
              </a:rPr>
              <a:t>3</a:t>
            </a:r>
            <a:r>
              <a:rPr lang="vi-VN" sz="3200" b="1" smtClean="0">
                <a:solidFill>
                  <a:srgbClr val="C00000"/>
                </a:solidFill>
                <a:latin typeface="Times New Roman" pitchFamily="18" charset="0"/>
                <a:cs typeface="Times New Roman" pitchFamily="18" charset="0"/>
              </a:rPr>
              <a:t>)</a:t>
            </a:r>
            <a:endParaRPr lang="en-US" sz="3200" b="1" dirty="0">
              <a:solidFill>
                <a:srgbClr val="C00000"/>
              </a:solidFill>
              <a:latin typeface="Times New Roman" pitchFamily="18" charset="0"/>
              <a:cs typeface="Times New Roman" pitchFamily="18" charset="0"/>
            </a:endParaRP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57681" y="-29183"/>
            <a:ext cx="7620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2871860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181</TotalTime>
  <Words>221</Words>
  <Application>Microsoft Office PowerPoint</Application>
  <PresentationFormat>On-screen Show (4:3)</PresentationFormat>
  <Paragraphs>18</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Phu</cp:lastModifiedBy>
  <cp:revision>38</cp:revision>
  <dcterms:created xsi:type="dcterms:W3CDTF">2021-08-30T07:31:29Z</dcterms:created>
  <dcterms:modified xsi:type="dcterms:W3CDTF">2021-09-03T13:43:31Z</dcterms:modified>
</cp:coreProperties>
</file>