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  <p:sldMasterId id="2147483676" r:id="rId3"/>
    <p:sldMasterId id="2147483677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embeddedFontLs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Palatino Linotype" pitchFamily="18" charset="0"/>
      <p:regular r:id="rId35"/>
      <p:bold r:id="rId36"/>
      <p:italic r:id="rId37"/>
      <p:boldItalic r:id="rId38"/>
    </p:embeddedFont>
    <p:embeddedFont>
      <p:font typeface="Century Gothic" pitchFamily="34" charset="0"/>
      <p:regular r:id="rId39"/>
      <p:bold r:id="rId40"/>
      <p:italic r:id="rId41"/>
      <p:boldItalic r:id="rId42"/>
    </p:embeddedFont>
    <p:embeddedFont>
      <p:font typeface="Stardos Stencil" charset="0"/>
      <p:regular r:id="rId43"/>
      <p:bold r:id="rId44"/>
    </p:embeddedFont>
    <p:embeddedFont>
      <p:font typeface="Tahoma" pitchFamily="3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5E1CFEB-04E7-4BD6-9570-948227104ECE}">
  <a:tblStyle styleId="{C5E1CFEB-04E7-4BD6-9570-948227104E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063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7" name="Google Shape;5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9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>
            <a:spLocks noGrp="1"/>
          </p:cNvSpPr>
          <p:nvPr>
            <p:ph type="pic" idx="2"/>
          </p:nvPr>
        </p:nvSpPr>
        <p:spPr>
          <a:xfrm>
            <a:off x="1508126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3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Char char="o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o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o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o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alatino Linotype"/>
              <a:buNone/>
              <a:defRPr sz="4800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3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281" name="Google Shape;281;p3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 type="twoObjAndTx">
  <p:cSld name="TWO_OBJECTS_AND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2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 txBox="1">
            <a:spLocks noGrp="1"/>
          </p:cNvSpPr>
          <p:nvPr>
            <p:ph type="body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1587" y="0"/>
            <a:ext cx="9148762" cy="6851650"/>
            <a:chOff x="1" y="0"/>
            <a:chExt cx="5763" cy="4316"/>
          </a:xfrm>
        </p:grpSpPr>
        <p:sp>
          <p:nvSpPr>
            <p:cNvPr id="11" name="Google Shape;11;p1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4" name="Google Shape;14;p1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" name="Google Shape;15;p1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8" name="Google Shape;28;p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6" name="Google Shape;36;p1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7" name="Google Shape;37;p1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8" name="Google Shape;38;p1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9" name="Google Shape;39;p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40" name="Google Shape;40;p1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1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1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1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1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45" name="Google Shape;45;p1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6" name="Google Shape;46;p1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8458200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569912" y="6499225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4495800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7"/>
          <p:cNvSpPr/>
          <p:nvPr/>
        </p:nvSpPr>
        <p:spPr>
          <a:xfrm>
            <a:off x="4695825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4297362" y="3924300"/>
            <a:ext cx="84137" cy="84137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dt" idx="10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ftr" idx="11"/>
          </p:nvPr>
        </p:nvSpPr>
        <p:spPr>
          <a:xfrm>
            <a:off x="658812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9"/>
          <p:cNvGrpSpPr/>
          <p:nvPr/>
        </p:nvGrpSpPr>
        <p:grpSpPr>
          <a:xfrm>
            <a:off x="0" y="0"/>
            <a:ext cx="9148762" cy="6851650"/>
            <a:chOff x="1" y="0"/>
            <a:chExt cx="5763" cy="4316"/>
          </a:xfrm>
        </p:grpSpPr>
        <p:sp>
          <p:nvSpPr>
            <p:cNvPr id="237" name="Google Shape;237;p29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0" name="Google Shape;240;p29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1" name="Google Shape;241;p29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5" name="Google Shape;245;p29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6" name="Google Shape;246;p29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8" name="Google Shape;248;p29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9" name="Google Shape;249;p29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2" name="Google Shape;252;p29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53" name="Google Shape;253;p29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0" i="0" u="none">
                  <a:solidFill>
                    <a:srgbClr val="000066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54" name="Google Shape;254;p29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62" name="Google Shape;262;p29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3" name="Google Shape;263;p29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64" name="Google Shape;264;p29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265" name="Google Shape;265;p29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266" name="Google Shape;266;p29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29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29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29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29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271" name="Google Shape;271;p29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72" name="Google Shape;272;p29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73" name="Google Shape;273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5" name="Google Shape;275;p2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6" name="Google Shape;276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Verdana"/>
              <a:buNone/>
              <a:defRPr sz="10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/>
        </p:nvSpPr>
        <p:spPr>
          <a:xfrm>
            <a:off x="9829800" y="38147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706937"/>
            <a:ext cx="259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355850"/>
            <a:ext cx="2362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1676400" y="111125"/>
            <a:ext cx="5257800" cy="4302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 quận Gò vấp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342900" y="1263679"/>
            <a:ext cx="7924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GIẢNG ĐỊA LÍ 7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/>
        </p:nvSpPr>
        <p:spPr>
          <a:xfrm>
            <a:off x="-457200" y="960437"/>
            <a:ext cx="83058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*Tỉ lệ dân nông thôn và đô thị (đơn vị tính %)</a:t>
            </a:r>
            <a:endParaRPr/>
          </a:p>
        </p:txBody>
      </p:sp>
      <p:graphicFrame>
        <p:nvGraphicFramePr>
          <p:cNvPr id="361" name="Google Shape;361;p40"/>
          <p:cNvGraphicFramePr/>
          <p:nvPr/>
        </p:nvGraphicFramePr>
        <p:xfrm>
          <a:off x="76200" y="161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133600"/>
                <a:gridCol w="1828800"/>
                <a:gridCol w="1676400"/>
                <a:gridCol w="1614475"/>
                <a:gridCol w="18145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Năm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1980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Nông thôn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86,4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FFF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43,8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1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Thành thị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39,6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FFF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FF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56,2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Toàn thế giới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cxnSp>
        <p:nvCxnSpPr>
          <p:cNvPr id="362" name="Google Shape;362;p40"/>
          <p:cNvCxnSpPr/>
          <p:nvPr/>
        </p:nvCxnSpPr>
        <p:spPr>
          <a:xfrm rot="10800000">
            <a:off x="8915400" y="3429000"/>
            <a:ext cx="0" cy="6492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3" name="Google Shape;363;p40"/>
          <p:cNvCxnSpPr/>
          <p:nvPr/>
        </p:nvCxnSpPr>
        <p:spPr>
          <a:xfrm>
            <a:off x="8686800" y="2362200"/>
            <a:ext cx="0" cy="64611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64" name="Google Shape;364;p40"/>
          <p:cNvSpPr txBox="1"/>
          <p:nvPr/>
        </p:nvSpPr>
        <p:spPr>
          <a:xfrm>
            <a:off x="0" y="5929312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/>
          </a:p>
        </p:txBody>
      </p:sp>
      <p:sp>
        <p:nvSpPr>
          <p:cNvPr id="365" name="Google Shape;365;p40"/>
          <p:cNvSpPr txBox="1"/>
          <p:nvPr/>
        </p:nvSpPr>
        <p:spPr>
          <a:xfrm>
            <a:off x="76200" y="146050"/>
            <a:ext cx="66944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hóa. Các siêu đô thị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1"/>
          <p:cNvSpPr txBox="1"/>
          <p:nvPr/>
        </p:nvSpPr>
        <p:spPr>
          <a:xfrm>
            <a:off x="528637" y="1066800"/>
            <a:ext cx="584041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hóa. Các siêu đô thị</a:t>
            </a:r>
            <a:endParaRPr/>
          </a:p>
        </p:txBody>
      </p:sp>
      <p:sp>
        <p:nvSpPr>
          <p:cNvPr id="371" name="Google Shape;371;p41"/>
          <p:cNvSpPr txBox="1"/>
          <p:nvPr/>
        </p:nvSpPr>
        <p:spPr>
          <a:xfrm>
            <a:off x="668337" y="1831975"/>
            <a:ext cx="73247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hóa là xu thế tất yếu của thế giới.</a:t>
            </a:r>
            <a:endParaRPr/>
          </a:p>
        </p:txBody>
      </p:sp>
      <p:sp>
        <p:nvSpPr>
          <p:cNvPr id="372" name="Google Shape;372;p41"/>
          <p:cNvSpPr txBox="1"/>
          <p:nvPr/>
        </p:nvSpPr>
        <p:spPr>
          <a:xfrm>
            <a:off x="668337" y="2667000"/>
            <a:ext cx="8720137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 nay số dân đô thị chiếm một nửa dân số thế giới.</a:t>
            </a:r>
            <a:endParaRPr/>
          </a:p>
        </p:txBody>
      </p:sp>
      <p:pic>
        <p:nvPicPr>
          <p:cNvPr id="373" name="Google Shape;373;p41" descr="ag002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160000">
            <a:off x="518318" y="637381"/>
            <a:ext cx="400050" cy="45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379" name="Google Shape;379;p42" descr="dl7tr011h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903912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42"/>
          <p:cNvSpPr txBox="1"/>
          <p:nvPr/>
        </p:nvSpPr>
        <p:spPr>
          <a:xfrm>
            <a:off x="685800" y="6019800"/>
            <a:ext cx="7162800" cy="37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1" name="Google Shape;381;p42"/>
          <p:cNvSpPr txBox="1"/>
          <p:nvPr/>
        </p:nvSpPr>
        <p:spPr>
          <a:xfrm flipH="1">
            <a:off x="228600" y="5943600"/>
            <a:ext cx="8458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2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Hình 3.3-Lược đồ các siêu đô thị trên thế giới từ 8 triệu dân trở lên(2000)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>
            <a:spLocks noGrp="1"/>
          </p:cNvSpPr>
          <p:nvPr>
            <p:ph type="title"/>
          </p:nvPr>
        </p:nvSpPr>
        <p:spPr>
          <a:xfrm>
            <a:off x="838200" y="252412"/>
            <a:ext cx="823436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 siêu đô thị lớn nhất hiện nay</a:t>
            </a:r>
            <a:endParaRPr/>
          </a:p>
        </p:txBody>
      </p:sp>
      <p:pic>
        <p:nvPicPr>
          <p:cNvPr id="387" name="Google Shape;387;p43" descr="dl7tr011h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92187"/>
            <a:ext cx="7700962" cy="4872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3"/>
          <p:cNvSpPr txBox="1"/>
          <p:nvPr/>
        </p:nvSpPr>
        <p:spPr>
          <a:xfrm>
            <a:off x="2743200" y="4446587"/>
            <a:ext cx="45942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XAO-PAO-LÔ</a:t>
            </a:r>
            <a:endParaRPr/>
          </a:p>
        </p:txBody>
      </p:sp>
      <p:sp>
        <p:nvSpPr>
          <p:cNvPr id="389" name="Google Shape;389;p43"/>
          <p:cNvSpPr txBox="1"/>
          <p:nvPr/>
        </p:nvSpPr>
        <p:spPr>
          <a:xfrm>
            <a:off x="7072312" y="2509837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THƯỢNG HẢI</a:t>
            </a:r>
            <a:endParaRPr/>
          </a:p>
        </p:txBody>
      </p:sp>
      <p:sp>
        <p:nvSpPr>
          <p:cNvPr id="390" name="Google Shape;390;p43"/>
          <p:cNvSpPr txBox="1"/>
          <p:nvPr/>
        </p:nvSpPr>
        <p:spPr>
          <a:xfrm>
            <a:off x="7521575" y="2139950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sp>
        <p:nvSpPr>
          <p:cNvPr id="391" name="Google Shape;391;p43"/>
          <p:cNvSpPr txBox="1"/>
          <p:nvPr/>
        </p:nvSpPr>
        <p:spPr>
          <a:xfrm>
            <a:off x="1028700" y="3027362"/>
            <a:ext cx="4595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MÊ-HI-CÔ XI-TI</a:t>
            </a:r>
            <a:endParaRPr/>
          </a:p>
        </p:txBody>
      </p:sp>
      <p:sp>
        <p:nvSpPr>
          <p:cNvPr id="392" name="Google Shape;392;p43"/>
          <p:cNvSpPr/>
          <p:nvPr/>
        </p:nvSpPr>
        <p:spPr>
          <a:xfrm>
            <a:off x="1371600" y="290988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6096000" y="2770187"/>
            <a:ext cx="228600" cy="212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7072312" y="2551112"/>
            <a:ext cx="228600" cy="212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7437437" y="22828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43"/>
          <p:cNvSpPr/>
          <p:nvPr/>
        </p:nvSpPr>
        <p:spPr>
          <a:xfrm>
            <a:off x="2628900" y="453548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6119812" y="276383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3"/>
          <p:cNvSpPr txBox="1"/>
          <p:nvPr/>
        </p:nvSpPr>
        <p:spPr>
          <a:xfrm>
            <a:off x="7529512" y="2139950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sp>
        <p:nvSpPr>
          <p:cNvPr id="399" name="Google Shape;399;p43"/>
          <p:cNvSpPr/>
          <p:nvPr/>
        </p:nvSpPr>
        <p:spPr>
          <a:xfrm>
            <a:off x="7445375" y="22828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3"/>
          <p:cNvSpPr txBox="1"/>
          <p:nvPr/>
        </p:nvSpPr>
        <p:spPr>
          <a:xfrm flipH="1">
            <a:off x="5967412" y="2871787"/>
            <a:ext cx="4445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NIU-ĐÊ-LI</a:t>
            </a:r>
            <a:endParaRPr/>
          </a:p>
        </p:txBody>
      </p:sp>
      <p:sp>
        <p:nvSpPr>
          <p:cNvPr id="401" name="Google Shape;401;p43"/>
          <p:cNvSpPr/>
          <p:nvPr/>
        </p:nvSpPr>
        <p:spPr>
          <a:xfrm>
            <a:off x="6119812" y="27654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4" descr="ve-dep-cua-thanh-pho-dong-dan-nhat-the-gioi2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19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4"/>
          <p:cNvSpPr txBox="1"/>
          <p:nvPr/>
        </p:nvSpPr>
        <p:spPr>
          <a:xfrm>
            <a:off x="2566987" y="0"/>
            <a:ext cx="1763712" cy="461962"/>
          </a:xfrm>
          <a:prstGeom prst="rect">
            <a:avLst/>
          </a:prstGeom>
          <a:solidFill>
            <a:srgbClr val="CFDC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 - bai</a:t>
            </a:r>
            <a:endParaRPr/>
          </a:p>
        </p:txBody>
      </p:sp>
      <p:pic>
        <p:nvPicPr>
          <p:cNvPr id="408" name="Google Shape;408;p44" descr="thủ đô tok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-39687"/>
            <a:ext cx="4724400" cy="33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4"/>
          <p:cNvSpPr txBox="1"/>
          <p:nvPr/>
        </p:nvSpPr>
        <p:spPr>
          <a:xfrm>
            <a:off x="7748587" y="-39687"/>
            <a:ext cx="1395412" cy="461962"/>
          </a:xfrm>
          <a:prstGeom prst="rect">
            <a:avLst/>
          </a:prstGeom>
          <a:solidFill>
            <a:srgbClr val="A0ADD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pic>
        <p:nvPicPr>
          <p:cNvPr id="410" name="Google Shape;410;p44" descr="images60330_Thuongha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76600"/>
            <a:ext cx="4419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4"/>
          <p:cNvSpPr txBox="1"/>
          <p:nvPr/>
        </p:nvSpPr>
        <p:spPr>
          <a:xfrm>
            <a:off x="2633662" y="6140450"/>
            <a:ext cx="1785937" cy="461962"/>
          </a:xfrm>
          <a:prstGeom prst="rect">
            <a:avLst/>
          </a:prstGeom>
          <a:solidFill>
            <a:srgbClr val="BFC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Thượng Hải</a:t>
            </a:r>
            <a:endParaRPr/>
          </a:p>
        </p:txBody>
      </p:sp>
      <p:pic>
        <p:nvPicPr>
          <p:cNvPr id="412" name="Google Shape;412;p44" descr="xơ-u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3276600"/>
            <a:ext cx="4724400" cy="33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4"/>
          <p:cNvSpPr txBox="1"/>
          <p:nvPr/>
        </p:nvSpPr>
        <p:spPr>
          <a:xfrm>
            <a:off x="7900987" y="6183312"/>
            <a:ext cx="1243012" cy="461962"/>
          </a:xfrm>
          <a:prstGeom prst="rect">
            <a:avLst/>
          </a:prstGeom>
          <a:solidFill>
            <a:srgbClr val="A0ADD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Xơ-un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5" descr="pa ri dep"/>
          <p:cNvPicPr preferRelativeResize="0"/>
          <p:nvPr/>
        </p:nvPicPr>
        <p:blipFill rotWithShape="1">
          <a:blip r:embed="rId3">
            <a:alphaModFix/>
          </a:blip>
          <a:srcRect t="11214" b="14765"/>
          <a:stretch/>
        </p:blipFill>
        <p:spPr>
          <a:xfrm>
            <a:off x="0" y="0"/>
            <a:ext cx="4648200" cy="331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5" descr="pa ri dep 3"/>
          <p:cNvPicPr preferRelativeResize="0"/>
          <p:nvPr/>
        </p:nvPicPr>
        <p:blipFill rotWithShape="1">
          <a:blip r:embed="rId4">
            <a:alphaModFix/>
          </a:blip>
          <a:srcRect t="9504" b="9703"/>
          <a:stretch/>
        </p:blipFill>
        <p:spPr>
          <a:xfrm>
            <a:off x="4576762" y="0"/>
            <a:ext cx="4567237" cy="32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5" descr="luân đô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276600"/>
            <a:ext cx="4495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5" descr="luân đôn d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276600"/>
            <a:ext cx="4648200" cy="36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5"/>
          <p:cNvSpPr txBox="1"/>
          <p:nvPr/>
        </p:nvSpPr>
        <p:spPr>
          <a:xfrm>
            <a:off x="4038600" y="471487"/>
            <a:ext cx="1981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Pa-ri</a:t>
            </a:r>
            <a:endParaRPr/>
          </a:p>
        </p:txBody>
      </p:sp>
      <p:sp>
        <p:nvSpPr>
          <p:cNvPr id="423" name="Google Shape;423;p45"/>
          <p:cNvSpPr txBox="1"/>
          <p:nvPr/>
        </p:nvSpPr>
        <p:spPr>
          <a:xfrm>
            <a:off x="3733800" y="3352800"/>
            <a:ext cx="2438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Luân-đôn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3733800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6"/>
          <p:cNvSpPr txBox="1"/>
          <p:nvPr/>
        </p:nvSpPr>
        <p:spPr>
          <a:xfrm>
            <a:off x="647700" y="0"/>
            <a:ext cx="3733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Lốt An – giơ – let( Hoa Kì)</a:t>
            </a:r>
            <a:endParaRPr/>
          </a:p>
        </p:txBody>
      </p:sp>
      <p:pic>
        <p:nvPicPr>
          <p:cNvPr id="430" name="Google Shape;43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2060575"/>
            <a:ext cx="4038600" cy="249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1000" y="3998912"/>
            <a:ext cx="3683000" cy="28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6"/>
          <p:cNvSpPr txBox="1"/>
          <p:nvPr/>
        </p:nvSpPr>
        <p:spPr>
          <a:xfrm>
            <a:off x="2514600" y="2000250"/>
            <a:ext cx="4349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– gôt ( Ni-giê-ri-a)</a:t>
            </a:r>
            <a:endParaRPr/>
          </a:p>
        </p:txBody>
      </p:sp>
      <p:sp>
        <p:nvSpPr>
          <p:cNvPr id="433" name="Google Shape;433;p46"/>
          <p:cNvSpPr txBox="1"/>
          <p:nvPr/>
        </p:nvSpPr>
        <p:spPr>
          <a:xfrm>
            <a:off x="6096000" y="3956050"/>
            <a:ext cx="2514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Cai-rô (Ai-cập)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39" name="Google Shape;4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3429000"/>
            <a:ext cx="7620000" cy="36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52400"/>
            <a:ext cx="7620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7"/>
          <p:cNvSpPr txBox="1"/>
          <p:nvPr/>
        </p:nvSpPr>
        <p:spPr>
          <a:xfrm>
            <a:off x="6934200" y="1295400"/>
            <a:ext cx="1304925" cy="609600"/>
          </a:xfrm>
          <a:prstGeom prst="rect">
            <a:avLst/>
          </a:prstGeom>
          <a:solidFill>
            <a:srgbClr val="63891F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alatino Linotype"/>
              <a:buNone/>
            </a:pPr>
            <a:r>
              <a:rPr lang="en-US" sz="18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TP.Hà Nội</a:t>
            </a:r>
            <a:endParaRPr/>
          </a:p>
        </p:txBody>
      </p:sp>
      <p:sp>
        <p:nvSpPr>
          <p:cNvPr id="442" name="Google Shape;442;p47"/>
          <p:cNvSpPr txBox="1"/>
          <p:nvPr/>
        </p:nvSpPr>
        <p:spPr>
          <a:xfrm>
            <a:off x="6477000" y="3429000"/>
            <a:ext cx="1762125" cy="609600"/>
          </a:xfrm>
          <a:prstGeom prst="rect">
            <a:avLst/>
          </a:prstGeom>
          <a:gradFill>
            <a:gsLst>
              <a:gs pos="0">
                <a:srgbClr val="FFB987"/>
              </a:gs>
              <a:gs pos="35000">
                <a:srgbClr val="FFCDAB"/>
              </a:gs>
              <a:gs pos="100000">
                <a:srgbClr val="FFEADC"/>
              </a:gs>
            </a:gsLst>
            <a:lin ang="16200000" scaled="0"/>
          </a:gradFill>
          <a:ln w="9525" cap="flat" cmpd="sng">
            <a:solidFill>
              <a:srgbClr val="E6811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7030A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TP.Hải Phòng</a:t>
            </a:r>
            <a:endParaRPr/>
          </a:p>
        </p:txBody>
      </p:sp>
      <p:sp>
        <p:nvSpPr>
          <p:cNvPr id="443" name="Google Shape;443;p47"/>
          <p:cNvSpPr txBox="1"/>
          <p:nvPr/>
        </p:nvSpPr>
        <p:spPr>
          <a:xfrm>
            <a:off x="8763000" y="4191000"/>
            <a:ext cx="46037" cy="46037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rgbClr val="00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TP.Đà Nẵng</a:t>
            </a:r>
            <a:endParaRPr/>
          </a:p>
        </p:txBody>
      </p:sp>
      <p:pic>
        <p:nvPicPr>
          <p:cNvPr id="449" name="Google Shape;44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990600"/>
            <a:ext cx="7848600" cy="52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03250"/>
            <a:ext cx="4124325" cy="56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8987" y="1062037"/>
            <a:ext cx="43434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9"/>
          <p:cNvSpPr txBox="1"/>
          <p:nvPr/>
        </p:nvSpPr>
        <p:spPr>
          <a:xfrm>
            <a:off x="4713287" y="1285875"/>
            <a:ext cx="1839912" cy="400050"/>
          </a:xfrm>
          <a:prstGeom prst="rect">
            <a:avLst/>
          </a:prstGeom>
          <a:gradFill>
            <a:gsLst>
              <a:gs pos="0">
                <a:srgbClr val="C16000"/>
              </a:gs>
              <a:gs pos="80000">
                <a:srgbClr val="FB8004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6811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TP.Cần Thơ</a:t>
            </a:r>
            <a:endParaRPr/>
          </a:p>
        </p:txBody>
      </p:sp>
      <p:sp>
        <p:nvSpPr>
          <p:cNvPr id="457" name="Google Shape;457;p49"/>
          <p:cNvSpPr txBox="1"/>
          <p:nvPr/>
        </p:nvSpPr>
        <p:spPr>
          <a:xfrm>
            <a:off x="1905000" y="933450"/>
            <a:ext cx="2292350" cy="704850"/>
          </a:xfrm>
          <a:prstGeom prst="rect">
            <a:avLst/>
          </a:prstGeom>
          <a:gradFill>
            <a:gsLst>
              <a:gs pos="0">
                <a:srgbClr val="7B3232"/>
              </a:gs>
              <a:gs pos="80000">
                <a:srgbClr val="A24444"/>
              </a:gs>
              <a:gs pos="100000">
                <a:srgbClr val="A44343"/>
              </a:gs>
            </a:gsLst>
            <a:lin ang="16200000" scaled="0"/>
          </a:gradFill>
          <a:ln w="9525" cap="flat" cmpd="sng">
            <a:solidFill>
              <a:srgbClr val="9A4E4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TP.Hồ Chí Minh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 descr="White marble"/>
          <p:cNvSpPr/>
          <p:nvPr/>
        </p:nvSpPr>
        <p:spPr>
          <a:xfrm>
            <a:off x="688975" y="80962"/>
            <a:ext cx="7350125" cy="76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</a:rPr>
              <a:t>Tiết 3-Bài 3. QUẦN CƯ - ĐÔ THỊ HÓA </a:t>
            </a:r>
          </a:p>
        </p:txBody>
      </p:sp>
      <p:sp>
        <p:nvSpPr>
          <p:cNvPr id="298" name="Google Shape;298;p32"/>
          <p:cNvSpPr txBox="1"/>
          <p:nvPr/>
        </p:nvSpPr>
        <p:spPr>
          <a:xfrm>
            <a:off x="85725" y="800100"/>
            <a:ext cx="73914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Quần cư nông thôn và quần cư đô thị</a:t>
            </a:r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600" y="1346200"/>
            <a:ext cx="8763000" cy="4681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 txBox="1"/>
          <p:nvPr/>
        </p:nvSpPr>
        <p:spPr>
          <a:xfrm>
            <a:off x="457200" y="6189662"/>
            <a:ext cx="9144000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Times New Roman"/>
              <a:buNone/>
            </a:pPr>
            <a:r>
              <a:rPr lang="en-US" sz="26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Nêu sự khác nhau giữa quần cư nông thôn và quần cư đô thị?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1275" y="3128962"/>
            <a:ext cx="4724400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335462" cy="31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25" y="3128962"/>
            <a:ext cx="4460875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5462" y="6350"/>
            <a:ext cx="4808537" cy="31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0"/>
          <p:cNvSpPr txBox="1"/>
          <p:nvPr/>
        </p:nvSpPr>
        <p:spPr>
          <a:xfrm>
            <a:off x="152400" y="-4762"/>
            <a:ext cx="2057400" cy="838200"/>
          </a:xfrm>
          <a:prstGeom prst="rect">
            <a:avLst/>
          </a:prstGeom>
          <a:gradFill>
            <a:gsLst>
              <a:gs pos="0">
                <a:srgbClr val="7B3232"/>
              </a:gs>
              <a:gs pos="80000">
                <a:srgbClr val="A24444"/>
              </a:gs>
              <a:gs pos="100000">
                <a:srgbClr val="A44343"/>
              </a:gs>
            </a:gsLst>
            <a:lin ang="16200000" scaled="0"/>
          </a:gradFill>
          <a:ln w="9525" cap="flat" cmpd="sng">
            <a:solidFill>
              <a:srgbClr val="9A4E4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alatino Linotype"/>
              <a:buNone/>
            </a:pPr>
            <a:r>
              <a:rPr lang="en-US" sz="18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Ùn tắc giao thông</a:t>
            </a:r>
            <a:endParaRPr/>
          </a:p>
        </p:txBody>
      </p:sp>
      <p:sp>
        <p:nvSpPr>
          <p:cNvPr id="467" name="Google Shape;467;p50"/>
          <p:cNvSpPr/>
          <p:nvPr/>
        </p:nvSpPr>
        <p:spPr>
          <a:xfrm>
            <a:off x="4375764" y="6626"/>
            <a:ext cx="1676400" cy="838200"/>
          </a:xfrm>
          <a:prstGeom prst="rect">
            <a:avLst/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Ô nhiễm không khí</a:t>
            </a:r>
            <a:endParaRPr sz="20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8" name="Google Shape;468;p50"/>
          <p:cNvSpPr txBox="1"/>
          <p:nvPr/>
        </p:nvSpPr>
        <p:spPr>
          <a:xfrm>
            <a:off x="2832100" y="3195637"/>
            <a:ext cx="1676400" cy="838200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Rác thải</a:t>
            </a:r>
            <a:endParaRPr/>
          </a:p>
        </p:txBody>
      </p:sp>
      <p:sp>
        <p:nvSpPr>
          <p:cNvPr id="469" name="Google Shape;469;p50"/>
          <p:cNvSpPr txBox="1"/>
          <p:nvPr/>
        </p:nvSpPr>
        <p:spPr>
          <a:xfrm>
            <a:off x="7383462" y="3249612"/>
            <a:ext cx="1676400" cy="838200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Ôn nhiễm nước</a:t>
            </a:r>
            <a:endParaRPr/>
          </a:p>
        </p:txBody>
      </p:sp>
      <p:sp>
        <p:nvSpPr>
          <p:cNvPr id="470" name="Google Shape;470;p50"/>
          <p:cNvSpPr txBox="1"/>
          <p:nvPr/>
        </p:nvSpPr>
        <p:spPr>
          <a:xfrm rot="10800000">
            <a:off x="2878137" y="1493837"/>
            <a:ext cx="504825" cy="6397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3276600" y="2338387"/>
            <a:ext cx="601662" cy="404812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/>
          <p:nvPr/>
        </p:nvSpPr>
        <p:spPr>
          <a:xfrm>
            <a:off x="533400" y="228600"/>
            <a:ext cx="5835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hóa. Các siêu đô thị</a:t>
            </a:r>
            <a:endParaRPr/>
          </a:p>
        </p:txBody>
      </p:sp>
      <p:sp>
        <p:nvSpPr>
          <p:cNvPr id="477" name="Google Shape;477;p51"/>
          <p:cNvSpPr txBox="1"/>
          <p:nvPr/>
        </p:nvSpPr>
        <p:spPr>
          <a:xfrm>
            <a:off x="533400" y="1066800"/>
            <a:ext cx="74660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hóa là xu thế tất yếu của thế giới.</a:t>
            </a:r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533400" y="3449637"/>
            <a:ext cx="8610600" cy="304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Đô thị phát triển nhanh trở thành siêu đô thị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Đô thị phát triển theo kiểu tự phát gây ra  nhiều hậu quả về môi trường, an sinh xã hội, sức khoẻ, giao thông…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9" name="Google Shape;479;p51" descr="ag002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040000">
            <a:off x="588168" y="3242468"/>
            <a:ext cx="457200" cy="458787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1"/>
          <p:cNvSpPr txBox="1"/>
          <p:nvPr/>
        </p:nvSpPr>
        <p:spPr>
          <a:xfrm>
            <a:off x="528637" y="1651000"/>
            <a:ext cx="8610600" cy="148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Hiện nay số dân đô thị chiếm một nửa dân số thế giới.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/>
          <p:nvPr/>
        </p:nvSpPr>
        <p:spPr>
          <a:xfrm>
            <a:off x="1981200" y="76200"/>
            <a:ext cx="4191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Nối ý cột B phù hợp với cột A</a:t>
            </a:r>
            <a:endParaRPr/>
          </a:p>
        </p:txBody>
      </p:sp>
      <p:sp>
        <p:nvSpPr>
          <p:cNvPr id="486" name="Google Shape;486;p52"/>
          <p:cNvSpPr/>
          <p:nvPr/>
        </p:nvSpPr>
        <p:spPr>
          <a:xfrm>
            <a:off x="1066800" y="762000"/>
            <a:ext cx="1066800" cy="76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87" name="Google Shape;487;p52"/>
          <p:cNvSpPr/>
          <p:nvPr/>
        </p:nvSpPr>
        <p:spPr>
          <a:xfrm>
            <a:off x="381000" y="2209800"/>
            <a:ext cx="25146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QUẦN CƯ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</a:t>
            </a:r>
            <a:endParaRPr/>
          </a:p>
        </p:txBody>
      </p:sp>
      <p:sp>
        <p:nvSpPr>
          <p:cNvPr id="488" name="Google Shape;488;p52"/>
          <p:cNvSpPr/>
          <p:nvPr/>
        </p:nvSpPr>
        <p:spPr>
          <a:xfrm>
            <a:off x="304800" y="4267200"/>
            <a:ext cx="25146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QUẦN CƯ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THỊ</a:t>
            </a:r>
            <a:endParaRPr/>
          </a:p>
        </p:txBody>
      </p:sp>
      <p:sp>
        <p:nvSpPr>
          <p:cNvPr id="489" name="Google Shape;489;p52"/>
          <p:cNvSpPr/>
          <p:nvPr/>
        </p:nvSpPr>
        <p:spPr>
          <a:xfrm>
            <a:off x="5867400" y="685800"/>
            <a:ext cx="1066800" cy="76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pic>
        <p:nvPicPr>
          <p:cNvPr id="490" name="Google Shape;490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447800"/>
            <a:ext cx="187325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352800"/>
            <a:ext cx="1873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524000"/>
            <a:ext cx="18732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2"/>
          <p:cNvSpPr/>
          <p:nvPr/>
        </p:nvSpPr>
        <p:spPr>
          <a:xfrm>
            <a:off x="4191000" y="17526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Nhà cửa san sát</a:t>
            </a:r>
            <a:endParaRPr/>
          </a:p>
        </p:txBody>
      </p:sp>
      <p:sp>
        <p:nvSpPr>
          <p:cNvPr id="494" name="Google Shape;494;p52"/>
          <p:cNvSpPr/>
          <p:nvPr/>
        </p:nvSpPr>
        <p:spPr>
          <a:xfrm>
            <a:off x="4191000" y="27432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cư thưa thớt</a:t>
            </a:r>
            <a:endParaRPr/>
          </a:p>
        </p:txBody>
      </p:sp>
      <p:sp>
        <p:nvSpPr>
          <p:cNvPr id="495" name="Google Shape;495;p52"/>
          <p:cNvSpPr/>
          <p:nvPr/>
        </p:nvSpPr>
        <p:spPr>
          <a:xfrm>
            <a:off x="4191000" y="36576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Sản xuất công nghiệp , dịch vụ</a:t>
            </a:r>
            <a:endParaRPr/>
          </a:p>
        </p:txBody>
      </p:sp>
      <p:sp>
        <p:nvSpPr>
          <p:cNvPr id="496" name="Google Shape;496;p52"/>
          <p:cNvSpPr/>
          <p:nvPr/>
        </p:nvSpPr>
        <p:spPr>
          <a:xfrm>
            <a:off x="4191000" y="45720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Mật độ dân số cao</a:t>
            </a:r>
            <a:endParaRPr/>
          </a:p>
        </p:txBody>
      </p:sp>
      <p:sp>
        <p:nvSpPr>
          <p:cNvPr id="497" name="Google Shape;497;p52"/>
          <p:cNvSpPr/>
          <p:nvPr/>
        </p:nvSpPr>
        <p:spPr>
          <a:xfrm>
            <a:off x="4191000" y="5486400"/>
            <a:ext cx="4724400" cy="7620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Nhà cửa gắn với ruộng vườn 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sông nước…</a:t>
            </a:r>
            <a:endParaRPr/>
          </a:p>
        </p:txBody>
      </p:sp>
      <p:cxnSp>
        <p:nvCxnSpPr>
          <p:cNvPr id="498" name="Google Shape;498;p52"/>
          <p:cNvCxnSpPr/>
          <p:nvPr/>
        </p:nvCxnSpPr>
        <p:spPr>
          <a:xfrm flipH="1">
            <a:off x="2743200" y="2057400"/>
            <a:ext cx="1447800" cy="2286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9" name="Google Shape;499;p52"/>
          <p:cNvCxnSpPr/>
          <p:nvPr/>
        </p:nvCxnSpPr>
        <p:spPr>
          <a:xfrm rot="10800000">
            <a:off x="2895600" y="3048000"/>
            <a:ext cx="12954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0" name="Google Shape;500;p52"/>
          <p:cNvCxnSpPr/>
          <p:nvPr/>
        </p:nvCxnSpPr>
        <p:spPr>
          <a:xfrm flipH="1">
            <a:off x="2819400" y="3886200"/>
            <a:ext cx="1371600" cy="457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1" name="Google Shape;501;p52"/>
          <p:cNvCxnSpPr/>
          <p:nvPr/>
        </p:nvCxnSpPr>
        <p:spPr>
          <a:xfrm rot="10800000">
            <a:off x="2819400" y="4800600"/>
            <a:ext cx="13716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2" name="Google Shape;502;p52"/>
          <p:cNvCxnSpPr/>
          <p:nvPr/>
        </p:nvCxnSpPr>
        <p:spPr>
          <a:xfrm rot="10800000">
            <a:off x="2895600" y="3048000"/>
            <a:ext cx="1295400" cy="2667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3" descr="a29e30eb1e09e2137eaec3433aa05350-400490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3" descr="8d58535b1e09e23cb8cd73433a9fb37f-3999169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2860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3" descr="8d8e354b1e09e23c6eab63433aa2437f-750811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9624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3" descr="faa4a4db1e09e24b443af3433a88a308-40442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556260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3"/>
          <p:cNvSpPr txBox="1"/>
          <p:nvPr/>
        </p:nvSpPr>
        <p:spPr>
          <a:xfrm>
            <a:off x="1295400" y="1079500"/>
            <a:ext cx="721518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đô thị xuất hiện đầu tiên ở những đâu trên thế giới?</a:t>
            </a:r>
            <a:endParaRPr/>
          </a:p>
        </p:txBody>
      </p:sp>
      <p:sp>
        <p:nvSpPr>
          <p:cNvPr id="512" name="Google Shape;512;p53"/>
          <p:cNvSpPr txBox="1"/>
          <p:nvPr/>
        </p:nvSpPr>
        <p:spPr>
          <a:xfrm>
            <a:off x="1600200" y="1524000"/>
            <a:ext cx="571500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Ấn Độ , Trung quốc , La Mã, Ai cập, Hi lạp …</a:t>
            </a:r>
            <a:endParaRPr/>
          </a:p>
        </p:txBody>
      </p:sp>
      <p:sp>
        <p:nvSpPr>
          <p:cNvPr id="513" name="Google Shape;513;p53"/>
          <p:cNvSpPr txBox="1"/>
          <p:nvPr/>
        </p:nvSpPr>
        <p:spPr>
          <a:xfrm>
            <a:off x="1447800" y="2362200"/>
            <a:ext cx="7467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Siêu đô thị nào có số dân lớn nhất  thế giới, thuộc châu lục nào?</a:t>
            </a:r>
            <a:r>
              <a:rPr lang="en-US" sz="20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14" name="Google Shape;514;p53"/>
          <p:cNvSpPr txBox="1"/>
          <p:nvPr/>
        </p:nvSpPr>
        <p:spPr>
          <a:xfrm>
            <a:off x="1524000" y="2786062"/>
            <a:ext cx="7772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Tô-ki-ô( Nhật Bản- châu Á)</a:t>
            </a:r>
            <a:endParaRPr/>
          </a:p>
        </p:txBody>
      </p:sp>
      <p:sp>
        <p:nvSpPr>
          <p:cNvPr id="515" name="Google Shape;515;p53"/>
          <p:cNvSpPr txBox="1"/>
          <p:nvPr/>
        </p:nvSpPr>
        <p:spPr>
          <a:xfrm>
            <a:off x="1447800" y="3657600"/>
            <a:ext cx="7086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tự phát gây ra những hậu quả gì?</a:t>
            </a:r>
            <a:endParaRPr/>
          </a:p>
        </p:txBody>
      </p:sp>
      <p:sp>
        <p:nvSpPr>
          <p:cNvPr id="516" name="Google Shape;516;p53"/>
          <p:cNvSpPr txBox="1"/>
          <p:nvPr/>
        </p:nvSpPr>
        <p:spPr>
          <a:xfrm>
            <a:off x="1600200" y="4359275"/>
            <a:ext cx="7086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 hưởng nghiêm trọng đến môi trường, sức khoẻ, giao thông…</a:t>
            </a:r>
            <a:endParaRPr/>
          </a:p>
        </p:txBody>
      </p:sp>
      <p:sp>
        <p:nvSpPr>
          <p:cNvPr id="517" name="Google Shape;517;p53"/>
          <p:cNvSpPr txBox="1"/>
          <p:nvPr/>
        </p:nvSpPr>
        <p:spPr>
          <a:xfrm>
            <a:off x="1524000" y="5459412"/>
            <a:ext cx="678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yếu tố nào đã thúc đẩy đô thị phát triển? </a:t>
            </a:r>
            <a:endParaRPr/>
          </a:p>
        </p:txBody>
      </p:sp>
      <p:sp>
        <p:nvSpPr>
          <p:cNvPr id="518" name="Google Shape;518;p53"/>
          <p:cNvSpPr txBox="1"/>
          <p:nvPr/>
        </p:nvSpPr>
        <p:spPr>
          <a:xfrm>
            <a:off x="1676400" y="6240462"/>
            <a:ext cx="70104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 nghiệp, thủ công nghiệp và công nghiệp</a:t>
            </a:r>
            <a:endParaRPr/>
          </a:p>
        </p:txBody>
      </p:sp>
      <p:sp>
        <p:nvSpPr>
          <p:cNvPr id="519" name="Google Shape;519;p53"/>
          <p:cNvSpPr txBox="1"/>
          <p:nvPr/>
        </p:nvSpPr>
        <p:spPr>
          <a:xfrm>
            <a:off x="0" y="-16162"/>
            <a:ext cx="9144000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Trò chơi“Ai nhanh hơn”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Chọn hình tìm kiến thức</a:t>
            </a:r>
            <a:r>
              <a:rPr lang="en-US" sz="2400" b="0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4"/>
          <p:cNvSpPr txBox="1"/>
          <p:nvPr/>
        </p:nvSpPr>
        <p:spPr>
          <a:xfrm>
            <a:off x="457200" y="457200"/>
            <a:ext cx="8686800" cy="766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tardos Stencil"/>
              <a:buNone/>
            </a:pPr>
            <a:r>
              <a:rPr lang="en-US" sz="4400" b="1" i="0" u="none">
                <a:solidFill>
                  <a:srgbClr val="FF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DẶN DÒ 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bài 3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Chuẩn bị tiết thực hành :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Xem trước nội dung bài 4- bài thực hành (giảm tải câu 1, làm câu 2, 3)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lại cách đọc tháp tuổi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yêu cầu của giáo viên trong file nội dung chuẩn bị bài 4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1" i="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55" descr="img-1307712863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5"/>
          <p:cNvSpPr/>
          <p:nvPr/>
        </p:nvSpPr>
        <p:spPr>
          <a:xfrm>
            <a:off x="1905000" y="4419600"/>
            <a:ext cx="5970587" cy="1149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Times New Roman"/>
              </a:rPr>
              <a:t>BÀI HỌC ĐÃ KẾT THÚC. CHÚC CÁC EM HỌC TỐT !!!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1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Courier New"/>
              <a:buNone/>
            </a:pPr>
            <a:endParaRPr sz="1900" b="0" i="0" u="none" strike="noStrike" cap="non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1" indent="0" algn="l" rtl="0">
              <a:lnSpc>
                <a:spcPct val="16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urier New"/>
              <a:buNone/>
            </a:pPr>
            <a:r>
              <a:rPr lang="en-US" sz="2800" b="0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Gợi ý:  </a:t>
            </a:r>
            <a:r>
              <a:rPr lang="en-US" sz="2800" b="1" i="0" u="none" strike="noStrike" cap="none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Về mật độ dân số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quần cư nào có mật độ cao hơn?)</a:t>
            </a:r>
            <a:endParaRPr/>
          </a:p>
          <a:p>
            <a:pPr marL="342900" marR="0" lvl="1" indent="0" algn="l" rtl="0">
              <a:lnSpc>
                <a:spcPct val="160000"/>
              </a:lnSpc>
              <a:spcBef>
                <a:spcPts val="560"/>
              </a:spcBef>
              <a:spcAft>
                <a:spcPts val="0"/>
              </a:spcAft>
              <a:buClr>
                <a:srgbClr val="00CC00"/>
              </a:buClr>
              <a:buSzPts val="2800"/>
              <a:buFont typeface="Courier New"/>
              <a:buNone/>
            </a:pPr>
            <a:r>
              <a:rPr lang="en-US" sz="2800" b="1" i="0" u="none" strike="noStrike" cap="none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Về nhà cửa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phân bố, thiết kế nhà cửa ra sao?)</a:t>
            </a:r>
            <a:endParaRPr/>
          </a:p>
          <a:p>
            <a:pPr marL="342900" marR="0" lvl="1" indent="0" algn="l" rtl="0">
              <a:lnSpc>
                <a:spcPct val="160000"/>
              </a:lnSpc>
              <a:spcBef>
                <a:spcPts val="56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Courier New"/>
              <a:buNone/>
            </a:pP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800" b="1" i="0" u="none" strike="noStrike" cap="none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Về đường xá 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chất lượng, thiết kế có gì khác nhau?)</a:t>
            </a:r>
            <a:endParaRPr/>
          </a:p>
          <a:p>
            <a:pPr marL="342900" marR="0" lvl="1" indent="0" algn="l" rtl="0">
              <a:lnSpc>
                <a:spcPct val="160000"/>
              </a:lnSpc>
              <a:spcBef>
                <a:spcPts val="560"/>
              </a:spcBef>
              <a:spcAft>
                <a:spcPts val="0"/>
              </a:spcAft>
              <a:buClr>
                <a:srgbClr val="00CC00"/>
              </a:buClr>
              <a:buSzPts val="2800"/>
              <a:buFont typeface="Courier New"/>
              <a:buNone/>
            </a:pPr>
            <a:r>
              <a:rPr lang="en-US" sz="2800" b="1" i="0" u="none" strike="noStrike" cap="none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- Về hoạt động kinh tế chủ yếu </a:t>
            </a:r>
            <a:r>
              <a:rPr lang="en-US" sz="2800" b="1" i="0" u="none" strike="noStrike" cap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ở mỗi quần cư  (vùng nông thôn dân cư thường sinh sống bằng những nghề gì, ở thành phố hoạt động kinh tế nào phổ biến?)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865187"/>
            <a:ext cx="4660900" cy="423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1375" y="865187"/>
            <a:ext cx="4492625" cy="42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4"/>
          <p:cNvSpPr txBox="1"/>
          <p:nvPr/>
        </p:nvSpPr>
        <p:spPr>
          <a:xfrm>
            <a:off x="5538787" y="5435600"/>
            <a:ext cx="35718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3E3E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753E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Quang cảnh đô thị</a:t>
            </a:r>
            <a:endParaRPr/>
          </a:p>
        </p:txBody>
      </p:sp>
      <p:sp>
        <p:nvSpPr>
          <p:cNvPr id="313" name="Google Shape;313;p34"/>
          <p:cNvSpPr txBox="1"/>
          <p:nvPr/>
        </p:nvSpPr>
        <p:spPr>
          <a:xfrm>
            <a:off x="234950" y="5435600"/>
            <a:ext cx="4191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Quang cảnh nông thôn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9762" y="1371600"/>
            <a:ext cx="3479800" cy="32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19712" y="4067175"/>
            <a:ext cx="3824287" cy="281781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5"/>
          <p:cNvSpPr/>
          <p:nvPr/>
        </p:nvSpPr>
        <p:spPr>
          <a:xfrm>
            <a:off x="5715000" y="345141"/>
            <a:ext cx="296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nghiệp</a:t>
            </a:r>
            <a:endParaRPr sz="4000" b="1" i="0" u="none" strike="noStrike" cap="non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Google Shape;321;p35"/>
          <p:cNvSpPr/>
          <p:nvPr/>
        </p:nvSpPr>
        <p:spPr>
          <a:xfrm>
            <a:off x="4764087" y="508000"/>
            <a:ext cx="609600" cy="381000"/>
          </a:xfrm>
          <a:prstGeom prst="rightArrow">
            <a:avLst>
              <a:gd name="adj1" fmla="val 14850"/>
              <a:gd name="adj2" fmla="val 50000"/>
            </a:avLst>
          </a:prstGeom>
          <a:solidFill>
            <a:schemeClr val="accent2"/>
          </a:solidFill>
          <a:ln w="28575" cap="flat" cmpd="sng">
            <a:solidFill>
              <a:srgbClr val="713A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5"/>
          <p:cNvSpPr/>
          <p:nvPr/>
        </p:nvSpPr>
        <p:spPr>
          <a:xfrm rot="10800000">
            <a:off x="3581400" y="5486400"/>
            <a:ext cx="609600" cy="381000"/>
          </a:xfrm>
          <a:prstGeom prst="rightArrow">
            <a:avLst>
              <a:gd name="adj1" fmla="val 14850"/>
              <a:gd name="adj2" fmla="val 50000"/>
            </a:avLst>
          </a:prstGeom>
          <a:solidFill>
            <a:schemeClr val="accent2"/>
          </a:solidFill>
          <a:ln w="28575" cap="flat" cmpd="sng">
            <a:solidFill>
              <a:srgbClr val="713A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5"/>
          <p:cNvSpPr/>
          <p:nvPr/>
        </p:nvSpPr>
        <p:spPr>
          <a:xfrm>
            <a:off x="81066" y="3841378"/>
            <a:ext cx="28216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Lâm nghiệp</a:t>
            </a:r>
            <a:endParaRPr sz="4000" b="1" i="0" u="none" strike="noStrike" cap="non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5"/>
          <p:cNvSpPr/>
          <p:nvPr/>
        </p:nvSpPr>
        <p:spPr>
          <a:xfrm rot="10800000">
            <a:off x="1371600" y="3379787"/>
            <a:ext cx="1525587" cy="609600"/>
          </a:xfrm>
          <a:custGeom>
            <a:avLst/>
            <a:gdLst/>
            <a:ahLst/>
            <a:cxnLst/>
            <a:rect l="l" t="t" r="r" b="b"/>
            <a:pathLst>
              <a:path w="1525588" h="609600" extrusionOk="0">
                <a:moveTo>
                  <a:pt x="0" y="457200"/>
                </a:moveTo>
                <a:lnTo>
                  <a:pt x="1296988" y="457200"/>
                </a:lnTo>
                <a:lnTo>
                  <a:pt x="1296988" y="152400"/>
                </a:lnTo>
                <a:lnTo>
                  <a:pt x="1220788" y="152400"/>
                </a:lnTo>
                <a:lnTo>
                  <a:pt x="1373188" y="0"/>
                </a:lnTo>
                <a:lnTo>
                  <a:pt x="1525588" y="152400"/>
                </a:lnTo>
                <a:lnTo>
                  <a:pt x="1449388" y="152400"/>
                </a:lnTo>
                <a:lnTo>
                  <a:pt x="1449388" y="609600"/>
                </a:lnTo>
                <a:lnTo>
                  <a:pt x="0" y="609600"/>
                </a:lnTo>
                <a:lnTo>
                  <a:pt x="0" y="457200"/>
                </a:ln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rgbClr val="713A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449755" y="5284694"/>
            <a:ext cx="2730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 nghiệp</a:t>
            </a:r>
            <a:endParaRPr sz="4000" b="1" i="0" u="none" strike="noStrike" cap="none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58737" y="31750"/>
            <a:ext cx="3478212" cy="260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/>
        </p:nvSpPr>
        <p:spPr>
          <a:xfrm>
            <a:off x="2971800" y="6491287"/>
            <a:ext cx="3429000" cy="40005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Hoạt động kinh tế ở đô thị</a:t>
            </a: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46037"/>
            <a:ext cx="5562600" cy="317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3221037"/>
            <a:ext cx="46863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21037"/>
            <a:ext cx="46863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868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Dựa trên kiến thức mà bản thân vừa thu thập được, hãy tiến hành làm bảng so sánh giữa 2 quần cư:</a:t>
            </a:r>
            <a:endParaRPr/>
          </a:p>
        </p:txBody>
      </p:sp>
      <p:graphicFrame>
        <p:nvGraphicFramePr>
          <p:cNvPr id="340" name="Google Shape;340;p37"/>
          <p:cNvGraphicFramePr/>
          <p:nvPr/>
        </p:nvGraphicFramePr>
        <p:xfrm>
          <a:off x="128587" y="2125662"/>
          <a:ext cx="8886800" cy="3596585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335200"/>
                <a:gridCol w="3589325"/>
                <a:gridCol w="2962275"/>
              </a:tblGrid>
              <a:tr h="43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1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Palatino Linotype"/>
                        <a:buNone/>
                      </a:pPr>
                      <a:endParaRPr sz="2400" b="0" i="0" u="none" strike="noStrike" cap="none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33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cư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21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 chủ yếu</a:t>
                      </a:r>
                      <a:endParaRPr/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Palatino Linotype"/>
                        <a:ea typeface="Palatino Linotype"/>
                        <a:cs typeface="Palatino Linotype"/>
                        <a:sym typeface="Palatino Linotype"/>
                      </a:endParaRPr>
                    </a:p>
                  </a:txBody>
                  <a:tcPr marL="68600" marR="68600" marT="34275" marB="342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38"/>
          <p:cNvGraphicFramePr/>
          <p:nvPr/>
        </p:nvGraphicFramePr>
        <p:xfrm>
          <a:off x="0" y="762000"/>
          <a:ext cx="9143975" cy="495295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133600"/>
                <a:gridCol w="3944925"/>
                <a:gridCol w="3065450"/>
              </a:tblGrid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85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Palatino Linotype"/>
                        <a:buNone/>
                      </a:pPr>
                      <a:endParaRPr sz="2800" b="1" i="0" u="none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thưa thớt xen kẽ ruộng đồng tập hợp thành làng xóm, thôn, bản…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đông đúc tập hợp thành phố phường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5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cư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Thấp, phân bố phân tán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Cao, phân bố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tập trung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50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 chủ yếu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Nông, lâm, ngư nghiệp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Công nghiệp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và dịch vụ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pic>
        <p:nvPicPr>
          <p:cNvPr id="346" name="Google Shape;346;p38" descr="ag002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160000">
            <a:off x="197643" y="315118"/>
            <a:ext cx="400050" cy="45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/>
        </p:nvSpPr>
        <p:spPr>
          <a:xfrm>
            <a:off x="-381000" y="509587"/>
            <a:ext cx="8153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dân nông thôn và đô thị (đơn vị tính %)</a:t>
            </a:r>
            <a:endParaRPr/>
          </a:p>
        </p:txBody>
      </p:sp>
      <p:graphicFrame>
        <p:nvGraphicFramePr>
          <p:cNvPr id="352" name="Google Shape;352;p39"/>
          <p:cNvGraphicFramePr/>
          <p:nvPr/>
        </p:nvGraphicFramePr>
        <p:xfrm>
          <a:off x="228600" y="1130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1738300"/>
                <a:gridCol w="1736725"/>
                <a:gridCol w="1736725"/>
                <a:gridCol w="1736725"/>
                <a:gridCol w="17383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Năm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1980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Nông thôn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86,4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43,8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Thành thị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39,6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56,2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Toàn thế giới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353" name="Google Shape;353;p39"/>
          <p:cNvSpPr txBox="1"/>
          <p:nvPr/>
        </p:nvSpPr>
        <p:spPr>
          <a:xfrm>
            <a:off x="14287" y="4992687"/>
            <a:ext cx="919321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 thế hiện nay, tỉ lệ người sống ở  đô thị ngày càng tăng trong khi tỉ lệ người sống ở nông thôn có xu hướng giảm dần.</a:t>
            </a:r>
            <a:endParaRPr/>
          </a:p>
        </p:txBody>
      </p:sp>
      <p:cxnSp>
        <p:nvCxnSpPr>
          <p:cNvPr id="354" name="Google Shape;354;p39"/>
          <p:cNvCxnSpPr/>
          <p:nvPr/>
        </p:nvCxnSpPr>
        <p:spPr>
          <a:xfrm rot="10800000">
            <a:off x="8610600" y="2779712"/>
            <a:ext cx="0" cy="6492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5" name="Google Shape;355;p39"/>
          <p:cNvCxnSpPr/>
          <p:nvPr/>
        </p:nvCxnSpPr>
        <p:spPr>
          <a:xfrm>
            <a:off x="8305800" y="1752600"/>
            <a:ext cx="0" cy="64611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837</Words>
  <Application>Microsoft Office PowerPoint</Application>
  <PresentationFormat>On-screen Show (4:3)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Verdana</vt:lpstr>
      <vt:lpstr>Palatino Linotype</vt:lpstr>
      <vt:lpstr>Times New Roman</vt:lpstr>
      <vt:lpstr>Century Gothic</vt:lpstr>
      <vt:lpstr>Stardos Stencil</vt:lpstr>
      <vt:lpstr>Noto Sans Symbols</vt:lpstr>
      <vt:lpstr>Tahoma</vt:lpstr>
      <vt:lpstr>Courier New</vt:lpstr>
      <vt:lpstr>Globe</vt:lpstr>
      <vt:lpstr>Executive</vt:lpstr>
      <vt:lpstr>1_Executive</vt:lpstr>
      <vt:lpstr>1_Globe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Dựa trên kiến thức mà bản thân vừa thu thập được, hãy tiến hành làm bảng so sánh giữa 2 quần cư: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siêu đô thị lớn nhất hiện nay</vt:lpstr>
      <vt:lpstr>PowerPoint Presentation</vt:lpstr>
      <vt:lpstr>PowerPoint Presentation</vt:lpstr>
      <vt:lpstr>PowerPoint Presentation</vt:lpstr>
      <vt:lpstr>PowerPoint Presentation</vt:lpstr>
      <vt:lpstr>TP.Đà Nẵng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modified xsi:type="dcterms:W3CDTF">2021-09-07T02:00:00Z</dcterms:modified>
</cp:coreProperties>
</file>