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rebuchet MS" pitchFamily="34" charset="0"/>
      <p:regular r:id="rId19"/>
      <p:bold r:id="rId20"/>
      <p:italic r:id="rId21"/>
      <p:boldItalic r:id="rId22"/>
    </p:embeddedFont>
    <p:embeddedFont>
      <p:font typeface="Century Schoolbook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9FF503-E041-4A6F-AC5C-4D963A217421}">
  <a:tblStyle styleId="{839FF503-E041-4A6F-AC5C-4D963A217421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1888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5" name="Google Shape;105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7" name="Google Shape;107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8" name="Google Shape;108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9" name="Google Shape;109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11" name="Google Shape;111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12" name="Google Shape;112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13" name="Google Shape;113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" name="Google Shape;8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4" name="Google Shape;84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85" name="Google Shape;85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417287" cy="71399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583096" y="4359965"/>
            <a:ext cx="11608904" cy="23618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   NỘI DUNG CHUẨN BỊ CỦA HỌC SINH </a:t>
            </a:r>
            <a:b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MÔN ĐỊA LÍ 7</a:t>
            </a:r>
          </a:p>
        </p:txBody>
      </p:sp>
      <p:sp>
        <p:nvSpPr>
          <p:cNvPr id="222" name="Google Shape;222;p30"/>
          <p:cNvSpPr txBox="1"/>
          <p:nvPr/>
        </p:nvSpPr>
        <p:spPr>
          <a:xfrm>
            <a:off x="4041912" y="781879"/>
            <a:ext cx="5347251" cy="10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GD-ĐT quận Gò Vấp</a:t>
            </a:r>
            <a:endParaRPr sz="3200" b="0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3061252" y="3843130"/>
            <a:ext cx="7407965" cy="171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Bài 3-  QUẦN CƯ.ĐÔ THỊ HOÁ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543339" y="463826"/>
            <a:ext cx="10810461" cy="122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đoạn cuối mục 2:….. và hiểu biết thực tế của bản thân,</a:t>
            </a:r>
            <a:b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biết:</a:t>
            </a:r>
            <a:endParaRPr sz="32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952684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có vai trò gì với sự phát triển kinh tế xã hội?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Đô thị phát triển theo kiểu tự phát gây ra những hậu quả gì?( có thể lấy một đô thị tự phát trên thế giới làm dẫn chứng)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 descr="DSGN074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78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 descr="Cork"/>
          <p:cNvSpPr/>
          <p:nvPr/>
        </p:nvSpPr>
        <p:spPr>
          <a:xfrm>
            <a:off x="2133600" y="5943600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40" descr="tul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81824">
            <a:off x="1981200" y="4343401"/>
            <a:ext cx="1563688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 descr="tul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31853">
            <a:off x="3200400" y="4419601"/>
            <a:ext cx="1563688" cy="21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 descr="Cork"/>
          <p:cNvSpPr/>
          <p:nvPr/>
        </p:nvSpPr>
        <p:spPr>
          <a:xfrm>
            <a:off x="2133600" y="5943600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40" descr="tul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81824">
            <a:off x="2464354" y="4457543"/>
            <a:ext cx="1312091" cy="183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 descr="stem0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04067">
            <a:off x="2178816" y="893931"/>
            <a:ext cx="2087563" cy="523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 descr="tul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31853">
            <a:off x="3200400" y="4419601"/>
            <a:ext cx="1563688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 descr="stem0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67529">
            <a:off x="2906714" y="2505076"/>
            <a:ext cx="1762125" cy="380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0"/>
          <p:cNvSpPr txBox="1"/>
          <p:nvPr/>
        </p:nvSpPr>
        <p:spPr>
          <a:xfrm>
            <a:off x="5486400" y="4419601"/>
            <a:ext cx="49530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CC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 descr="Cork"/>
          <p:cNvSpPr/>
          <p:nvPr/>
        </p:nvSpPr>
        <p:spPr>
          <a:xfrm>
            <a:off x="2149582" y="5929441"/>
            <a:ext cx="2743200" cy="914400"/>
          </a:xfrm>
          <a:prstGeom prst="ellipse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40"/>
          <p:cNvSpPr txBox="1">
            <a:spLocks noGrp="1"/>
          </p:cNvSpPr>
          <p:nvPr>
            <p:ph type="ctrTitle"/>
          </p:nvPr>
        </p:nvSpPr>
        <p:spPr>
          <a:xfrm>
            <a:off x="4973114" y="936827"/>
            <a:ext cx="7086364" cy="457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49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Ngoài nội dung trong sgk, các em có thể tìm thêm  thông tin về hình ảnh, các hoạt động của các loại quần cư; đô thị, siêu đô thị trên Internet.</a:t>
            </a:r>
            <a:br>
              <a:rPr lang="en-US" sz="49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49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49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>
                <a:solidFill>
                  <a:srgbClr val="FF006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Chúc các em học tốt!</a:t>
            </a:r>
            <a:endParaRPr>
              <a:solidFill>
                <a:srgbClr val="FF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755374" y="1020417"/>
            <a:ext cx="10598426" cy="515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2 vấn đề cần tìm hiểu trong bài này: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Char char="❖"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khác nhau giữa 2 quần cư ( quần cư nông thôn và quần cư đô thị)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Font typeface="Noto Sans Symbols"/>
              <a:buChar char="❖"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Sự ra đời và phát triển của đô thị trên thế giới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chuẩn bị một cuốn vở nháp để ghi lại các thông tin tìm hiểu được dựa trên các câu hỏi và gợi ý)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1656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Quần cư nông thôn và quần cư đô thị</a:t>
            </a:r>
            <a:endParaRPr sz="32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29819" y="981007"/>
            <a:ext cx="12072729" cy="412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hiểu thuật ngữ “ Quần cư” trang 187/sgk</a:t>
            </a:r>
            <a:endParaRPr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Quan sát H.3.1, H.3.2/tr.10 sgk và hiểu biết của bản thân cho biết:</a:t>
            </a:r>
            <a:endParaRPr/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khác nhau giữa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 cư nông thôn 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 cư đô thị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*Gợi ý:  - </a:t>
            </a:r>
            <a:r>
              <a:rPr lang="en-US" sz="2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mật độ dân số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quần cư nào có mật độ cao hơn?)</a:t>
            </a:r>
            <a:endParaRPr/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</a:t>
            </a:r>
            <a:r>
              <a:rPr lang="en-US" sz="2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nhà cửa 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số lượng, bố trí, thiết kế nhà cửa ra sao?)</a:t>
            </a:r>
            <a:endParaRPr/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</a:t>
            </a:r>
            <a:r>
              <a:rPr lang="en-US" sz="2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đường xá, xe cộ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về số lương, đặc điểm cấu trúc mỗi nơi ra sao?) </a:t>
            </a:r>
            <a:endParaRPr/>
          </a:p>
          <a:p>
            <a:pPr marL="457200" lvl="1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2080"/>
              <a:buNone/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</a:t>
            </a:r>
            <a:r>
              <a:rPr lang="en-US" sz="2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kinh tế chủ yếu ở mỗi quần cư</a:t>
            </a: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vùng nông thôn dân cư thường sinh sống bằng những nghề gì, ở thành phố hoạt động kinh tế nào phổ biến?)</a:t>
            </a:r>
            <a:endParaRPr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113" y="1088230"/>
            <a:ext cx="9064487" cy="532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437322" y="172279"/>
            <a:ext cx="11582400" cy="151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8432A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48432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trên kiến thức mà bản thân vừa thu thập được, hãy tiến hành làm bảng so sánh giữa 2 quần cư:</a:t>
            </a:r>
            <a:endParaRPr sz="3200">
              <a:solidFill>
                <a:srgbClr val="48432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5" name="Google Shape;245;p34"/>
          <p:cNvGraphicFramePr/>
          <p:nvPr/>
        </p:nvGraphicFramePr>
        <p:xfrm>
          <a:off x="172278" y="1690689"/>
          <a:ext cx="11847425" cy="4785025"/>
        </p:xfrm>
        <a:graphic>
          <a:graphicData uri="http://schemas.openxmlformats.org/drawingml/2006/table">
            <a:tbl>
              <a:tblPr firstRow="1" bandRow="1">
                <a:noFill/>
                <a:tableStyleId>{839FF503-E041-4A6F-AC5C-4D963A217421}</a:tableStyleId>
              </a:tblPr>
              <a:tblGrid>
                <a:gridCol w="3113675"/>
                <a:gridCol w="4784600"/>
                <a:gridCol w="3949150"/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 sz="280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202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</a:t>
                      </a:r>
                      <a:endParaRPr sz="280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57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cư</a:t>
                      </a:r>
                      <a:endParaRPr sz="280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  <a:tr h="161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 chủ yếu</a:t>
                      </a:r>
                      <a:endParaRPr sz="280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238539" y="132523"/>
            <a:ext cx="11436626" cy="15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bản thân: dựa vào kiến thức vừa tìm hiểu,</a:t>
            </a:r>
            <a:br>
              <a:rPr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 hãy cho biết:</a:t>
            </a:r>
            <a:endParaRPr sz="36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810039" y="1982237"/>
            <a:ext cx="10571922" cy="44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Nơi em sống thuộc quần cư nào, vì sao em biết?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Địa phương em đang ở có thu hút dân cư ở nơi khác đến sinh sống không ? Từ đây em rút ra kết luận gì?( xu hướng sống của dân cư trên thế giới là gì?)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hoá.Các siêu đô thị</a:t>
            </a:r>
            <a:endParaRPr sz="3200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838199" y="1444487"/>
            <a:ext cx="11102009" cy="473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60"/>
              <a:buFont typeface="Times New Roman"/>
              <a:buChar char="-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thầm đoạn đầu mục 2: “Đô thị…5 tỷ người”, hãy cho biết: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Đô thị xuất hiện khi nào, ở đâu?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Đô thị ra đời do nhu cầu gì của xã hội loài người?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Đô thị phát triển nhanh bắt đầu từ khi nào?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Những yếu tố nào đã thúc đẩy đô thị phát triển?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228600" y="362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C00000"/>
                </a:solidFill>
              </a:rPr>
              <a:t>*</a:t>
            </a:r>
            <a:r>
              <a:rPr lang="en-US"/>
              <a:t> </a:t>
            </a: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Siêu đô thị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427383" y="54016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Times New Roman"/>
              <a:buChar char="-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H.3.3/tr.11 sgk, cho biết: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Vào năm 2000 có bao nhiêu siêu đô thị từ 8 triệu dân trở lên, xác định tên các siêu đô thị này trên lược đồ?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Châu lục nào có số siêu đô thị nhiều nhất trên thế giới?</a:t>
            </a:r>
            <a:endParaRPr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69" name="Google Shape;269;p38" descr="dl7tr011h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808" y="258417"/>
            <a:ext cx="9104244" cy="593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 flipH="1">
            <a:off x="357809" y="5976730"/>
            <a:ext cx="9223512" cy="62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Hình 3.3-Lược đồ các siêu đô thị trên thế giới từ 8 triệu dân trở lên(2000</a:t>
            </a:r>
            <a:r>
              <a:rPr lang="en-US"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2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Custom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Noto Sans Symbols</vt:lpstr>
      <vt:lpstr>Calibri</vt:lpstr>
      <vt:lpstr>Trebuchet MS</vt:lpstr>
      <vt:lpstr>Century Schoolbook</vt:lpstr>
      <vt:lpstr>Office Theme</vt:lpstr>
      <vt:lpstr>Facet</vt:lpstr>
      <vt:lpstr>PowerPoint Presentation</vt:lpstr>
      <vt:lpstr>PowerPoint Presentation</vt:lpstr>
      <vt:lpstr>1. Quần cư nông thôn và quần cư đô thị</vt:lpstr>
      <vt:lpstr>PowerPoint Presentation</vt:lpstr>
      <vt:lpstr>Dựa trên kiến thức mà bản thân vừa thu thập được, hãy tiến hành làm bảng so sánh giữa 2 quần cư:</vt:lpstr>
      <vt:lpstr>Liên hệ bản thân: dựa vào kiến thức vừa tìm hiểu,  em hãy cho biết:</vt:lpstr>
      <vt:lpstr>2. Đô thị hoá.Các siêu đô thị</vt:lpstr>
      <vt:lpstr>* Siêu đô thị</vt:lpstr>
      <vt:lpstr>PowerPoint Presentation</vt:lpstr>
      <vt:lpstr>Đọc đoạn cuối mục 2:….. và hiểu biết thực tế của bản thân, cho biết:</vt:lpstr>
      <vt:lpstr>       Ngoài nội dung trong sgk, các em có thể tìm thêm  thông tin về hình ảnh, các hoạt động của các loại quần cư; đô thị, siêu đô thị trên Internet. 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modified xsi:type="dcterms:W3CDTF">2021-09-07T01:56:46Z</dcterms:modified>
</cp:coreProperties>
</file>