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entury Schoolbook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Schoolbook-bold.fntdata"/><Relationship Id="rId14" Type="http://schemas.openxmlformats.org/officeDocument/2006/relationships/font" Target="fonts/CenturySchoolbook-regular.fntdata"/><Relationship Id="rId17" Type="http://schemas.openxmlformats.org/officeDocument/2006/relationships/font" Target="fonts/CenturySchoolbook-boldItalic.fntdata"/><Relationship Id="rId16" Type="http://schemas.openxmlformats.org/officeDocument/2006/relationships/font" Target="fonts/CenturySchoolbook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30" y="-72887"/>
            <a:ext cx="12125739" cy="70037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463826" y="4161941"/>
            <a:ext cx="11986591" cy="17899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NỘI DUNG CHUẨN BỊ CỦA HỌC SINH</a:t>
            </a:r>
            <a:b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</a:br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MÔN ĐỊA LÝ 8</a:t>
            </a:r>
          </a:p>
        </p:txBody>
      </p:sp>
      <p:sp>
        <p:nvSpPr>
          <p:cNvPr id="88" name="Google Shape;88;p13"/>
          <p:cNvSpPr txBox="1"/>
          <p:nvPr/>
        </p:nvSpPr>
        <p:spPr>
          <a:xfrm>
            <a:off x="1972918" y="3092621"/>
            <a:ext cx="105884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608C9"/>
                </a:solidFill>
                <a:latin typeface="Arial"/>
                <a:ea typeface="Arial"/>
                <a:cs typeface="Arial"/>
                <a:sym typeface="Arial"/>
              </a:rPr>
              <a:t>BÀI 3 - SÔNG NGÒI VÀ CẢNH QUAN CHÂU Á</a:t>
            </a:r>
            <a:endParaRPr b="1" sz="2800">
              <a:solidFill>
                <a:srgbClr val="F608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002157" y="365125"/>
            <a:ext cx="48950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</a:pPr>
            <a:r>
              <a:rPr b="0" lang="en-US" sz="3200" u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GD-ĐT quận Gò Vấp</a:t>
            </a:r>
            <a:endParaRPr b="0" sz="3200" u="non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0" y="-437322"/>
            <a:ext cx="11502887" cy="5300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08C9"/>
              </a:buClr>
              <a:buSzPct val="100000"/>
              <a:buFont typeface="Times New Roman"/>
              <a:buNone/>
            </a:pPr>
            <a:r>
              <a:rPr lang="en-US" sz="3100">
                <a:solidFill>
                  <a:srgbClr val="F60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1.Đặc điểm sông ngòi</a:t>
            </a:r>
            <a:br>
              <a:rPr lang="en-US" sz="3600"/>
            </a:br>
            <a:r>
              <a:rPr lang="en-US"/>
              <a:t>  </a:t>
            </a:r>
            <a:r>
              <a:rPr lang="en-US" sz="2700"/>
              <a:t>-</a:t>
            </a:r>
            <a:r>
              <a:rPr lang="en-US" sz="2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hình 1.2/tr.5 sgk và nội dung sgk của mục 1/tr.10, hãy:</a:t>
            </a:r>
            <a:br>
              <a:rPr lang="en-US" sz="2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+Nhận xét chung về mạng lưới và phân bố sông ngòi châu Á?</a:t>
            </a:r>
            <a:br>
              <a:rPr lang="en-US" sz="2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+Xác định các sông lớn ở từng khu vực của châu Á( Bắc Á, Đông Á, Nam Á, Tây Á)?</a:t>
            </a:r>
            <a:br>
              <a:rPr lang="en-US" sz="2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Luoc do dia hinh khoang san va song ho chau A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5877" y="1825625"/>
            <a:ext cx="7116417" cy="50323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675861" y="649357"/>
            <a:ext cx="10677939" cy="5527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08C9"/>
              </a:buClr>
              <a:buSzPts val="2800"/>
              <a:buNone/>
            </a:pPr>
            <a:r>
              <a:rPr lang="en-US">
                <a:solidFill>
                  <a:srgbClr val="F608C9"/>
                </a:solidFill>
              </a:rPr>
              <a:t>-</a:t>
            </a:r>
            <a:r>
              <a:rPr lang="en-US" sz="3600">
                <a:solidFill>
                  <a:srgbClr val="F60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kĩ hình 1.2/tr.5 và hình 2.1/tr.7, cho biết</a:t>
            </a:r>
            <a:r>
              <a:rPr lang="en-US">
                <a:solidFill>
                  <a:srgbClr val="F60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solidFill>
                <a:srgbClr val="F608C9"/>
              </a:solidFill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675861" y="1311965"/>
            <a:ext cx="11516139" cy="5910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+Sông ngòi Bắc Á có đặc điểm gì, tại sao vào mùa đông sông ở đây bị đóng băng, vào mùa xuân lại có lũ băng lớn?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+Sông ngòi Đông Á, Đông Nam Á, Nam Á có chung đặc điểm gì? Tại sao sông ở đây rất phát triển , thuộc nhiều sông lớn của thế giới?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Sông ngòi Tây Nam Á, Trung Á có đặc điểm gì?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đây rút ra đặc điểm gì về chế độ nước sông ngòi của châu Á?</a:t>
            </a:r>
            <a:b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1" y="0"/>
            <a:ext cx="6400799" cy="5910470"/>
          </a:xfrm>
          <a:prstGeom prst="rect">
            <a:avLst/>
          </a:prstGeom>
          <a:noFill/>
          <a:ln cap="flat" cmpd="dbl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8" name="Google Shape;108;p16"/>
          <p:cNvSpPr/>
          <p:nvPr/>
        </p:nvSpPr>
        <p:spPr>
          <a:xfrm>
            <a:off x="6599583" y="5954404"/>
            <a:ext cx="46515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2.1. Lược đồ các đới khí hậu châu Á.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5791201" cy="591047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0" name="Google Shape;110;p16"/>
          <p:cNvSpPr/>
          <p:nvPr/>
        </p:nvSpPr>
        <p:spPr>
          <a:xfrm>
            <a:off x="84485" y="6033917"/>
            <a:ext cx="55079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1.2. Lược đồ các đới khí hậu châu Á.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940904" y="1364974"/>
            <a:ext cx="11131826" cy="331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08C9"/>
              </a:buClr>
              <a:buSzPct val="100000"/>
              <a:buFont typeface="Times New Roman"/>
              <a:buNone/>
            </a:pPr>
            <a:r>
              <a:rPr lang="en-US" sz="3600">
                <a:solidFill>
                  <a:srgbClr val="F60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mục 1 sgk tr.11 và tìm hiểu trên internet, cho biết: </a:t>
            </a:r>
            <a:br>
              <a:rPr lang="en-US" sz="3600">
                <a:solidFill>
                  <a:srgbClr val="F60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-Vai trò của sông ngòi châu Á đối với đời sống, sản xuất của</a:t>
            </a:r>
            <a:b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người?</a:t>
            </a:r>
            <a:b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980660" y="2345634"/>
            <a:ext cx="10412896" cy="4202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trạng việc sử dụng nguồn nước sông hiện nay ở các khu vực châu Á ra sao? </a:t>
            </a: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81500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08C9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F60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Các đới cảnh quan tự nhiên</a:t>
            </a:r>
            <a:endParaRPr sz="3600">
              <a:solidFill>
                <a:srgbClr val="F608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815009" y="1073426"/>
            <a:ext cx="11244469" cy="5103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2.1/sgk tr.7 và hình 3.1/sgk tr.11: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Dọc theo kinh tuyến 80</a:t>
            </a:r>
            <a:r>
              <a:rPr baseline="30000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Đ, từ bắc xuống nam có những đới cảnh quan nào? </a:t>
            </a:r>
            <a:r>
              <a:rPr baseline="30000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khu vực khí hậu gió mùa và khu vực khí hậu lục địa khô hạn có những cảnh quan nào?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Từ đây rút ra kết luận gì ? Giải thích tại sao?</a:t>
            </a: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uoc do cac doi canh quan tu nhien chau A"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096000" cy="5963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uoc do cac doi khi hau chau A" id="128" name="Google Shape;1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0"/>
            <a:ext cx="6019800" cy="5963478"/>
          </a:xfrm>
          <a:prstGeom prst="rect">
            <a:avLst/>
          </a:prstGeom>
          <a:noFill/>
          <a:ln cap="flat" cmpd="dbl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9" name="Google Shape;129;p19"/>
          <p:cNvSpPr txBox="1"/>
          <p:nvPr/>
        </p:nvSpPr>
        <p:spPr>
          <a:xfrm>
            <a:off x="420755" y="6229386"/>
            <a:ext cx="61158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H3.1. Lược đồ  các đới cảnh quan tự nhiên châu Á.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6172200" y="6153186"/>
            <a:ext cx="61158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Hình 2.1. Lược đồ các đới khí hậu châu Á.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304800" y="365125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08C9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F60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Những thuận lợi và khó khăn của thiên nhiên châu Á</a:t>
            </a:r>
            <a:endParaRPr sz="3600">
              <a:solidFill>
                <a:srgbClr val="F608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838198" y="1825625"/>
            <a:ext cx="110489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US" sz="5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  hợp kiến thức từ bài số 1, bài 2, bài 3 và nôi dung mục 3 cho biết: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US" sz="5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-Những thuận lợi của thiên nhiên châu Á là gì, đánh giá những thuận lợi này cho sự phát triển kinh tế xã hội của các nước châu Á?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US" sz="5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Khó khăn của thiên nhiên châu Á gây cho các quốc gia ở đây là gì?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US" sz="5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ví dụ?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US" sz="5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US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GN074L"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78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Cork" id="142" name="Google Shape;142;p21"/>
          <p:cNvSpPr/>
          <p:nvPr/>
        </p:nvSpPr>
        <p:spPr>
          <a:xfrm>
            <a:off x="2133600" y="5943600"/>
            <a:ext cx="2743200" cy="914400"/>
          </a:xfrm>
          <a:prstGeom prst="ellipse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sx="125000" rotWithShape="0" algn="br" dir="13500000" dist="107763" sy="125000">
              <a:srgbClr val="80808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tulip" id="143" name="Google Shape;14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81824">
            <a:off x="1981200" y="4343401"/>
            <a:ext cx="1563688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lip" id="144" name="Google Shape;14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431853">
            <a:off x="3200400" y="4419601"/>
            <a:ext cx="1563688" cy="2187575"/>
          </a:xfrm>
          <a:prstGeom prst="rect">
            <a:avLst/>
          </a:prstGeom>
          <a:noFill/>
          <a:ln>
            <a:noFill/>
          </a:ln>
        </p:spPr>
      </p:pic>
      <p:sp>
        <p:nvSpPr>
          <p:cNvPr descr="Cork" id="145" name="Google Shape;145;p21"/>
          <p:cNvSpPr/>
          <p:nvPr/>
        </p:nvSpPr>
        <p:spPr>
          <a:xfrm>
            <a:off x="2133600" y="5943600"/>
            <a:ext cx="2743200" cy="914400"/>
          </a:xfrm>
          <a:prstGeom prst="ellipse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sx="125000" rotWithShape="0" algn="br" dir="13500000" dist="107763" sy="125000">
              <a:srgbClr val="80808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tulip" id="146" name="Google Shape;14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81824">
            <a:off x="2464354" y="4457543"/>
            <a:ext cx="1312091" cy="1835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em001" id="147" name="Google Shape;147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404067">
            <a:off x="2178816" y="893931"/>
            <a:ext cx="2087563" cy="5237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lip" id="148" name="Google Shape;14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431853">
            <a:off x="3200400" y="4419601"/>
            <a:ext cx="1563688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em001" id="149" name="Google Shape;14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667529">
            <a:off x="2906714" y="2505076"/>
            <a:ext cx="1762125" cy="380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5486400" y="4419601"/>
            <a:ext cx="4953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rgbClr val="CC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ork" id="151" name="Google Shape;151;p21"/>
          <p:cNvSpPr/>
          <p:nvPr/>
        </p:nvSpPr>
        <p:spPr>
          <a:xfrm>
            <a:off x="2149582" y="5929441"/>
            <a:ext cx="2743200" cy="914400"/>
          </a:xfrm>
          <a:prstGeom prst="ellipse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sx="125000" rotWithShape="0" algn="br" dir="13500000" dist="107763" sy="125000">
              <a:srgbClr val="80808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1"/>
          <p:cNvSpPr txBox="1"/>
          <p:nvPr>
            <p:ph type="ctrTitle"/>
          </p:nvPr>
        </p:nvSpPr>
        <p:spPr>
          <a:xfrm>
            <a:off x="4822469" y="1959400"/>
            <a:ext cx="7237009" cy="22093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>
                <a:solidFill>
                  <a:srgbClr val="FF006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Chúc các em học tốt!</a:t>
            </a:r>
            <a:endParaRPr>
              <a:solidFill>
                <a:srgbClr val="FF0066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