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9144000"/>
  <p:notesSz cx="6858000" cy="9144000"/>
  <p:embeddedFontLst>
    <p:embeddedFont>
      <p:font typeface="Tahoma"/>
      <p:regular r:id="rId30"/>
      <p:bold r:id="rId31"/>
    </p:embeddedFont>
    <p:embeddedFont>
      <p:font typeface="Helvetica Neue"/>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Tahoma-bold.fntdata"/><Relationship Id="rId30" Type="http://schemas.openxmlformats.org/officeDocument/2006/relationships/font" Target="fonts/Tahoma-regular.fntdata"/><Relationship Id="rId11" Type="http://schemas.openxmlformats.org/officeDocument/2006/relationships/slide" Target="slides/slide6.xml"/><Relationship Id="rId33" Type="http://schemas.openxmlformats.org/officeDocument/2006/relationships/font" Target="fonts/HelveticaNeue-bold.fntdata"/><Relationship Id="rId10" Type="http://schemas.openxmlformats.org/officeDocument/2006/relationships/slide" Target="slides/slide5.xml"/><Relationship Id="rId32" Type="http://schemas.openxmlformats.org/officeDocument/2006/relationships/font" Target="fonts/HelveticaNeue-regular.fntdata"/><Relationship Id="rId13" Type="http://schemas.openxmlformats.org/officeDocument/2006/relationships/slide" Target="slides/slide8.xml"/><Relationship Id="rId35" Type="http://schemas.openxmlformats.org/officeDocument/2006/relationships/font" Target="fonts/HelveticaNeue-boldItalic.fntdata"/><Relationship Id="rId12" Type="http://schemas.openxmlformats.org/officeDocument/2006/relationships/slide" Target="slides/slide7.xml"/><Relationship Id="rId34" Type="http://schemas.openxmlformats.org/officeDocument/2006/relationships/font" Target="fonts/HelveticaNeue-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6" name="Shape 36"/>
        <p:cNvGrpSpPr/>
        <p:nvPr/>
      </p:nvGrpSpPr>
      <p:grpSpPr>
        <a:xfrm>
          <a:off x="0" y="0"/>
          <a:ext cx="0" cy="0"/>
          <a:chOff x="0" y="0"/>
          <a:chExt cx="0" cy="0"/>
        </a:xfrm>
      </p:grpSpPr>
      <p:sp>
        <p:nvSpPr>
          <p:cNvPr id="37" name="Google Shape;37;p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39" name="Google Shape;39;p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40" name="Google Shape;40;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3" name="Shape 43"/>
        <p:cNvGrpSpPr/>
        <p:nvPr/>
      </p:nvGrpSpPr>
      <p:grpSpPr>
        <a:xfrm>
          <a:off x="0" y="0"/>
          <a:ext cx="0" cy="0"/>
          <a:chOff x="0" y="0"/>
          <a:chExt cx="0" cy="0"/>
        </a:xfrm>
      </p:grpSpPr>
      <p:sp>
        <p:nvSpPr>
          <p:cNvPr id="44" name="Google Shape;44;p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2" name="Google Shape;52;p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3" name="Google Shape;53;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6" name="Shape 56"/>
        <p:cNvGrpSpPr/>
        <p:nvPr/>
      </p:nvGrpSpPr>
      <p:grpSpPr>
        <a:xfrm>
          <a:off x="0" y="0"/>
          <a:ext cx="0" cy="0"/>
          <a:chOff x="0" y="0"/>
          <a:chExt cx="0" cy="0"/>
        </a:xfrm>
      </p:grpSpPr>
      <p:sp>
        <p:nvSpPr>
          <p:cNvPr id="57" name="Google Shape;57;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9" name="Google Shape;59;p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0" name="Google Shape;60;p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1" name="Google Shape;61;p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2" name="Google Shape;6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1792288" y="612775"/>
            <a:ext cx="5486400" cy="4114800"/>
          </a:xfrm>
          <a:prstGeom prst="rect">
            <a:avLst/>
          </a:prstGeom>
          <a:noFill/>
          <a:ln>
            <a:noFill/>
          </a:ln>
        </p:spPr>
      </p:sp>
      <p:sp>
        <p:nvSpPr>
          <p:cNvPr id="68" name="Google Shape;6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14.jpg"/><Relationship Id="rId5" Type="http://schemas.openxmlformats.org/officeDocument/2006/relationships/image" Target="../media/image4.jpg"/><Relationship Id="rId6" Type="http://schemas.openxmlformats.org/officeDocument/2006/relationships/image" Target="../media/image8.png"/><Relationship Id="rId7" Type="http://schemas.openxmlformats.org/officeDocument/2006/relationships/image" Target="../media/image13.jpg"/><Relationship Id="rId8"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danso.org/viet-nam/" TargetMode="Externa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25.png"/><Relationship Id="rId5" Type="http://schemas.openxmlformats.org/officeDocument/2006/relationships/image" Target="../media/image38.png"/><Relationship Id="rId6"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2.jp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7.gif"/><Relationship Id="rId4" Type="http://schemas.openxmlformats.org/officeDocument/2006/relationships/image" Target="../media/image21.png"/><Relationship Id="rId5" Type="http://schemas.openxmlformats.org/officeDocument/2006/relationships/image" Target="../media/image29.jpg"/><Relationship Id="rId6" Type="http://schemas.openxmlformats.org/officeDocument/2006/relationships/image" Target="../media/image24.png"/><Relationship Id="rId7" Type="http://schemas.openxmlformats.org/officeDocument/2006/relationships/image" Target="../media/image32.png"/><Relationship Id="rId8"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3.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0.jpg"/><Relationship Id="rId4" Type="http://schemas.openxmlformats.org/officeDocument/2006/relationships/image" Target="../media/image35.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5.png"/><Relationship Id="rId5" Type="http://schemas.openxmlformats.org/officeDocument/2006/relationships/image" Target="../media/image16.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jpg"/><Relationship Id="rId4" Type="http://schemas.openxmlformats.org/officeDocument/2006/relationships/image" Target="../media/image2.jpg"/><Relationship Id="rId5" Type="http://schemas.openxmlformats.org/officeDocument/2006/relationships/image" Target="../media/image20.jpg"/><Relationship Id="rId6"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hyperlink" Target="https://danso.org/viet-nam/" TargetMode="Externa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sz="4400"/>
          </a:p>
        </p:txBody>
      </p:sp>
      <p:sp>
        <p:nvSpPr>
          <p:cNvPr id="89" name="Google Shape;89;p1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88888"/>
              </a:buClr>
              <a:buSzPts val="3200"/>
              <a:buFont typeface="Noto Sans Symbols"/>
              <a:buNone/>
            </a:pPr>
            <a:r>
              <a:t/>
            </a:r>
            <a:endParaRPr sz="3200"/>
          </a:p>
        </p:txBody>
      </p:sp>
      <p:pic>
        <p:nvPicPr>
          <p:cNvPr descr="hinh-nen-powerpoint-42.jpg" id="90" name="Google Shape;90;p13"/>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91" name="Google Shape;91;p13"/>
          <p:cNvSpPr txBox="1"/>
          <p:nvPr/>
        </p:nvSpPr>
        <p:spPr>
          <a:xfrm>
            <a:off x="152400" y="282009"/>
            <a:ext cx="83058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1800"/>
              <a:buFont typeface="Noto Sans Symbols"/>
              <a:buNone/>
            </a:pPr>
            <a:r>
              <a:rPr b="1" i="0" lang="en-US" sz="1800" u="none" cap="none" strike="noStrike">
                <a:solidFill>
                  <a:srgbClr val="FF0000"/>
                </a:solidFill>
                <a:latin typeface="Tahoma"/>
                <a:ea typeface="Tahoma"/>
                <a:cs typeface="Tahoma"/>
                <a:sym typeface="Tahoma"/>
              </a:rPr>
              <a:t>UBND QUẬN GÒ VẤP</a:t>
            </a:r>
            <a:endParaRPr/>
          </a:p>
          <a:p>
            <a:pPr indent="0" lvl="0" marL="0" marR="0" rtl="0" algn="l">
              <a:spcBef>
                <a:spcPts val="0"/>
              </a:spcBef>
              <a:spcAft>
                <a:spcPts val="0"/>
              </a:spcAft>
              <a:buClr>
                <a:srgbClr val="FF0000"/>
              </a:buClr>
              <a:buSzPts val="1800"/>
              <a:buFont typeface="Noto Sans Symbols"/>
              <a:buNone/>
            </a:pPr>
            <a:r>
              <a:rPr b="1" i="0" lang="en-US" sz="1800" u="none" cap="none" strike="noStrike">
                <a:solidFill>
                  <a:srgbClr val="FF0000"/>
                </a:solidFill>
                <a:latin typeface="Tahoma"/>
                <a:ea typeface="Tahoma"/>
                <a:cs typeface="Tahoma"/>
                <a:sym typeface="Tahoma"/>
              </a:rPr>
              <a:t>PHÒNG GIÁO DỤC VÀ ĐÀO TẠO QUẬN GÒ VẤP</a:t>
            </a:r>
            <a:endParaRPr b="1" i="0" sz="1800" u="none" cap="none" strike="noStrike">
              <a:solidFill>
                <a:srgbClr val="FF0000"/>
              </a:solidFill>
              <a:latin typeface="Tahoma"/>
              <a:ea typeface="Tahoma"/>
              <a:cs typeface="Tahoma"/>
              <a:sym typeface="Tahoma"/>
            </a:endParaRPr>
          </a:p>
        </p:txBody>
      </p:sp>
      <p:sp>
        <p:nvSpPr>
          <p:cNvPr id="92" name="Google Shape;92;p13"/>
          <p:cNvSpPr/>
          <p:nvPr/>
        </p:nvSpPr>
        <p:spPr>
          <a:xfrm>
            <a:off x="495300" y="1476792"/>
            <a:ext cx="8109148" cy="212365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4400" u="none" cap="none" strike="noStrike">
                <a:solidFill>
                  <a:srgbClr val="FFFF00"/>
                </a:solidFill>
                <a:latin typeface="Tahoma"/>
                <a:ea typeface="Tahoma"/>
                <a:cs typeface="Tahoma"/>
                <a:sym typeface="Tahoma"/>
              </a:rPr>
              <a:t>CHÀO MỪNG TẤT CẢ CÁC EM HỌC SINH ĐẾN VỚI TIẾT HỌC ĐỊA LÝ 9</a:t>
            </a:r>
            <a:endParaRPr b="1" i="0" sz="4400" u="none" cap="none" strike="noStrike">
              <a:solidFill>
                <a:srgbClr val="FFFF00"/>
              </a:solidFill>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descr="data:image/png;base64,iVBORw0KGgoAAAANSUhEUgAABAAAAAHTCAYAAAC5j2qlAAAgAElEQVR4Xuy9e7AdR33v+/v1rLX2Q34jY/xAAQwYy46xkSX5IROTAAbHh9wEc+GSYEJA++gf33NILqFucS9gTqruo+rgpEROCW0gWHJS4EfuOZVgXkkMxDIStgGDJcsGY8sP2Zbkh2Rb+7HW9O9WL6/ZHo3WXnvWPFZPT393lausPd09v9/n+917T/+muxcTvkAABEAABEAABEAABEAABEAABEAABGpPgGufIRIEARAAARAAARAAARAAARAAARAAARAgFABgAhAAARAAARAAARAAARAAARAAARDwgAAKAB6IjBRBAARAAARAAARAAARAAARAAARAAAUAeAAEQAAEQAAEQAAEQAAEQAAEQAAEPCCAAoAHIiNFEAABEAABEAABEAABEAABEAABEEABAB4AARAAARAAARAAARAAARAAARAAAQ8IoADggchIEQRAwE8C11577XGzs7O3MfOlIvK56enpL5RBYsOGDadrre8koh9v3rz5Q2Xco4wxp6amvkFEFyulLtm0adMTZdwDY4IACIAACIAACIBAlQigAFAlNRALCIAACBRMwEzOReTdX/7yl/+u4KGPGG5qamotEd1MRB/YvHnzjjLvVcTYrsVbRM4YAwRAAARAAARAAARQAIAHQAAEQKCmBKIVACa98fHxKzdu3HiojFSLvM8oVhMUGW+S5yjiL0PDKoxZJjszdhiG3wyC4INhGF5EROeUtSKmCiwRAwiAAAiAAAgsRgAFAHgDBEAABCpOIDYxWpEI9dFo+XrvjfZ3ReSL0cSmt8S920VEduWZ8Kxfv/79zHxLdH8R2RYVFdavX/9ZZl45zH0Wm4T3Yn5cRMwk7frp6elbi5YnTbwRcxF5LF48iTgT0XdE5GbDRESuNnHGtlxsT8Zvrs3NzW1WSv1Fv+0Gvbw/GI1lcvZti4LxGBF9sqxiVU/364ho4eemaG/Fx1vs57bM7Thl5oOxQQAEQAAE6kEABYB66IgsQAAEakyg35vRMt+WDkLZm0T9ORFdkWepf5lv4YuyQm8C/p54rtEkMj5RT3O/pSbzsQLAQmFlqT5p7os29gj0+xmNCmkoAtjTBXcGARAAAd8JoADguwOQPwiAQOUJ9JtIJCfQc3NzZxPRwgqA+AGAJsH4hCM+sWw2my+YgwJNm8XevEaTUyI6SETmsL9L+k2KeyAXfbuaeCN6Xy+ug9F9Y2/Xj4/HHM+Vmc02hvcOeoubfPOanGzF3gSb2ywab7/JWpydWUoeXwHQ577dlQGJ+xmGRxVPYowXtEoWABbjE1ud8V+J6BNEZPh9s6fHB3u6LVqwScRn+nVXIoyPj38/7o12u31s8rDHNLlFP2CJHBcKHX3elH8zfpjkYv3iP7gRG2a+SUSuICKzWmbRcSLd4/6Peeug8Qwzm9UCXZZZDrdcrEiX1HUxhkvlVJTPDcc+3up6t3ete1imWQ3TO1D06iAItve8YDgf9bNc+V+qCBAEQAAEPCaAAoDH4iN1EAABNwj0m0jEl6KbyUlyC8CgieowBYD4JHh8fPyve58qcG40iY2vCBgbG7t/UDEh/ka9R94ULO4zBQDz717f7rL/eNtoXGbu3jfWd2G7Q2IyuHC6fxiGH2fmhRULw8Sb3AaQnADH2Bw1WZ6dnf3P8fsu9TY/lq8pcIjZ2qG1NhP67qcUxCaqR/ERkTN62zO6E9XYaoLPBUHwVTNRS25liE3KzeGNC4Wj+FaEpQoAPc99RSllVknQoPv0uH+8l9cZyXtGW1SSKywG9etXAIj8lOQf314QFcvMNo6xsbGpuKcjb5miiYm155/rhl3xYcZZrAAQ92Dvfn0Zxop63Z+RQZ7K4/Pk747kKp8B21O6q2OSP8tlnTXixm9rRAkCIAAC1SeAAkD1NUKEIAACnhMY9gyAaNIXfSxfbCL7VXMOwDAFgEXeVnYn1P0m/PFJcXz/fnIyNOAMgO6EtPfmtfu2PFYAeK2ZlEWTzcU+djD2xviIt/v97rlYvLEJsikmdCc60UQ7mgzG+zLz44lJbTSx/nisoLHoRw5GnM0ZDsz817030OZchSP6JN7Udvn0icucybCoRvEfp+Rkb1BRo98KADNW/A12/GyI6D6x1SiPL/Ymvd/qiagAYdgu9QY+WRBbTNf4agLzZj8qAJhYzSR7UJFn2PMo0hQAom00/RjGCxUm/2RORfk86YFk3MnfAcnCWKx4V+pho57/GUD6IAACIFAYARQACkOJgUAABECgHAKDtgD0eyvOzGYCHU2i40HF3xAn3yz3fXgfVABQSj3eZ0l497DA5BvTpQoAsYmXWXJtJrVXLDaJXWwiGpu0x4sI5tvdQkC/wsFSBYDEJP8D8Ql5/JoZO35IYhRLtP0g5QqAria9N/+m6LCwGiAW+1F88hQAkuccxN4Gf3ypFQCx/Lf1TtfvbjtIbiUZdF5FfKuK8UzE0fx/bJn5j9MWAKJDMJO6xibY3zQHMUa+tV0AiGl3FMPktp4+BYBCfL7YBD8qsC113YXzPMr5zYxRQQAEQMBNAigAuKkbogYBEPCIQJo3iT0c3aXcyRUASVQZVgAsHIS31BL6pVYAREvRTUzx7QKzs7PvihcOBt1nqQJAlG/iHISj3vaapcpLFQDibzuZ+bXxVQeDVgAMYj7gUwCiAkB3iXxvFUS3eJE8byDOJ08BIM8KgLQ+GjRB7LP8fKGAlCxADFpaPsw4cf/kKQAkVi0cdbZDmjMAFtnm0S2iLFUAKMrnWAHg0R8TpAoCIAAC5oUFKIAACIAACFSbwBIrALrL4rXWR+2rjt5WD5o8xgoH3X3GyUnWqM4AiE92YgWM7tvu5FaDQQWApQ5HXKqA0c8JiUPoFg5HK+EMgIXl/snl3XF9k3zyFADiE+fYGQ+XRis4+p0lER2Kt0gRYuFwvzjLeNv4ypF+b+Ojg+ZiByh2tzP0W3ES3WNQASC5BSPa129jC8Cg/fbx1QBLFQCSxZE+xYJFt4Eki2+D+potCv1Wr8RXjiTjxhkA1f57guhAAARAAAUAeAAEQAAEKk5gwBkAC28dkxOLQZ8CsNRp/EkcseXTS34KQL894Iu8qez3KQBmv705td587SSic9KeRh+Puc9+8iMmpUvtWe+Tf/etdPITA5KrBxb7FAAzXuykfnPK/0IRITaBXTi40KwQiI1FpsBjvpfYv77Ax4yRdvVEv8nZYp8C0Js4LywzN9rGV0H0eQO+sGVhwCqHrr5xnyTu/xgRHRct5Tdth/kUgMW2APQ5O+GQiDya3LpQ0hkA5qT8ha/4p1IMYpgs6qXwWyqf91uR0e9sieh8gn4FgGF/h1T8VyzCAwEQAAGvCKAA4JXcSBYEQAAEQAAEFiew1JYIsAOBWFGmu2LF/Dt5FggogQAIgAAIVJcACgDV1QaRgQAIgAAIOEZg0IF3LqSCAoALKtmPMbFiwAR0xCdu2I8QEYAACIAACCxGAAUAeAMEQAAEQAAEQAAEQAAEQAAEQAAEPCCAAoAHIiNFEAABEAABEAABEAABEAABEAABEEABAB4AARAAARAAARAAARAAARAAARAAAQ8IoADggchIEQRAAARAAARAAARAAARAAARAAARQAIAHQAAEQAAEQAAEQAAEQAAEQAAEQMADAigAeCAyUgQBEAABEAABEAABEAABEAABEAABFADgARAAARAAARAAARAAARAAARAAARDwgAAKAB6IjBRBAARAAARAAARAAARAAARAAARAAAUAeAAEQAAEQAAEQAAEQAAEQAAEQAAEPCCAAoAHIiNFEAABEAABEAABEAABEAABEAABEEABAB4AARAAARAAARAAARAAARAAARAAAQ8IoADggchIEQRAAARAAARAAARAAARAAARAAARQAIAHQAAEQAAEQAAEQAAEQAAEQAAEQMADAigAeCAyUgQBEAABEAABEAABEAABEAABEAABFADgARAAARAAARAAARAAARAAARAAARDwgAAKAB6IjBRBAARAAARAAARAAARAAARAAARAAAUAeAAEQAAEQAAEQAAEQAAEQAAEQAAEPCCAAoAHIiNFEAABEAABEAABEAABEAABEAABEEABAB4AARAAARAAAc8JbNiw4XSt9Z0i8ufT09O3eo4D6YMACIAACIBAbQmgAFBbaZEYCIAACIBAHgJrbnj6893+Sglp/crfy37/Nu2WahO/niewPn2Z+NEdH33117IOu379+s+avtPT01/IOgb6gQAIgAAIgAAIVJ8ACgDV1wgRggAIgAAIWCCwZsuBrxLJn1m49dC3ZJGPZy0AXHvttcfNzs7eZm46Pj5+5caNGw8NHUCODlNTU2uJ6GYi+sDmzZt35BgKXUEABEAABEAABJYggAIALAICIAACIAACfQi8XACgP+uoZoX5CDV0mxYrAERL+4loRS+JR5VSl2zatOmJKCnz9p+ZV5p/i8guG6sA1q9f/35mNgWAD8Vhx4oT12NrQoVtiNBAAARAAAScIYACgDNSIVAQAAEQAIFREogXAELiG0d57zT3UqxOZulcsVgBILav/6vRpL432f94sgiQ5n5oAwIgAAIgAAIg4D4BFADc1xAZgAAIgAAIlEDgiAIAB9fPNZZ9t4TbZB5yovPSJwcVAPotrU8e9he9YWfmS00gInJ1vzftvTf0L5+JQHQuER0koiuiJfu9wsJ1ve/fSUSHzNv85Jv9fqsNenEatsdH4xLRJ81qhPHx8b/ubU/ACoDMTkFHEAABEAABEHiFAAoAcAMIgAAIgAAI9CHgegEgPrlfbGI/NTX1DRE5w+z9n52dfRczm20PCxP7CEtvIn+LGWd8fPz7ZlLOzI+bSX680KCUetx8mgAR/XiJAsD1InIRM2+P7/+PViiYTyNQSh1qtVo7UADAjycIgAAIgAAIFEcABYDiWGIkEAABEACBGhFwvQCQnLxH/46KAcn99bF/fy95DkCvAPDFaOtA9Ca/N8nvniEQ7d9PXDtib3/v0wbebYoHY2NjU7Ozs/853je2QuExU5QwMaMAUKMfKqQCAiAAAiBgnQAKANYlQAAgAAIgAAJVJFCXAkCcbb+39eZte7Tsv7ci4KiDAE0BwCzLjz4lID7JN33MPdIWAJh54QyC5McPmiLE3NycGe86s70AhwBW8ScDMYEACIAACLhMAAUAl9VD7CAAAiAAAqURcL0A0O9k/fiEOlrKT0Td/fVLrQBYrAAQLwYYMZZaAbDYagHTt7cC4DtE9AkUAEqzNgYGARAAARDwmAAKAB6Lj9RBAARAAAQWJ+B6ASB54F9vcm6W5C/s8x/mDIABKwDWRvv4FzkDoLt1oNlsvhA/O8DEkzyoMNoiEK00wAoA/ISCAAiAAAiAQLEEUAAolidGAwEQAAEQqAkB1wsAsTfq5lC+FT1Zjji9f5hPAVisANArLJhzAMynADzKzN8VkeOiLQG9LQIf7J3w/xUiOiO6FitK3NKL79H4RxSiAFCTHyakAQIgAAIgUBkCKABURgoEAgIgAAIgUCUCdSgAjJrnoG0Eo44F9wMBEAABEAABEDiaAAoAcAUIgAAIgAAI9CFwRAGA+MaqQVKsTmbpXNHQbWKRj+/46Ku/ZiPG6CMCY/f+ZvwNv42YcE8QAAEQAAEQAIH+BFAAgDNAAARAAARAYIkCQHUBCdkuAFSXDSIDARAAARAAARBIEkABAJ4AARAAARAAgUULAPJnLsCxuQLABT6IEQRAAARAAARA4GUCKADACSAAAiAAAiDQrwBww9OfdwUMEz9qawuAK4wQJwiAAAiAAAiAAAoA8AAIgAAIgAAIgAAIgAAIgAAIgAAIeEEAKwC8kBlJggAIgAAIgAAIgAAIgAAIgAAI+E7giALA+vXrzef4royf3rthw4bTtdbdzxAWkW3j4+NXbty48ZABN+haEmxvbPMZwSQiV09PT98atcl6LX6PrHEOk4PvZkH+IAACIAACIAACIAACIAACIAAC7hJYKADEJuELH9+T/Dzfqampb5hUTYFg0LU+k//3M/MXlVKXaK3PIKKbiegDmzdv3tH7+KChr8XvkTXOYXJwV2JEDgIgAAIgAAIgAAIgAAIgAAIgAAK9MwDMxF5EzmDm7UR0RrQCoPd2/DtE9InkZN3A01r3vbZp06Yn4nDjKwuSk+6s1+LjZ41zmBxgFhAAARAAARAAARAAARAAARAAARBwmcDALQBTU1NriegrSqn3mEl979/dt/e9pPteM8WCOJRegWHX9PT0F8z34ysJsl5LjJ8pzmFycFlkxA4CIAACIAACIAACIAACIAACIAACAwsA8eX5yQJAb8VAd+l+8lq8AJB84x8vAIyNjU3Nzs7eRkTfSxYHBl2Ln1FgxssaZ9ocYBMQAAEQAAEQAAEQAAEQAAEQAAEQcJ0AVgAsssIhuYrBdaERPwiAAAiAAAiAAAiAAAiAAAiAgN8EBhYAsu6td/0MgJmZmcu2bt3aSWENw+9sItqVoi2a+E3gFCJ62m8EyD4lAXglJSjPm8EnnhsgZfrwSUpQaEbwCkyQhgB8koZSuW0UET2e5xYDCwBZT9dPBpT1pP9B/eL3yBpnAZ8CEBDRuUR0bx4R0NcLAqcR0V4vMkWSeQnAK3kJ+tEfPvFD57xZwid5CfrTH17xR+s8mcIneegV0ze3BgMLACbG3iqAO4lohYhsGx8fv3Ljxo2HBl1LrhwwbWMfM0gicvX09PStEYMs1+KfHpA1zqX6pdAIBYAUkNCkSyD3Dys4ekMAXvFG6lyJwie58HnTGT7xRurcicIruRF6MQB8Yl/m3BocUQCwn49zEaAA4Jxk1gLO/cNqLXLceNQE4JVRE3fzfvCJm7qNOmr4ZNTE3b0fvOKudqOMHD4ZJe3+98qtAQoA+UREASAfP5965/5h9QmW57nCK54bIGX68ElKUJ43g088N8AQ6cMrQ8DyuCl8Yl/83BqgAJBPRBQA8vHzqXfuH1afYHmeK7ziuQFSpg+fpATleTP4xHMDDJE+vDIELI+bwif2xc+tAQoA+UREASAfP5965/5h9QmW57nCK54bIGX68ElKUJ43g088N8AQ6cMrQ8DyuCl8Yl/83BqgAJBPRBQA8vHzqXfuH1afYHmeK7ziuQFSpg+fpATleTP4xHMDDJE+vDIELI+bwif2xc+tAQoA+UREASAfP5965/5h9QmW57nCK54bIGX68ElKUJ43g088N8AQ6cMrQ8DyuCl8Yl/83BqgAJBPRBQA8vHzqXfuH1afYHmeK7ziuQFSpg+fpATleTP4xHMDDJE+vDIELI+bwif2xc+tAQoA+UREASAfP5965/5h9QmW57nCK54bIGX68ElKUJ43g088N8AQ6cMrQ8DyuCl8Yl/83BqgAJBPRBQA8vHzqXfuH1afYHmeK7ziuQFSpg+fpATleTP4xHMDDJE+vDIELI+bwif2xc+tAQoA+UREASAfP5965/5h9QmW57nCK54bIGX68ElKUJ43g088N8AQ6cMrQ8DyuCl8Yl/83BqgAJBPRBQA8vHzqXfuH1afYHmeK7ziuQFSpg+fpATleTP4xHMDDJE+vDIELI+bwieWxF+15cDaBsm62WefPG7ipNNu237N8h1ZQ0EBICu5l/uhAJCPn0+98QvTJ7Xz5Qqv5OPnS2/4xBel8+UJn+Tj51NveMUntbPnCp9kZ5e555qtz3yOiN4bSvBQOHtoojWxzOjw7Z985FXXZRkUBYAs1F7pgwJAPn4+9cYvTJ/UzpcrvJKPny+94RNflM6XJ3ySj59PveEVn9TOnit8kp1dpp4XbTmwVjP/zaxqfZu40Tn48C8ePu4NF7QmOi9sCEX+0z0ZVgKgAJBJioVOKADk4+dTb/zC9EntfLnCK/n4+dIbPvFF6Xx5wif5+PnUG17xSe3sucIn2dkN1XPVTc8eH8x23i2kPiXM52puTAjx3mf33P+piTeueWbZ3MFrGir86Y4/edV/HWpgIkIBYFhiR7ZHASAfP5964xemT2rnyxVeycfPl97wiS9K58sTPsnHz6fe8IpPamfPFT7Jzq7bM9rLr7t7yfmO+F7+C2/Yd0HA6j1CciURrYtupTkg85/5euaxB/5k4g2rDyybe+4aReFP77rmZBQAcmoybHcUAIYl5m97/ML0V/thM4dXhiXmZ3v4xE/dh80aPhmWmL/t4RV/tR8mc/hkGFqJtvG9/ESamPRZiulhEjpEJFcR0av7DS/EFKomCdGe5/c88H8c84bzG2YLgBL5T1kOA8QKgBwi4hDAfPA8641fmJ4JniNdeCUHPI+6wiceiZ0jVfgkBzzPusIrngmeMV34JCO4hb38zYlblZazWYdrmOScQLeJzdS+z5cQP6+V2qGEJjXJa0JuPk6HDz7fmpjEIYAZdSiiG1YAFEHRjzHwC9MPnYvIEl4pgmL9x4BP6q9xERnCJ0VQ9GMMeMUPnfNmCZ8MSXDVl/dOqsnG20n405qDtwoHJ8aHUBKS+S/6EuKdWgV3tdXEXfPB2EPR91udmbc0Zf4c/ezjT46d8Bp8DOCQOhTZHAWAImnWeyz8wqy3vkVmB68USbO+Y8En9dW2yMzgkyJp1nsseKXe+haVHXzSIzloL/+qf9i7vNFp/pEQ/QER/R4RjZlu8b38kSAs4bwS/UhbNW/uNJb9tMPBS4PE2v1B/iUR7c0jKLYA5KFnzm4gOpeI7s03DHp7QAC/MD0QuaAU4ZWCQNZ8GPik5gIXlB58UhBID4aBVzwQuYAU4RMiSu7lD1jO1KLvC4gfEtHvI+aL+rF+ZS8/79Uq2CmsnmqFM6vneXzTfGNidxp9UABIQ6ncNigAlMu3TqPjF2ad1Cw3F3ilXL51GR0+qYuS5eYBn5TLt06jwyt1UrO8XLz3SbSXf0a1vqeYT1c6PJ+Jzw30fGuxvfzE/KKQ+oWQNInUSR0OHjUSNUifqknuPtw84ca0kqEAkJZUee1QACiPbd1G9v4XZt0ELTEfeKVEuDUaGj6pkZglpgKflAi3ZkPDKzUTtKR0aumTQcv5DcdVNz17vJrrXExCFxLxHwsFZ2oVNOOMk3v5iXif5uDf51Vz+3xjmVm23/2K9vKbY/863NqZ9s1/1B8FgJKcPcSwKAAMAcvzprX8hem5pmWlD6+URbZe48In9dKzrGzgk7LI1m9ceKV+mpaRUe180nc5v5adgZL7tdAqJlpNRGfGYfbdy69DHbA82SH1vXbQ2tEOJh8pQwAUAMqgOtyYKAAMx8vn1rX7hemzmCXnDq+UDLgmw8MnNRGy5DTgk5IB12h4eKVGYpaYSq18svDRfEHrX1j4NCXhW5no3EC3F1/OT0TdvfzcbGulHglJPcysnmnpmQuG2cufVSMUALKSK64fCgDFsaz7SLX6hVl3sSznB69YFsCR28MnjghlOUz4xLIADt0eXnFILIuh1sInF9/41G9r3bhKWD6mKXiTeaMf/zp6OT+RMO8VUg9qUg8y699iot/qUONJ0y/LXv6sGqIAkJVccf1QACiOZd1HqsUvzLqLVJH84JWKCFHxMOCTigtUkfDgk4oI4UAY8IoDIlUgxEr7pLuXX/E6rTUFxHdsv2b5jojZ6q/vezsp/kMmeh8RvSH6fr/l/IrCDmu9V3Pwg5CD3XPB5G5RweE4/7x7+bNqiQJAVnLF9UMBoDiWdR+p0r8w6w7fsfzgFccEsxQufGIJvGO3hU8cE8xiuPCKRfgO3bqyPknu5VcsK4n0Uyw0S0LvIKbj+3F++aP5Gh3NwcOa1G+E1YExPbNqFMv5s+iOAkAWasX2QQGgWJ51Hq2yvzDrDN3R3OAVR4UbcdjwyYiBO3o7+MRR4SyEDa9YgO7gLSvpk4W9/Kr1bUX8OkXhZSR0ZqDbtNhH8wmrXSEH25XQacT6da8s5++cqomH+mi+UeqIAsAoafe/FwoA9jVwJYJK/sJ0BZ5nccIrngmeMV34JCM4z7rBJ54JniNdeCUHPI+6Vson5uP5gtnOu4XUp4T5XM2NibgWib38bWH+eaiad84Gy7ZpDg5FbW0t58/im5EUANavX/9+Zr7FBCgi28bHx6/cuHFjF9iGDRtO11rfSUQrkteSCa1fv/6zzHxdb5yrp6enb43aZL0Wv8egWLJeSyEKCgApIKFJl0ClfmFCk0oTgFcqLU9lgoNPKiNFpQOBTyotT6WCg1cqJUdlgxmJTwbt5b/whn0XKEXvJeH3EtG6iFTfvfwSvsAiv2mr1s3tYOKXoQrmKks2ZWClFwCmpqbWEtF3ReTjZsI+NTX1DRPb5s2bP3TttdceNzs7exsRfW96evoL8Wt9Jv+miPBFpdQlWusziOhmIvrA5s2bd/QKDENfi99jUCxZr6XUAAWAlKDQDAUAeCA1gZH8cU0dDRpWlQB8UlVlqhUXfFItPaocDbxSZXWqE1vpPknu5WfSZymmh0noEJFcRUSv7ofj5b38TRKiPaFq7dZEj43rmXVV3cufVdLSCwBmck5En4ze+vcKAl9RSr3HBK21/g4RfSI5kd+0adMT8aR6b/hX9iscZL0WH7/3hr9vLIPiHCaHRURCASCre/3rV/ovTP+Q1jZjeKW20haaGHxSKM7aDgaf1FbawhODVwpHWssBS/XJEXv5Wf0W63ANk5wzcC8/8fNaqR1KaFKTvCbk5uOG/Cg/mm+UStsqAHTf3vcS7RYDzIS/VxxYeLMfB2FWB4jILrNSwHw/vlog67XE+GalQt9YBsU5TA4oAIzS2rW8V6m/MGtJzN+k4BV/tR8mc/hkGFr+toVP/NV+2MzhlWGJ+dm+FJ+YvfxqrnMFifoLYXWe5mA8jjexl5+EeGcYNH7S4fG754Oxh6K2Lu3lz2qf0gsAyS0Avbf1f05EV4jIGdGy/kEFgOQS/HgBYGxsbCq+jSDtNbOSIA4tvo0gGcugONPmMEAgrADI6l7/+pXyC9M/jF5kDK94IXPuJOGT3Ai9GAA+8ULmQohzs1EAACAASURBVJKEVwrBWPtBhvJJdy8/yTpNRAHxHduvWb4jImT28ges3iMkVy61l58lnFckD7e5dUunMfHTDgcv1Z70IgmWXgAw940f0EdE3yai15q3/r29/FgBQHQuEd3rqwmRd2oCQ/3CTD0qGtaRALxSR1WLzwk+KZ5pHUeET+qoajk5wSvlcK3bqKl9UsRe/k7QeoCJnm6FM6vrtpc/qzFGUgCIBxc/E6Ddbh9b1zMAZmZmLtu6dWsnhTBMRGcT0a4UbdHEbwKnENHTfiNA9ikJwCspQXneDD7x3AAp04dPUoJCM4JXYII0BFL55OxP33rBsrMu/i8vzR7+VrO17E2q2TpfBY2zBu7lFznU6cz/TJnl/0q9uqPpSRNQQ9Epnfbcvc/ve3LhE+TSBFrXNns+s/ZHRNQ95yDrl5nALvoVP/Sv2Wy+EF+uj08B6GLDFoCszvOvX+qKqX9okHGCALwCS6QhAJ+koYQ28Ak8kJYAvJKWlN/tBvpk1Zf3TqrJxttJ+NOag7cKByfGcfXby69VcFdbTdzl217+rDYayQqAxBaAb8b33/dO37+TiFaIyLbo0wKSp/KbBOPjiMjV5mMFo8SzXIt/eoAZZ7FY8lxLIQwKACkgoUmXAP6wwghpCcAraUn53Q4+8Vv/tNnDJ2lJoR28Ag8sSiDayz/77JPHTZx02m3xvfyr/mHvctVp/iET/U9E9HtENGYG0hx0/4t/dffyi36krZo3dxrLvN7Ln9VuIykAZA3Ok34oAHgidAFp4g9rARA9GQJe8UTonGnCJzkBetIdPvFE6ALShFcKgFjHIeJ7+cPZQxOtiWWnCdEvSctDzPp9RHxxv7yFmELVNCf279Uq2CmsnsJe/vwOQQEgP8O8I6AAkJegP/3xh9UfrfNmCq/kJehHf/jED53zZgmf5CXoT394xR+tU2d60ZYDaztEf9tWrR+wCk6S+ZkLg0bT7OVvMUn/cZhfFFK/EJImkTqpw8GjpmGD9Kma5O7DzRNuTB0AGh5FAAUA+6ZAAcC+Bq5EgD+srihlP054xb4GLkQAn7igkv0Y4RP7GrgSAbziilI54uwu5Ve8Tmt91MfyRcOu/fr+VRLwxSyyTojfqVm9KrmUP7mXn4j3aQ7+fV41t883lv0yGqvVmXlLU+bPMaWCDrd2zjcmducIH12JCAUA+zZAAcC+Bq5EgD+srihlP054xb4GLkQAn7igkv0Y4RP7GrgSAbziilIZ40x+LF/AcqaI3C6ifxQovlgLXcZEa4loIn6Lfnv5lehQSfhUJ2h8L+TxHXPB2CMZw0K3IQmgADAksBKaowBQAtSaDok/rDUVtoS04JUSoNZwSPikhqKWkBJ8UgLUmg4Jr9RUWJOWWcqvmf9mhse/G7A+jYXerCg8S+nOKYsu5e/x6O3lP6RZPdaZn9uvxpY92dIzF8zz+Ca80R+9aVAAGD3z5B1RALCvgSsR4A+rK0rZjxNesa+BCxHAJy6oZD9G+MS+Bq5EAK+4olQvzqWW86/7++dPnO3MX8TEFxLTh4WCM7UKmvE0j17KT2Zn/0tCardmdb/mxu6AwvOY9Hkdajwp8zNjzdbYSdjLb88sKADYYx/dGQUA+xq4EgH+sLqilP044RX7GrgQAXzigkr2Y4RP7GvgSgTwiitKEVG/5fxa9H1KaJcwrWaiNUT0hnhK/Zfyh8SinxcV3K1Z7WxTa1e7Mb4niSLay985fHBSlp18F9782zMLCgD22KMAYJ+9axHgD6tritmLF16xx96lO8MnLqllL1b4xB571+4MrziimFnOHzJtnG9M/huJPlmJPo91eF4g4eIn85N5s28+lq81rxU/Eop6RDG/0Ahnzmurib9NO6Gf+fVPXjXxxjXPOIKqlmGiAGBfVqwAsK+BKxHgD6srStmPE16xr4ELEcAnLqhkP0b4xL4GrkQAr1hSqruUn2SdJlr8ZP4bnj5PlFpDQm9j4veFrE5f+mR+ImF+Ukg9oEk9qIhWEOvXmaX8JtUGdU7VxEN9LB8KAJZMErstCgD2NUABwL4GrkSAP6yuKGU/TnjFvgYuRACfuKCS/RjhE/sauBIBvGJBqX5L+YnoR6xlm7BcQkSr6eWT+Sfj4fVdzk9hh7XeG6rgh5pbu9uNsQdCCl6M98v7sXwoAFgwSeKWKADY1wAFAPsauBIB/rC6opT9OOEV+xq4EAF84oJK9mOET+xr4EoE8MqIlTpiKb+W5Uo6ZzPT2UHYPjHNyfwdbrwoKtijqfGosDw7pmdXlX0yPwoAIzZJn9uhAGBfAxQA7GvgSgT4w+qKUvbjhFfsa+BCBPCJCyrZjxE+sa+BKxHAKzmVMhN6GbSU//OiLnzDcysVddYy8Vohuipk9RrhBsdv3e9kfiKaEVYPCge728QPNElWEulz8yznz5IuCgBZqBXbBwWAYnlmGQ0FgCzU/OyDP6x+6p4la3glCzX/+sAn/mmeJWP4JAs1P/vAKzl0X2wpP2n5MZFeK8xrmehCIjomfpt+S/mZQlGhfk6U2qFVY3ebgwfmG5N7WMwn9L3ylXc5f5Z0UQDIQq3YPigAFMszy2goAGSh5mcf/GH1U/csWcMrWaj51wc+8U/zLBnDJ1mo+dkHXsmoe3cpP8mX5pvL/pW6S/nDtzDLyuGX8qvHWfhgU+bOn1dj/y3tyfwZw87UDQWATNgK7YQCQKE4Mw2GAkAmbF52wh9WL2XPlDS8kgmbd53gE+8kz5QwfJIJm5ed4JWe7N2l/IrXaa37n8qfZyk/04yQelATP6CD5u5Ah1aW8md1OAoAWckV1w8FgOJYZh0JBYCs5Pzrhz+s/mmeNWN4JSs5v/rBJ37pnTVb+CQrOf/6wStE5MtS/qz2RgEgK7ni+qEAUBzLrCOhAJCVnH/98IfVP82zZgyvZCXnVz/4xC+9s2YLn2Ql518/771y9Kn89V3Kn9XeKABkJVdcPxQAimOZdSQUALKS86+f939Y/ZM8c8bwSmZ0XnWET7ySO3Oy8ElmdN51rJ1XSj2Vf8ml/PpUTXL34eYJN9bJSSgA2FcTBQD7GqAAYF8DVyKo3R9WV8A7GCe84qBoFkKGTyxAd/CW8ImDolkKuVZewVL+clyEAkA5XIcZFQWAYWiV0xYFgHK41nHUWv1hraNAFcoJXqmQGBUOBT6psDgVCg0+qZAYFQ+lNl7BUv7ynIYCQHls046MAkBaUuW1QwGgPLZ1G7k2f1jrJkwF84FXKihKBUOCTyooSgVDgk8qKEpFQ6qsV1ZtObC2QbJOE+FUfsvmQQHAsgBEhAKAfQ1QALCvgSsRVPYPqysAPYoTXvFI7Bypwic54HnUFT7xSOycqVbSK1jKn1PVgrujAFAw0AzDoQCQAVrBXVAAKBhojYer5B/WGvN2OTV4xWX1Rhc7fDI61i7fCT5xWb3Rxl45r3SX8pN8ab657F9Jy3IlOJV/tJY4+m4oANhWACsA7CtgViIRnUtE91YhGMRQaQKV+8NaaVp+Bwev+K1/2uzhk7Sk/G4Hn/it/zDZl+6V7qn8itdprRddyn/xG58+J5RgLQutEaKrQlavEW5wPBElIZn/jvha8lT+zqmauHan8g8jcBFtUQAogmK+MbACIB+/InqjAFAERT/GKP0Pqx8YvcgSXvFC5txJwie5EXoxAHzihcyFJFmqV/ot5dekt7HwNha9RpjXMtGFRHRMPBvNAZn/4l9MoSgtzwrzDq0aD7Q5eGC+MbmHhSTertWZeUtT5s8x3+xwa+d8Y2J3IaQ8HgQFAPviowBgXwMUAOxr4EoEpf5hdQUC4kxFAF5Jhcn7RvCJ9xZIBQA+SYUJjYioNK+YN/+a+W9mePy7AevTWPRKZjo7CNsn8pFz9qOEEGLqcONFUcEeLeoxJj7UlLnz59XYf8OEfvS+RQFg9MyTd0QBwL4GKADY18CVCEr7w+oKAMSZmgC8khqV1w3hE6/lT508fJIalfcNh/JK92T+Acv51/398yfOduYvYuILienDQsGZWgXNOOXFlvJrUb8iFdzf4eD+hoTnEulzO9R40vRtEJby23QqCgA26b98bxQA7GuAAoB9DVyJYKg/rK4khThLIQCvlIK1doPCJ7WTtJSE4JNSsNZy0NRe6bucX/R9SmiXMK1mojVE9IY4pX5L+U0BgEkOCPHdmoPdHW48ON+Y/E2SLpbyV8dvKADY12IkBYCpqam1RPRdIjpeRLaNj49fuXHjxkMm/Q0bNpyutb6TiFYkryXxrF+//rPMfJ35vohcPT09fWvUJuu1+D0GxZL1WgqJUQBIAQlNugRS/2EFL+8JwCveWyAVAPgkFSbvG8En3lsgNYBUXumezM+0cb4x+W8k+mQl+jzW4XmBhK1By/nNUv5Qtea14kc0NR5mLQexlD+1NpVpiAKAfSlKLwBEE2cR+XMzYZ+amvqGSXvz5s0fuvbaa4+bnZ29jYi+Nz09/YX4tT6T//cz8xeVUpdorc8gopuJ6AObN2/esX79+kzX4vcYFEvWaynlRQEgJSg0QwEAHkhNINVDWOrR0LCuBOCTuipbbF7wSbE8azdatJR/9sATx02cdNpt269ZviOZ5Nobnj5PlFpDQm9j4veFrE5PHszXbzm/MD8ppB7QpB5URCuI9euwlN9tC6EAYF+/0gsAvbf/8cn6Z4no3WYVQLvdPlZr/R0i+kRyIr9p06Yn4nh6b/hX9iscZL0WH79XqOgbi2m3WJyDriVzWERuFADs/xy4EgEewlxRyn6c8Ip9DVyIAD5xQSX7McIn9jWobATxpfzh7KGJ1sQy45cfsZZtwnIJEa0mIrMSeDKeRN/l/BR2WOu9oQp+qLm1u90YeyCk4MV4Pyzlr6wVUgeGAkBqVKU1LL0AMOjtea848BWl1HvMZDlZLIhnbVYHiMgus1LAfD++WiDrtcT45pdT31h67Ya+ZooaKZRDASAFJDTpEsBDGIyQlgC8kpaU3+3gE7/1T5s9fJKWlGftukv5Sb40qyb+JWBeTu3Db1XN1huHPpmfGo8Ky7NjenbVPI9vwsn89TYSCgD29S29AGBSjIoAzHypiHwumsTHl+4PKgAkiwjxAsDY2NhUfBtB2mtmJUEc/6BYROSMaPtBMs5B11AAsG/wmkWAh7CaCVpiOvBKiXBrNDR8UiMxS0wFPikRbpWGNhN6IVmniSggviO5lP/irxw8SbfmLtJEb2NWbxUtvyMqODnNUn5imumezE98f9hoPhDocCVO5q+S+qOLBQWA0bFe7E6lFwAGbQGYm5s7e7G37snJc9a3/IP6xaEMWo3Qa4cVAPb96nsEeAjz3QHp84dX0rPyuSV84rP66XOHT9KzcrZlv1P5RetfKkUPaOGLmMQs5V+RTHDRk/klfE6rYJtQ8OtQje2eC8YeSfbFcn5n7ZIrcBQAcuErpHPpBQCzPz/a829O/o8XBJRSj9f1DICZmZnLtm7d2kmhEhORKYTsStEWTfwmcAoRPe03AmSfkgC8khKU583gE88NkDJ9+CQlKFebnf3pWy9YdtbF/2Vmbu5H3Gyd0miMr2Sl3tKgwafym3zNyfwdUoe18OOducMHWDWfGWvQOS8deu6GmRee/7WrTBB3eQTaBx49obl8xfPl3QEjL0Vgz2fW/oiIHl+q3aDrZgK76Fe/FQDM/HFzmn+z2XwBnwJAOAMgj/v86ou3MH7pnSdbeCUPPX/6wif+aJ0nU/gkD70K9734xqd+W+vGVcLyMc3B6zUFjXi4fU/lJ35MmB/UbN7sNx5phu0LieUcczK/zM+MNVvNkzTx3YebJ9xY4dQRmkUCWAFgEX7v1qWvADD36e2vv6V3z4NEdEW0xD/6mECzrEhEtplPBzArBZKn8vfG+SwzX9etOIpcbT5WMELY+ySAoa7FPz3AjLNYLHmupZAYBYAUkNCkSwAPYTBCWgLwSlpSfreDT/zWP2328ElaUhVp193Lr3id1vqovfwXbd1/uQhdJUQfJCLzsdrdr0WW8odKwr0d1fx+yOrBeZ58QIJgJplmtJS/c/jgpCw7+S4c4lcRI1Q0DBQA7AszkgKA/TQrHQEKAJWWp1LB4SGsUnJUOhh4pdLyVCY4+KQyUlQ6EPik0vIcGVxyL79SspJEP8VCcyR0OTEd3y8ds5Q/VI2O5uBhTeo3wurAmJ4Z6lR+TOwcMorFUOETi/B7t0YBwL4GKADY18CVCPAQ5opS9uOEV+xr4EIE8IkLKtmPET6xr0GqCMybf838N7Oq9W1F/DpF+jISOTPQbWKSvmMIq10hB9uV6NOI6XVmKb9p2KDOqcMu5cfELpVM3jeCT+xbAAUA+xqgAGBfA1ciwEOYK0rZjxNesa+BCxHAJy6oZD9G+MS+BgMjWHXTs8cHs513C6lPCfO5mhsT8Q6JvfxtYf55yM1t88H49o5qLRzGlvdUfkzsKm6UioQHn9gXAgUA+xqgAGBfA1ciwEOYK0rZjxNesa+BCxHAJy6oZD9G+MSSBqu2HFjbIFmniY7ay3/hDfsuUIreS8LvJaJ1UYh99/KTfoG1/k1btW5uBxO/DFUwV0ZKmNiVQbV+Y8In9jVFAcC+BigA2NfAlQjwEOaKUvbjhFfsa+BCBPCJCyrZjxE+saBBci8/kz5LsX6YRB0ikquI6NX9wnp5L3/TLPjf0wlaD4jQo+N6Zt08j28q+3A+TOwsGMXBW8In9kVDAcC+BigA2NfAlQjwEOaKUvbjhFfsa+BCBPCJCyrZjxE+GbEGr+zlH7tFMa9kHa5hknMG7uUnfl4rtUMJTWqS14Tc7H7Gd5a9/FnTxcQuKzm/+sEn9vVGAcC+BigA2NfAlQjwEOaKUvbjhFfsa+BCBPCJCyrZjxE+GZEGq768d1JNNt7Oov4yZHW+cHBi/NaJvfwkxDu1Cu5qq4m75oOxh6K2effyZ00XE7us5PzqB5/Y1xsFAPsaoABgXwNXIsBDmCtK2Y8TXrGvgQsRwCcuqGQ/Rvgkpwbmjb4sspf/gq89eXIzaPwRMb2PiH6PiMbM7frt5WcJ55XoR9qqeXOnseynHQ5eyhlaod0xsSsUZ20Hg0/sS4sCgH0NUACwr4ErEeAhzBWl7McJr9jXwIUI4BMXVLIfI3ySQ4PkXv6A5UzRsotZP8TE7xOiNf2Gf2UvP+/VKtgprJ5qhTOrR7GXP2u6mNhlJedXP/jEvt4oANjXAAUA+xq4EgEewlxRyn6c8Ip9DVyIAD5xQSX7McInGTWI9vLPqfHvM8trWYdvZaLzB+/lp5eE1L3E1CTikzrceNTcfpR7+TOmS5jYZSXnVz/4xL7eKADY1wAFAPsauBIBHsJcUcp+nPCKfQ1ciAA+cUEl+zHCJxk0WL1l/+8Q0eeJG6tCVsfGh0js5Z8VVvdpCu7tqNbP5xoTv4raRnv5tQiHauy+sk/xz5DmEV0wsctL0I/+8Il9nVEAsK8BCgD2NXAlAjyEuaKU/TjhFfsauBABfOKCSvZjhE9iGiy2n3/VTc8eH8yFV5LQ7xPRfyCi40y3fnv5lXRmmXj3fNDaOhcs22lf4mIiwMSuGI51HwU+sa8wCgD2NUABwL4GrkSAhzBXlLIfJ7xiXwMXIoBPXFDJfozwSU+D5H5+JbKSOXyaiJtE9Lv9pFrYy8/qoZAbvxZWT46FL11U5b38WS2HiV1Wcn71g0/s640CgH0NUACwr4ErEeAhzBWl7McJr9jXwIUI4BMXVLIfI3xCRAv7+XnsZlb02yz6EhZ506D9/Jr4HlKsSfjEDjceM1K6sJc/q+UwsctKzq9+8Il9vVEAsK8BCgD2NXAlAjyEuaKU/TjhFfsauBABfOKCSvZj9N4nl9+075jDM/RVUcHlITdOJiKOZInv5xemg0LqJ6FqbZ9XE3eHKpgz7Vzby5/VcpjYZSXnVz/4xL7eKADY1wAFAPsauBKB9w9hrghVgTjhlQqI4EAI8IkDIlUgRC99cvnt0jj8+IErROhPmOgPiGii735+CmdY9K/ng8mvzzYmdrGQVEAzKyFgYmcFu3M3hU/sS4YCgH0NUACwr4ErEXj5EOaKOBWLE16pmCAVDQc+qagwFQurlj5ZteXA2obidVprCojv2H7N8h2G+8uH/NGHheQjRHRiXItX9vPzsyE1fkbMT7T0zJo67ufP4kFM7LJQ868PfGJfcxQA7GuAAoB9DVyJoJYPYa7AdyxOeMUxwSyFC59YAu/YbWvnk+RhfgHJuSL6eWY6nYjOXESfWc1qLzEHHWr8xrSp837+LB7FxC4LNf/6wCf2NUcBwL4GKADY18CVCGr3EOYKeAfjhFccFM1CyPCJBegO3rJWPokO85sPJv5RRJ+nJLyMiVb0P8yPD2lWd3RU8yezjWO2G+2i/fxmnX+HWzvnGxO7HdS0lJAxsSsFa+0GhU/sS4oCgH0NUACwr4ErEdTqIcwV6I7GCa84KtyIw4ZPRgzc0dvVxier/mHv8kan+ZWQg3Wag1fF9XjlMD9+VnNwezsYu3MumNjpqGZWwsbEzgp2524Kn9iXDAUA+xqgAGBfA1ciqM1DmCvAHY4TXnFYvBGGDp+MELbDt3LaJ+dteWrZuDSuJqb/hUiuMDr0O8yPJXxSMd/zQvOELzmsldXQMbGzit+Zm8Mn9qVCAcC+BigA2NfAlQicfghzBXJN4oRXaiJkyWnAJyUDrsnwlfbJYof5rd2y70oh/jARvZ+IxuNavHKYHz0XUuMeTcGvxuXwO3CYXz7HYmKXj58vveET+0qjAGBfAxQA7GvgSgSVfghzBaInccIrngidM034JCdAT7pX1ifJw/wUyVtJ9EvM9HoiOrmfPkL8PBE/JUwTHW7iML8CTYyJXYEwazwUfGJfXBQA7GuAAoB9DVyJoLIPYa4A9ChOeMUjsXOkCp/kgOdR10r6JDrMb64x+c+kw7co0e9kklMWOcxvXqvgR21u/XCuMXmX0Q6H+RXvYEzsimdaxxHhE/uqogBgXwMUAOxr4EoElXwIcwWeZ3HCK54JnjFd+CQjOM+6Vc4nl351/7HtJv29JnW5Vo1j43q8cpgfkSa+R6vWv842Ju/UHMx6ptvI08XEbuTInbwhfGJfNhQA7GuAAoB9DVyJoHIPYa6A8zBOeMVD0TOkDJ9kgOZhl8r4ZO3X96/Siv6EiaaIaLLvYX46fEGR3PdS6/jrNQeHPNTLWsqY2FlD79SN4RP7cqEAYF8DFADsa+BKBJV5CHMFmMdxwiseiz9E6vDJELA8bjoSn5gl/UKyThNRQHzH9muW7zDMV3/tmddSI/woC19DTG+K67BwmB/RPq2a94UsD4+Hc5fiMD87bsXEzg531+4Kn9hXDAUA+xqgAGBfA1ciGMlDmCswEOdAAvAKDJKGAHyShhLalO6Tow7zY1mpRPYL6WOI+OL+EvATIfEzzHxMhxt7TJsGdU7VxHcfbp5wI2QbPQFM7EbP3MU7wif2VUMBwL4GKADY18CVCEp/CHMFBOJckgC8siQiNCAi+AQ2SEOgVJ8sHOYXTNxMoi9QFF7KQq/rd5ifMB0UavzLXKN1e1tN/toEj8P80kg4mjaY2I2Gs+t3gU/sK1h6AWD9+vWfZebrEqkeJKIrNm/evGPDhg2na63vJKIVIrJtfHz8yo0bN/bdsxUfS0Sunp6evjUaN+u1eFyDYsl6LYXEKACkgIQmXQKlPoSBca0IwCu1krO0ZOCT0tDWauBSfbJmy/4bNat3am6cEqf2ymF+PK9Z3dlRje/PNo69p1Zka5YMJnY1E7SkdOCTksAOMWzpBYBkLFNTU98w39u8efOHrr322uNmZ2dvI6LvTU9PfyF+Ldlv/fr172fmLyqlLtFan0FENxPRB0wRIeu1+D0GxZL1WkodUABICQrNUACAB1ITKPWBPXUUaFh1AvBJ1RWqRnzF+0SE19x44EMk9HkienPfw/wkPKiI7n0xOO56CYKZaqBAFIMIYGIHf6QhAJ+koVRum5EWAKamptYS0VeUUu/ZtGnTE7236t8hok8kJ/Lmejz13hv+lf0KB1mvxccfFItpp7XuG+ega8kcFpESBYByPV6n0Yt/CKsTHeQSJwCvwA9pCMAnaSihTaE+Wb3lwB8xyV8R0dkR2ugwPyJ6IVTNe0Lmh8bDGRzm55j3MLFzTDBL4cInlsDHbjvqAsA3RGSXedtvYkgWBHr/XnizH8djVgck+i6sJMh6LTH+EcWJeCy9dguFi7TXTFEjhcQoAKSAhCZdAoU+hIFprQnAK7WWt7Dk4JPCUNZ6oKF80j3NX/E6rfURp/mv3brvYyT8l0L0liQtYbWXiKTNzQfNNRzm56afMLFzU7dRRw2fjJr40fcbWQEgOdk3ocSX7pu35YsVAJJL8HvFg24BYGxsbCq+jSDtNbOSII5jUCwicka0/SAZ56BrKADYN3jNIhjqIaxmuSOd4QjAK8Px8rU1fOKr8sPlndonfU7zP4dFniWSlUR0xB5/In4mVI3vzgcT32qr1jM4zG84UarYGhO7KqpSvZjgE/uajKwAEF+mH6WNFQBdElgBYP/nwJUIUj+EuZIQ4iyNALxSGtpaDQyf1ErO0pJJ5ZOF0/zV+LdY9Nks4aXMvCJ5mr+Quq8dtG6dbRzz49IixsBWCGBiZwW7czeFT+xLNpICQOwN/vXxk/vrfAbAzMzMZVu3bu2kkJh7++B2pWiLJn4TMG9PnvYbAbJPSQBeSQnK82bwiecGSJn+kj75rQ/9n6ec/K7110tj8kIJmsvi40an+Xfa8z8+/MKhf5556dAjKe+LZo4RaB949ITm8hXPOxY2wh0xAfhkxMD73G7PZ9b+iIgezxOJmcAO/EpO9KPG+BSALgmsAFjKQLgeEUj1Fga4QADnRcADKQngd0pKUJ436+8Tc5L/1n3vJlIbiOg/mOeZo0/zlw6LfppY/fCl5vFbPOdY+/TxZrf2EheSIHxSCMZcg4xkBUC//f9R1L3ioQaOWwAAIABJREFUwJ1EtEJEto2Pj1+5cePGQ/2KBr1tBNeZviJydXw1QZZryW0Ji8Vi7pf1Wgp1UABIAQlNugTwsA4jpCUAr6Ql5Xc7+MRv/Qdmv2rLgbUNxetmDzxx3MRJp922/Zrl3YON12x56vXMwcdE6GNEZD6WeeHrldP8u/v77+2Q2j2hD//uPI9vmm9M7AbuehPAxK7e+haVHXxSFMns44ykAJA9PC96ogDghcyFJImH9UIwejEIvOKFzLmThE9yI6znAPHD/MLZQxPNsWWvZw6fJuITiMh8atJRX8K8V4ifEaFjQ9V82DTAaf719MdiWWFi55feWbOFT7KSK64fCgDFscw6EgoAWcn51w8P6/5pnjVjeCUrOb/6wSd+6Z0q24XD/IKJm1mHq1i317EKXps8zO/lwdQjWqk72mrijrlgrLu3H6f5p8Jcy0aY2NVS1sKTgk8KRzr0gCgADI2s8A4oABSOtLYD4mG9ttIWnhi8UjjSWg4In9RS1nxJrd2y/8sdpa4Sahh/LHxFh/kJqZ2ag+3zwdi2djC+N9/d0LtOBDCxq5Oa5eUCn5THNu3IKACkJVVeOxQAymNbt5HxsF43RcvLB14pj22dRoZP6qRmzlwu3PLsuYrCLxHR7xx9mB91mPQ+IjaH+d2Q81boXlMCmNjVVNiC04JPCgaaYTgUADJAK7gLCgAFA63xcHhYr7G4BacGrxQMtKbDwSc1FXaYtNbe+MwZpOW/CMmfRv0WDvMTOtzptH+hW8f8bFwOvwOH+Q1D1r+2mNj5p3mWjOGTLNSK7YMCQLE8s4yGAkAWan72wcO6n7pnyRpeyULNvz7wiSeam339onid1poC4jvMif5m4i9af8Z80NFRGFg9JyJzbdW6X+Znxpqt5kma+O7DzRNu9AQZ0sxAABO7DNA87AKf2BcdBQD7GqAAYF8DVyLAw7orStmPE16xr4ELEcAnLqiUM8b4if5EmhTJW4n1DAtdmBxaWP17Oxj7p9lg2S+iw/w6hw9OyrKT78LH+OUUwoPumNh5IHIBKcInBUDMOQQKADkBFtAdBYACIHoyBB7WPRG6gDThlQIgejAEfFJzkaMT/eeDiX8UHb5NkVzOJKckT/QPufHf54LJWztBa38SCR7Wa26SAtODVwqEWeOh4BP74qIAYF8DFADsa+BKBHhYd0Up+3HCK/Y1cCEC+MQFlTLGePlN+445PEtf09S8XCt1cnyYl0/01+1QBf9jTk3e3AlaBxe7DR7WMwrgYTd4xUPRM6QMn2SAVnAXFAAKBpphOBQAMkDztAse1j0VPkPa8EoGaB52gU/qJvrnRa15w753EamPENEfEtFknxP955n0kyT0w5daJ/zDUgjwsL4UIVyPCMAr8EIaAvBJGkrltkEBoFy+aUZHASANJbQxBPCwDh+kJQCvpCXldzv4xDH9V205sLaROMzPpLD67/adrwL+EyG6hoiOeNsfnegvRIe0at7dIbV7Qh/+3bQn+uNh3TGTWAwXXrEI36Fbwyf2xUIBwL4GKADY18CVCPCw7opS9uOEV+xr4EIE8IkLKvViTB7mxyTnMsuzSuQ1QvSWxVIRpR4hTUFbNX9t2jSoc+owJ/rjYd0hk1gOFV6xLIAjt4dP7AuFAoB9DVAAsK+BKxHgYd0VpezHCa/Y18CFCOATF1Qiougwv7nG+D9TKGcp6bydmVckD/OL0hHin3WC5u2zvOzfJQhmohP9hYg63No5zIn+eFh3xCQVCBNeqYAIDoQAn9gXCQUA+xqgAGBfA1ciwMO6K0rZjxNesa+BCxHAJw6odOlX9x/bafLXQ+J3adU4Nh7yy4f5hd1vCfOvQmrcPtecuD3k1nNFpYaH9aJI1n8ceKX+GheRIXxSBMV8Y6AAkI9fEb1RACiCoh9j4GHdD52LyBJeKYJi/ceATyqs8Zot+y8Uoj9moqlFDvMzJ/m/RKJ3zzUm/7YdjO8tIx08rJdBtZ5jwiv11LXorOCTookOPx4KAMMzK7oHCgBFE63veHhYr6+2RWcGrxRNtJ7jwSeWdO0e5keyThNRQHzH9muW7zChrP7aM6+lRvhRFr6GmN4UDy92mN8+rYL7NAWPjemZtWkP88uaKh7Ws5Lzrx+84p/mWTKGT7JQK7YPCgDF8swyGgoAWaj52QcP637qniVreCULNf/6wCcWNE8e5qdYViqR/UL6GCK+uH9I/ERI/AwzH9Phxh7TpkH6VE1y9+HmCTeWmQYe1sukW6+x4ZV66VlWNvBJWWTTj4sCQHpWZbVEAaAssvUbFw/r9dO0rIzglbLI1mtc+GTEei4c5hdM3EyiL1AUXspCr+t3mJ8wHRRq/Mtco3V7W012T/DPc5hf1lTxsJ6VnH/94BX/NM+SMXyShVqxfVAAKJZnltFQAMhCzc8+eFj3U/csWcMrWaj51wc+GbHmq7fsv1FYvVNz45T4rV85zI/nNas7O6rx/dnGsfeMOLy+t8PDehVUcCMGeMUNnWxHCZ/YVoAIBQD7GqAAYF8DVyLAw7orStmPE16xr4ELEcAno1BJhNfceOBDJPR5Inqz5oDMf/EvlvCgIrr3xeC4683H9o0irLT3wMN6WlJoB6/AA2kIwCdpKJXbBgWAcvmmGR0FgDSU0MYQwMM6fJCWALySlpTf7eCTkvVfveXAHzHJXxHR2dGtosP8iOiFUDXvCZkfGg9nLi37ML+sqeJhPSs5//rBK/5pniVj+CQLtWL7oABQLM8so6EAkIWan33wsO6n7lmyhleyUPOvD3ySU3Ozp18Ur9NaH3Ga/9qt+z5Gwn8pRG9J3kJYmY/rkzY3HzTXGtQ5VROXfphf1lTxsJ6VnH/94BX/NM+SMXyShVqxfVAAKJZnltFQAMhCzc8+eFj3U/csWcMrWaj51wc+yaF5n9P8z2GRZ4lkJREdscefiJ8JVeO788HEt9qq9YyNw/yypoqH9azk/OsHr/ineZaM4ZMs1IrtgwJAsTyzjIYCQBZqfvbBw7qfumfJGl7JQs2/PvBJRs2j0/xnguY/BqLeyrqzjplXJE/zF1L3tYPWrbONY36c8VbWu+Fh3boEzgQArzgjldVA4ROr+Ls3RwHAvgYoANjXwJUI8LDuilL244RX7GvgQgTwSQaVLr9p3zGHZ+lrmhqXaxWcHB/CnObPEopw8KP5YPKm+WDsoQy3qFQXPKxXSo5KBwOvVFqeygQHn9iXAgUA+xqgAGBfA1ciwMO6K0rZjxNesa+BCxHAJ2lV+ryoNW/Y9y4i9REi+kMimjz6NH/psOinidUPX2oevyXt0FVvh4f1qitUnfjglepoUeVI4BP76qAAYF8DFADsa+BKBHhYd0Up+3HCK/Y1cCEC+KSnUvcwP5J1muiIw/wu2rr/bSL0YSG6hoiOeNsfneYvTAc1NX/aYXX/hD78u1U9zT+rIfGwnpWcf/3gFf80z5IxfJKFWrF9UAAolmeW0VAAyELNzz54WPdT9yxZwytZqPnXBz4houRhfgHJuULyHJO8hojO6m8LnhfFe0lT0FbNX5s2DdKnapLKnuaf1d54WM9Kzr9+8Ip/mmfJGD7JQq3YPiMpAGzYsOF0rfWdRLSCiA4S0RWbN2/eYVKJXxORbePj41du3LjxUL80169f/1lmvs5cE5Grp6enb43aZb0Wv8+gWLJeSyEXCgApIKFJlwAe1mGEtATglbSk/G7nvU+iw/zmGpP/TGF4lqLw7Ux01GF+PZu8qDm4IwyaP5kPjrk7JJp36TT/rFbHw3pWcv71g1f80zxLxvBJFmrF9im9AHDttdceNzs7exsRfW96evoL69evfz8RfdJM9E0q8WtTU1PfMN/bvHnzh5Jpmn7M/EWl1CVa6zOI6GYi+oApJGS9Fr9HMs54LFmvpZQKBYCUoNAMBQB4IDUB7yd2qUn53dBrn1z61f3Htpv095rU5Vo1jo1bwRzmZ/4j4me1Cn7QVmPb5oKJnT7aBQ/rPqqeLWd4JRs333rBJ/YVL70AMDU1tZaIPjc2Nvah5Jv93lv17xDRJ5IT+U2bNj0Rx9N7w7/SFAf6FBXMyoChr8XHHxSLaae17hvnoGvJHBaRGwUA+z8HrkTg9cO6KyJVJE54pSJCVDwML33y8r5+/qiQfKL/YX5kTvJ/Ugnf88LYCV+quIalh4eH9dIR1+YG8EptpCw1EfikVLypBi+9ANB7O/9xETmOmS+NbwHoFQe+opR6j5ks9/698GY/noF5Iy8iu8wqAvP9+Bv6rNcS45tCRd9Yeu2GvhZtc1hCCRQAUlkVjbAFAB4YgoCXE7sh+KDpywRq55PFDvNb/bVnXsvN8COk+U+J6U1xAywc5ke0L+TmLzWpB8fl8DvqdphfVtPjYT0rOf/6wSv+aZ4lY/gkC7Vi+4yqAHBLtGffvMknonebLQCzs7Pvipb1DyoAJN/4xwsAY2NjU/FtBGmvJbcZxLcRJGMRkTMWi3PQNRQAijUrRqvfwzo0LY1A7SZ2pZHye+Ba+SR5mJ9iWalE9hPLpAiZFxB9vviJkPgZZj6mw409pkGDOqdq4tod5pfV6nhYz0rOv37win+aZ8kYPslCrdg+IykARHv+zRaA+Fv+XipYAUB0LhHdW6y0GK2GBGr1sF5DfaqUErxSJTWqG0ttfBId5jffPHaLhO23BhK+k0jeEOg2MUlCAX5Oc/BvbTX2g7nGxK/MRR8O88tqQzysZyXnXz94xT/Ns2QMn2ShVmyf0gsAg5b5K6UeX2xvvetnAMzMzFy2devWTgq5mIjOJqJdKdqiid8ETiGip/1GgOxTEoBXUoLyvFktfDJx0mnB2f/Xv/+/PHbc26XRfDURNyJdo8P8RGhed+bvmj380rYXX3z+F6QlWRXw3AqLp98+8OgJzeUrngcgEFiKALyyFCFcNwTgE/s+2POZtT8iosfzRGImsIt+xZbvX28+tq+3X/8MfArAAjKcAZDHfX71rc3bOr9ks5ItvGIFu3M3ddona27Y/2ZS9B9J6I+J6BTNAZn/Fr6YhHV4iEnuPdw8/ouag1nnFKpAwHhbVwERHAkBXnFEKMthwieWBSCi0lcAmBR7J+zfSUQriOhR81F+0Rv++DUR2WYKA2arQPJUfjNO75MArjP/H50pECHMci3+yQLJOOOx5LmWQmIUAFJAQpMuAacf1qHhSAnAKyPF7ezNKu2TVVsOrG0oXqe1poD4ju3XLN9x/t89d8JYEP6xkHyMiFbFyUeH+WmlHtTUeFiYHx0LD1+Gw/zy+RMP6/n4+dQbXvFJ7ey5wifZ2RXVcyQFgKKCrek4KADUVNgS0qr0w3oJ+WLI7ATglezsfOpZWZ8ccaCfIlLSWcVCHSJ5IxGNJUUS4seE1QEiOrbDjcfM9QbpUzUJDvPL6Wg8rOcE6FF3eMUjsXOkCp/kgFdQVxQACgKZYxgUAHLA86xrZR/WPdPBhXThFRdUsh9jJX0SHeg3Fyz7e9LtSwPS7ySiVx11oB/TjKbG9zvB2O2zwcT9BicO8yveVHhYL55pXUeEV+qqbLF5wSfF8swyGgoAWagV2wcFgGJ51nm0Sj6s1xm4w7nBKw6LN8LQK+mTNTfs+7910PiApuANcRYLB/oRP9IJmv8401j2A6JgfoS8vLwVHta9lD1T0vBKJmzedYJP7EuOAoB9DVAAsK+BKxFU8mHdFXiexQmveCZ4xnQr5ZPVX9/3dlb8vxHRVZoDjh/oJySitBxQRDteGDvhSxnzRbcMBPCwngGap13gFU+FHzJt+GRIYCU0RwGgBKhDDokCwJDAPG5eqYd1j3VwIXV4xQWV7MdYCZ+s3rrvf2bhTxHRhRGS6EA/IjqkOfhZqBoPjIWH344D/UZvGjysj565q3eEV1xVbrRxwyej5d3vbigA2NcABQD7GrgSQSUe1l2B5Xmc8IrnBkiZ/kh80u80fxPfmhv2/0di+jQRvT4Zr7B6lIhUm5u/Mtca1DlVE+NAv5TCFtkMD+tF0qz3WPBKvfUtKjv4pCiS2cdBASA7u6J6ogBQFMn6jzOSh/X6Y/QiQ3jFC5lzJ1m6T444zZ80KZbzSOuDzGRO8z8lmUGogu+21cQt88H4YzjQL7e+hQyAh/VCMHoxCLzihcy5k4RPciPMPQAKALkR5h4ABYDcCL0ZoPSHdW9I1j9ReKX+GheRYak+iU7znwnGvxuIvFFJ+A4iOvWo0/yJDocc/PNsc9n/F3LruSISwxjFEcDDenEs6z4SvFJ3hYvJDz4phmOeUVAAyEOvmL4oABTD0YdRSn1Y9wGgRznCKx6JnSPVUnxy8U2PTcjc+Lu05v9dK3W+5mA8HmN0mj8R7+tw47/PNY75VqiCuRx5oGuJBPCwXiLcmg0Nr9RM0JLSgU9KAjvEsCgADAGrpKYoAJQEtobDlvKwXkNOSIkIXoEL0hAYyifmjb6QrNNEFBDfsf2a5Tuim1yy5alXh6x+X4TfT0S/H33fnOQfP83ffF+RPkDCd7/YOv6v0wSJNnYJ4GHdLn+X7g6vuKSWvVjhE3vsozujAGBfAxQA7GvgSgRDPay7khTiLIUAvFIK1toNmtonR+/l129SWh4QRU+S0JVEdE4/OtFp/pr4Cc3B/VoFvx4PD1+O0/zd8RIe1t3Rynak8IptBdy4P3xiXycUAOxrgAKAfQ1ciSD1w7orCSHO0gjAK6WhrdXAqXwS7eWf47GbmelcRXoVifx2n738r8BhflGTuodEWqJoeUjNx83FBulTNQlO83fIRnhYd0gsy6HCK5YFcOT28Il9oVAAsK8BCgD2NXAlglQP664kgzhLJQCvlIq3NoMv6ZPLb9p3zEsz/BVR6nLNjSNO7X9lL//LPIT4Ec3qrk4wvn0umNgZUcJp/m77BQ/rbus3yujhlVHSdvde8Il97VAAsK8BCgD2NXAlgiUf1l1JBHGWTgBeKR1xLW6wqE8uvGHfexXzx4joAybTvnv5JQxZ9GNh0Pwf7WD8rja3DtSCCpI4ggAe1mGItATglbSk/G4Hn9jXHwUA+xqgAGBfA1ciwKTOFaXsxwmv2NegshGs2nJgbUPxutkDTxw3cdJpt0WH+b18yB99WEg+QkQnxhOI7+UX1dylhfaPyczbsJe/sjIXFhge1gtDWfuB4JXaS1xIgvBJIRhzDYICQC58hXRGAaAQjF4MgkmdFzIXkiS8UgjG+g0SP8wvnD000ZxY9kYS/Ty//MkRZ/bLWFj9XJjaJHJSh1uPmjYN6pyqibGXv34WOSojPKx7IHJBKcIrBYGs+TDwiX2BUQCwrwEKAPY1cCUCTOpcUcp+nPCKfQ0qF8HCYX5q/Fsk8mbW7XcppU7pd5ifED8Wqsb35xoT3w+59ZxJBnv5KyfpSALCw/pIMNfiJvBKLWQsPQn4pHTES94ABYAlEZXeAAWA0hHX5gaY1NVGytITgVdKR+zWDS796v5j203+B03qd7QKjo1H/8phfvys5uD2uUbr9raa/LVbGSLasgjgYb0ssvUbF16pn6ZlZASflEF1uDFRABiOVxmtUQAog2o9x8Skrp66lpEVvFIGVQfHvGjr/reJ8EeF5BNENNnvMD+W8EnFfM8LzRO+5GCKCLlkAnhYLxlwjYaHV2okZompwCclwk05NAoAKUGV2AwFgBLh1mxoTOpqJmiJ6cArJcKtytDRYX5aawqI74gO81v9d/teww31URb5UyF6Szze6DA/Id7XabcfkNay+8bl8DtwmF9VVK1eHHhYr54mVY0IXqmqMtWKCz6xrwcKAPY1QAHAvgauRIBJnStK2Y8TXrGvQakRxA/zI9KkSJ/NpPcRcYuI3tHv5kL0pCh1gDQd01HNR2R+ZqzZGjtJk+Awv1LVcntwPKy7rd8oo4dXRknb3XvBJ/a1QwHAvgYoANjXwJUIMKlzRSn7ccIr9jUoLYLoML8Z1fpewLyCRV/CIm/qd5gfER8KSd3eDlq3zzeW7TZBRYf5dQ4fnJRlJ98135jofh9fINCPAB7W4Yu0BOCVtKT8bgef2NcfBQD7GqAAYF8DVyLApM4VpezHCa/Y16DwCC742pMnt5rBVUL8v4YSnC0qGIvfJHaY37ww39FRrR/MNI75yWKB4CGscIlqOSB8UktZS0kKXikFa+0GhU/sS4oCgH0NUACwr4ErEWBS54pS9uOEV+xrkDoC80ZfSNZpoiP28psB1tzwzMXMcqWQXEFEq6NB+x7mR+FzrOkXh1vHXa85mF0qADyELUUI1w0B+AQ+SEsAXklLyu928Il9/VEAsK8BCgD2NXAlAkzqXFHKfpzwin0NUkVw1F5+1m9mkt+Q8ItE+g+I+FX9BnrlMD/ao1XjQc3Nh8fCF98+zGF+eAhLJZH3jeAT7y2QGgC8khqV1w3hE/vyowBgXwMUAOxr4EoEmNS5opT9OOEV+xosGUG0l39Wjd2iiM5hktUs+pz+e/mj4XifZrWDhI4j5lM7HDxhrjSoc6omHuowPzyELSkRGmAFADwwBAH8ThkClsdN4RP74qMAYF8DFADsa+BKBJjUuaKU/TjhFfsaDIzgoq373xYS/ZVIsFar4KR441f28r/8XU3qHlHBXe1g7O55Nf541DY6zE+IqMOtncMe5oeHsIqbpCLhwScVEcKBMOAVB0SqQIjwiX0RUACwrwEKAPY1cCUCTOpcUcp+nPCKJQ1WbTmwtqF4ndb6iP385//dcyc0G+13s/C7iegPiGh5d3LPQfe/+BdLOK8o3NNR49+YVxN3hyqYKyMdPISVQbV+Y8In9dO0rIzglbLI1mtc+MS+nigA2NcABQD7GrgSASZ1rihlP054xYIGR+/nl3NI9POKaEKI1vQLKdrLr4mfFhX8QjM/PRbOXjjMXv6sqeIhLCs5v/rBJ37pnSdbeCUPPX/6wif2tR5JAWD9+vWfZebrYul+c/PmzR8y/96wYcPpWus7iWiFiGwbHx+/cuPGjYf6oYmPIyJXT09P3xq1y3otfp9BsWS9lkJiFABSQEKTLgFM6mCEtATglbSkCmq3sJ+fJ/9JUfgm5vB3WOh1g/bzC/MDQjxPxMs63NhjQsmylz9rCngIy0rOr37wiV9658kWXslDz5++8Il9rUdSAJiamvqGiOyanp7+Qjzla6+99rjZ2dnbiOh75pppZ65HxYF42/Xr17+fmb+olLpEa30GEd1MRB/YvHnzjqzX0sYyKM5hclhEbhQA7P8cuBIBJnWuKGU/TnhlhBqs2brvMhH+grBarbmxLH7r+H5+YToo1PhJGDTvnqfmPWHQetG0zbuXP2uqeAjLSs6vfvCJX3rnyRZeyUPPn77wiX2tSy8AxCbI18ff2JvUe2/Vv0NEn0hO5Ddt2tQ92Tj66r3hX2mKA8lJd9Zr8fEHxWLaaa37xjnoWjIHFADsG97xCDCpc1zAEYYPr+SEbd7oC8k6TXTEXn4z7Jot+y8koXeQkneS8Doimuz+Lei3n1+HLyiS++eC8a/PNyZ/kzOsQrvjIaxQnLUdDD6prbSFJwavFI60lgPCJ/ZlLb0AEF8630v3UfMW30yOp6am1hLRV5RS74n9e+HNfhxPchVBfLVA1muJ8ReNpdeub5yDrpmiRgqJsQIgBSQ06RLApA5GSEsAXklLqk+7Pnv5V7LovcQyR8KXE9GJ/YaP9vMLq8c6qnE/Ee8ZCw9fNor9/FnSxUNYFmr+9YFP/NM8a8bwSlZyfvWDT+zrXXoBoDfJX5jU9ybrZ5i9/rOzs++KlvUPKgAk3/gbbFEBYGxsbCq+jSDtteQ2g/g2gmQsInLGYnEOuoYCgH2D1ywCTOpqJmiJ6cArGeEu7OVXrW8r4dcrDteR0JkD9/ITzQvxL0mxJuETO9x4zNx+lPv5s6SLh7As1PzrA5/4p3nWjOGVrOT86gef2Ne79AJAMsV4QaB3DSsAiM4lonvt2wERVJwAJnUVF6hC4cErQ4qx6qZnjw9mO+8WUp8S5nM1NybiQ8T38hNRR1jdH5K6NwyaP5/n8d2igo5pb2s//5DpdpvjISwLNf/6wCf+aZ41Y3glKzm/+sEn9vW2VQDoTvpN+ovtrXf9DICZmZnLtm7d2n0gXOKLiehsItq1VENc957AKUT0tPcUACANAXilR+lNn771gmNOP2uN1prmn/zVT+7/f97/swjgGz9547nHvv683w2WnfQO1Rxb+Ji+/nv52y9Rp71n9vCL/zT7wqHdHd2ZTyNEldu0Dzx6QnP5iuerHCNis08APrGvgSsRwCuuKGU3TvjELn9z9z2fWfsjIno8TyRmArvol1laT0SfjD7eL753f5gT9LOe9D+oXzzorCf9D5PDIpBwBkAe9/nVF291/dI7T7bwijmsb+sznyOi94YSPESkiUmfpZgeJqFDRHIVEb26H+SFvfxEe0LV2q2JHhvXM+uqupc/q1HwFiYrOb/6wSd+6Z0nW3glDz1/+sIn9rUeyQqA3in915l0RWRbVAww/44fEhi/ljyV37RNjHN1/FMFslyLf3rAoFjyXEshMQoAKSChSZcAJnUwQloC3nvliL38rH6LdbiGSc4ZvJefn9dK7VBCk5rkNSE3u9Xxqu/lT2uKZDs8hGUl51c/+MQvvfNkC6/koedPX/jEvtYjKQDYT7PSEaAAUGl5KhWc95O6SqlR7WC89YrZy6/mOleQqL8QVudpDsbjUiX28pMQ7wyDxk86PH73fDD2UNTWpb38Wa2Ih7Cs5PzqB5/4pXeebOGVPPT86Quf2NcaBQD7GqAAYF8DVyLwdlLnikAVirN2XjFv9EXxOrOXPyC+Y/s1yxc+ZvXCG/ZdELB6j5BcSUTrIh367uWXcF6RPNzm1i2dxsRPOxy8VCHdRhoKHsJGitvZm8Enzko38sDhlZEjd/KG8Il92VAAsK8BCgD2NXAlgtpN6lwB72CctfJKEXv5O0HrASZ6uhXOrK7bXv6s/sRDWFZyfvWDT/zSO0+28Eoeev70hU8lSCa1AAAgAElEQVTsa40CgH0NUACwr4ErEdRqUucKdEfjrI1XsJe/PAfiIaw8tnUaGT6pk5rl5gKvlMu3LqPDJ/aVRAHAvgYoANjXwJUIajOpcwW4w3E67xXs5S/ffXgIK59xHe4An9RBxdHkAK+MhrPrd4FP7CuIAoB9DVAAsK+BKxE4P6lzBXQN4qysV7CXvzruwkNYdbSociTwSZXVqVZs8Eq19KhqNPCJfWVQALCvAQoA9jVwJYLKTupcAehRnJX0CvbyV8uBeAirlh5VjQY+qaoy1YsLXqmeJlWMCD6xrwoKAPY1QAHAvgauRFDJSZ0r8DyLs3JeWdjL35y4VWk5m3W4hknOCXSbmKSvPEL8vFZqhxKa1CSvCbn5uGnYoM6pmvjuw80TbvRM10LTxUNYoThrOxh8UltpC08MXikcaS0HhE/sy4oCgH0NUACwr4ErEVRuUucKOA/jrIxXVn1576SabLydhD+tOXircHBiXA8lIZn/oi8h3qlVcFdbTdw1H4w9FH2/1Zl5S1PmzzGlgg63ds43JnZ7qGuhKeMhrFCctR0MPqmttIUnBq8UjrSWA8In9mVFAcC+BigA2NfAlQgqM6lzBZjHcZbulVVbDqxtKF6ntaaA+I7t1yzfEfG+4GtPntwMGn9ETO8jot8jojFzTXPQ/S/+xRLOK9GPtFXz5k5j2U87HLzksW4jTR0PYSPF7ezN4BNnpRt54PDKyJE7eUP4xL5sKADY1wAFAPsauBJB6ZM6V0AgziUJlOqV5F7+gOVM0bKLWT/ExO8TojX9IhRiClWThHivVsFOYfVUK5xZPc/jm/BGf0lNC2+Ah7DCkdZyQPiklrKWkhS8UgrW2g0Kn9iXFAUA+xqgAGBfA1ciKHVS5woExJmKQGleWdjLr8ZuYaKVSsILmOj8QXv5iehFzepeImoR8UkdbjxqssBe/lRaltYID2Gloa3VwPBJreQsNRl4pVS8tRkcPrEvJQoA9jVAAcC+Bq5EUNqkzhUAiDM1gVK8cuEN+y5QzH+lKbhIq+CkeDSJvfyzwuo+TcHPO6p171xj4lf/f3vnHmtXdd/531r7nPtyDMZx2iR2XRIgCYY2PIxvHkDStJMHzVSZQiZoZprRKNwrzx+WJlRVNIpECpqRZv5JZ3QzrXsvmTQYjQiP0UiNCEFqq8nEFIfQQHkZGgg2YF7mZbDv45yz1mjfnHOzfTj3eJ/9+v1+e30tRYq911r7u76fL2vv8zt77dNri738qRmW3hA3YaVbXIsTICe1wFjJJJCVSmxWfxLkhB8hCgD8DFAA4GegRUEpH+q0TB46R3JgpKzE3+r7Afv5L/jOa5vGGu3PEfnPkDe/T0RbYhWD9vJb314yZA6uRGP7lqMNj4ykFo1ZHMBNGIvt6k6KnKhDxiYYWWGzXtWJkRN+XCgA8DNAAYCfgRYFI32o0zIp6CzFgdRZ6d/Pb40/j7x73RJNnmovvyPzYidqPkhkj4x3jn8Ee/lLYVnaoLgJK83aWg2MnNQKZ6mTQVZKtbc2gyMn/ChRAOBngAIAPwMtClJ/qNMyIegszYFUWVnbz2+m/tpS5xxjOp8wns4ctp/fG/O4J7NCZDa0TeNQPAPs5S+NY6kD4yasVHtrMzhyUhuUpU8EWSnd4lqcADnhx4gCAD8DFAD4GWhRkOpDnZbJQGepDpwyK7v2vXSZ9+YGb+wlzjQ2JNUk9/N7Q294avykEzV/ukLN+zvR2FtxW+zlL5VfJYPjJqwSm9WfBDlRj7CyCSArlVmt+kTICT8+FAD4GaAAwM9Ai4JTfqjTMhHoLMeB3l7+paPPnTa5+b133vvlLQd6Z9p108s7ydPvkPW/R95cSkRT8bFB+/mN67xpyT+2HE381Upj6qly1GJUbgdwE8ZNQMf5kRMdnCSoRFYkUJCvATnhZ4QCAD8DFAD4GWhRgAKAFlIMOpN7+TtLxyabkxveZ7w7QsYvkzefJKIzBsnyZKhjm+SNfaZtG48RmUPjnROXYT8/A8SKT4mbsIoNV3o65EQpOAbZyAqD6QpPiZzwQ0MBgJ8BCgD8DLQoQAFAC6mKda7t5W9O3mE7bofprHzS2Gj4Xn6iFU/mIbLGkTdntE3jmVg29vNXDI/xdLgJYzRf0amRE0WwmKUiK8wAlJweOeEHhQIAPwMUAPgZaFGAAoAWUhXp/Oitz0x2lsYuJ7Jf65joAm+ik77lT+7ljyV5sg93jH2gEzUfWI42PNyTif38FQETdhrchAkDIlQOciIUjEBZyIpAKAIlISf8UFAA4GeAAgA/Ay0KUADQQiqnzotvOjrdsOZS5xxFZH6c3Mt/yU0vf4KIPmUMfZI8Xd471aC9/NZ33iTvf9GOJr7Xakw91CFaySkN3WvkAG7CagSzxKkgJyWaW7OhkZWaAS1pOshJScaOMCwKACOYVVJTFABKMraGw6IAUEOo/VNK7uUncmTJnUvGv0DeNwyZy4hoYpANa3v5yRxptVb+iSY2/Hyis/hx7OUPIDQZp4ibsIzGBdYNOQkMeI7pIis5zAuoK3LCDxsFAH4GKADwM9CiAAUALaQy6lzby2/HfmDJvN+Q+6jx/pzItciQf9uonug4Gfuo9+YpMrSNiN7dNo3DfmVxvDnW3OzI/PREc9PNGeWgW80dwE1YzQEXND3kpCAjAxgGWQkAcgFTRE4KMDHnECgA5DSwgO4oABRgYiBDoABQY9DTN7+yw3U6f+5ttNOZxobkVHt7+b2nZW/swz6Kftb20T8uN9/xRLJdby9/+8QbU37Du+5baUwerLFlmFpOB3ATltPAQLojJ4GALmCayEoBJgYwBHLCDxkFAH4GKADwM9CiAAUALaRS6vz4t1/e2GrQvyJDXyGiS+JuA/bye+vca964B443T/8zMlHrVMPj4noqh3A8dgA5QQ7SOICcpHEJbbCmIANpHcCaktap8tqhAFCet2lHRgEgrVNohwKAsgzEj/R78pc6opNe5rfzr178uLX23xHRv+7f05/Yy/+8s9HDzkZPjbdPfGKUvfy4uCoLCpNc5ITJeGWnRU6UAWOUi6wwmq/o1MgJPywUAPgZoADAz0CLAhQAtJAiore9zM/4HZb8y9773ySiDwyaijf2sCd/lMieHu/lj9s0qP2eUffy4+KqKCiMUpETRvMVnRo5UQSLWSqywgxAyemRE35QlRYAdu/evdU5d4/3/tqFhYU74un3/o2Itnvv909MTFwxNzd3bJA1MzMz1xljro+Pee+v6o0R/z3rseR5hmnJeiwFYhQAUpiEJqsOoACgJAi9l/ktN6a+b1znHOvdpUT+/YNe5ueJVryJ/nbFTtzV27Pf28sfv/avbcYeGXUvPy6uSoLCLBM5YQag5PTIiRJQAmQiKwIgKJCAnPBDqrQAMDs7ewsRfan34X3Pnj2nLS0t3UlEdy8sLNzQPU7z8/NX91szMzNzpTHmm9bajznn4rdd30ZEX5yfnz+Q9VjyHMO0ZD2WEi8KACmNQjMUADRkoPt4/392FF3kbLQxqbn3Mr/VIiaZJzq2eedic8P/9RQtFjk3XFyLdLO+YyEn9WVb5MyQkyLdrPdYyEq9+RY1O+SkKCezj1NZASD+kE5EXzXG/EbvCYDut+p3EdE1/R/k9+7d+1xyWt1v+HfExYH+D+RZjyXHH6YlbuecG6hz2LH+OayDCQWA7PkNrSeeAGAivrqX35pLnXMn7eXvydn13Zc/T4auIPL/ksi8c3VdMNHq//oKAEtE/onlxtS3WnZi9RH/Mv7g4lqGq/UbEzmpH9MyZoSclOFqPcdEVurJtehZISdFOzr6eJUUAHofrr33fxp/i98rAMzOzk4T0Y3W2s/GH5a7f1/7Zj85nfjpAO/9o/GTAvG/J58WyHqsb/x1tXTbDdQ57Fhc1EiBBAWAFCahyaoDKAAwBKF/L39k/Fme/P2G6DHy/neJ6DNENNkvrfcyP0f2OW8bj3pDL4x1Fi8Z5WV+WaeLi2tW58Lqh5yExTvrbJGTrM6F1w9ZCY95lhkjJ1lcK7ZPJQWA+Bv6WHYURd9OvgMg+ej+sAJA/zf+yQLA+Pj4bHIbQdpj/dsMhmnx3m/rbT/o1znsGAoAxYYVo6EAUHUGenv5l+zYDwyZ3zTenWe829Hw7XcYinfov/1Pd0//w2RMh7w/o20az8StsrzML+t8cXHN6lxY/ZCTsHhnnS1yktW58PohK+ExzzJj5CSLa8X2Kb0A0P1W/xvj4+NXt1qtjckCAJ4AWIWJJwCKzXSdR8MTABXRvfjWV0+Pltqf9mT/xBtzvjONk77hT+7lJ6KWM+ago+jBTtR8YMVMHPQ2asdS877ML+t0cXHN6lxY/ZCTsHhnnS1yktW58PohK+ExzzJj5CSLa8X2Kb0AkHw7f1J6/CLAKIruXW9vvfZ3ACwuLl62b9++1Q8Bp/hjiOhcInr0VA1xPHgHfp2IXgzehRwGnPO1Oy58x9YP7or38q88/08/eey/Xvmz3nBnf/Xm8ze+77c/FW3Y/Du2Ob6r9++D9vIb1zpO7dahpRNv/fXSm8cOtl17JYeswru2jh7e1Nyy/fXCB8aAtXIAOakVztImg5yUZm3tBkZWaoe0lAkhJ6XYOtKgh74+/SMienakTn2N4w+wqf70/wwgfgVg1TY8AZAqPWiEdwDky0D/Xn5D7oPW0C/I0zEi/3ki+rVBZ+jt5fdEh9rR2OPe0+EJt3hpFXv5s84Y1fWszoXVDzkJi3fW2SInWZ0Lrx+yEh7zLDNGTrK4Vmyf0p8ASMrtLwDEx3r/RkTbvff7JyYmrpibmzvW/1b+uG3yaYLeTwn2xs9yLPnrAcO05DmWAhcKAClMQpNVB7AFIGMQ1vbyNyfvsM6fa1xnlyF/XuRatP5efvO6s/aA9TTlyL+7Y5qrldIq9/JnnC7h4prVubD6ISdh8c46W+Qkq3Ph9UNWwmOeZcbISRbXiu1TaQGgWOm1GQ0FgNqgLH0iKACMaPHFf3lkyk41LidvvuZM9GFvojOSQ/Tt5SdP5hFno/tadvK+lWj8yV5brr38I053rTkurlmdC6sfchIW76yzRU6yOhdeP2QlPOZZZoycZHGt2D4oABTrZ5bRUADI4lqYfVAA6HK/+Kaj0w1rLo338kdkfnzvl7es/eTmhf/z+Xc1o8YfkqE/IKL4Z/rG424D9/L7zor17umWbd7Wbmz4h7aJjtchWri41oFi+XNATsr3uA5nQE7qQLGaOSAr1fis/SzICT9BFAD4GaAAwM9AiwIUAIiofy9/ZPxZ3vlHjXFPGjJ/4InWXuCXBPurvfzmiLPRI97YF8Y6i5dI3sufNZi4uGZ1Lqx+yElYvLPOFjnJ6lx4/ZCV8JhnmTFyksW1YvugAFCsn1lGQwEgi2th9gm+ALC2l9+O326IdljfudAQXTBsLz8RveWMfTD+VT4is7ltGofj+GjYy5815ri4ZnUurH7ISVi8s84WOcnqXHj9kJXwmGeZMXKSxbVi+6AAUKyfWUZDASCLa2H2CboAsPO7L11ojflPjqKPOBttTkagby//kjf2YUfRA2079uByY/Kfem217eXPGnNcXLM6F1Y/5CQs3llni5xkdS68fshKeMyzzBg5yeJasX1QACjWzyyjoQCQxbUw+9SyABB/q+8H7Oe/4DuvbRprtD9H5D9D3vw+EW2JsQ/ay299e8mQObgSje1bjjY8EmY8fjVrXFxDT0C6+SMn6XwKvRVyEnoC0s8fWUnvVcgtkRN++igA8DNAAYCfgRYFtSsA9O/nt8afR969bokmT7WX35F5sRM1HySyR8Y7xz9Sx738WYOJi2tW58Lqh5yExTvrbJGTrM6F1w9ZCY95lhkjJ1lcK7YPCgDF+pllNBQAsrgWZp9aFQDW9vObqb+21DnHmM4njKczh+3n98Y87smsEJkNbdM4FMegznv5s8YcF9eszoXVDzkJi3fW2SInWZ0Lrx+yEh7zLDNGTrK4VmwfFACK9TPLaCgAZHEtzD61KQDs2vfSZd6bG7yxlzjT2JDEmdzP7w294anxk07U/OkKNe/vRGNvxW1D2cufNea4uGZ1Lqx+yElYvLPOFjnJ6lx4/ZCV8JhnmTFyksW1YvugAFCsn1lGQwEgi2th9hFdAFhvL3+MatdNL+8kT79D1v8eeXMpEU3F/z5oP79xnTct+ceWo4m/WmlMPRUm6nyzxsU1n3+h9EZOQiGdb57IST7/QuqNrIREO/tckZPs3hXVEwWAopzMPg4KANm9C62n2ALAgL38O4x3R8j4ZfLmk0R0xiBYngx1bJO8sc+0beMxInNovHPiMuznzxdtXFzz+RdKb+QkFNL55omc5PMvpN7ISki0s88VOcnuXVE9UQAoysns46AAkN270HqKLACs7eW3Yz+w3rzPms6l5OmsoXv5iVY8mYfIGkfenNE2jWdimNjPX0ykcXEtxse6j4Kc1J1wMfNDTorxMYRRkJUQKOefI3KS38O8I6AAkNfB/P1RAMjvYSgjiCoAXHzrq6dHS+1Pe7J/4o0535nGZBJEci8/EbW9sY91yD7YiZoPrJiJg95G7bg99vMXH19cXIv3tI4jIid1pFr8nJCT4j2t64jISl3JFjsv5KRYP7OMhgJAFteK7YMCQLF+1nm0SgoAw/by7/zuSxdaS58jbz5HRPFe/tU/g/byW99503j/VCuauLXVmHqoQ7RSZziS5oaLqyQacrUgJ3LZSFKGnEiiIVsLsiKbjxR1yAk/CRQA+BmgAMDPQIuC0gsA/Xv5DbkPWkO/IE/HiPzniejXBpm1tpef6FDHjh10RM9MuMVLsZefJ1q4uPL4ru2syIk2Yjx6kRMe3zWeFVnRSK16zchJ9Z73nxEFAH4GKADwM9CioNQCQG8v/2I0/r8jMh8yrrPLkD9v+F5+87qz9oD1NOXIv7tjms/GZmIvP2+kcHHl9V/L2ZETLaR4dSInvP5rOjuyookWn1bkhM/73plRAOBngAIAPwMtCkopAFz8l0em7FTjcvLma85EH/YmOumN/X17+cmTecTZ6L6WnbxvJRp/smce9vLLiREurnJYSFaCnEimI0cbciKHhXQlyIp0QjL0ISf8HFAA4GeAAgA/Ay0KRioAXHzT0emGNZc65ygi8+N7v7zlQG+iF/+vI1tsu/kvDNEXiOh3iWg8PjZoL7/xnRXr3dMt27yt3djwD20THddiWKg6cXENlfxo80ZORvMr1NbISajkR583sjK6ZyH2QE74qaMAwM8ABQB+BloUpC4A9O/lj4w/yxM9RM4/aYz7AyLz0UGTTuzlf97ZxsPe2BfGOouXYC+/loj8Uicurrp4calFTric13Ve5EQXL061yAqn+3rOjZzws0IBgJ8BCgD8DLQoSFUA6O3lX7Jjf2OMebd1nQsM0fmRa40Z8oPnasxbnuw/krFN790726ZxKG6IvfxaonGyTlxcdXKrWjVyUrXjOs+HnOjkxqEaWeFwXd85kRN+ZigA8DNAAYCfgWgFvZ/lWzr63GmTm997Z/JR/p7wi79z9EO24S8mRxcY4//Qmcb748f5k3/69/ITmZecif7fim3eu9LY8FCvLfbyi45DKnG4uKayKfhGyEnwEUhlAHKSyiY0wtNnyEBKB7CmpDSqxGYoAJRobsqhUQBIaVSIzZKP8neWjk2OTW54L3n/M+Pdfd7YC4joYiL/YSLakPRn4F5+13GR8c+3TfTDlm3+pBVNPR2ipyHMGRfXECjnnyNykt/DEEZATkKgXMwckZVifKz7KMgJP2EUAPgZoADAz0CkgrWf5TMTP7SGtlLrxMVRFH0w8m5y3Uf5uzOJ9/K3TWPZW3vImeYviOjVMbd4Ifbyi0RduChcXAu3tJYDIie1xFr4pJCTwi2t7YDISm3RFjox5KRQOzMNhgJAJtsK7YQCQKF26h/sI995/sxOo/k5cvTvvbUfdCYaS87q7Y/yrx5d8mSe9CZ60pF90hg6x1Dn7DY1no8PYi+//lyMMgNcXEdxK9y2yEm47EeZOXIyiltht0VWwuafdvbISVqnymuHAkB53qYdGQWAtE4pb9fbyz/oZ/l2fvelC40xXzBE/5yILuxNddCj/HEBwJA74in6+46Nft62zSdbduJwvz3Yy688MDnk4+Kaw7yAuiInAcHOMVXkJId5gXVFVgIDnnG6yElG4wrshgJAgWZmHAoFgIzGaeq23s/yGXLHvKOrjaH4Df9v+7P2s3zGPtlqtZ6xY5PP41F+TeR5tOLiyuO7trMiJ9qI8ehFTnh813hWZEUjteo1IyfVe95/RhQA+BmgAMDPoFQFvb38y42p75PrvN+QPzNynfOtb79r/b385ucdY39myGwmcr/RNs3n/MrieHOsudmR+emJ5qabSxWNwVU7gIuranyViUdOKrNa9YmQE9X4KhWPrFRqt9qTISf86FAA4GeAAgA/g9IU7Pzu0V3W+P/iTWNnx9iNyROdvJffvOqMPdC2jZ+tROMPODN2rNe29yh/+8QbU37Du+5baUweLE0wBq6FA7i41gJj6ZNATkq3uBYnQE5qgbGSSSArldis/iTICT9CFAD4GaAAwM9gZAUX33R0umHNpYP28++66einiPzniegPieg348EH7+VvLxqiR5aiiRvT/CQfFsyRMQXbAVkJFv1IE0dORrIr2MbISbDoR544sjKyZUF2QE74sVdSAJiZmbnOGHN9d7rfm5+fv7o39d27d291zt1DRNu99/snJiaumJubW/v2M2lRchzv/VULCwt39I5nPZYcf5iWrMdSIEYBIIVJkpr07+c35D5oDD1tvDtOZL5ARKf16+3t5Xdkn+sY+wgZ+/y4W5we5Wf5sGBKSoFsLciKbD5S1CEnUkjI1oGcyOYjSR2yIomGXC3ICT+b0gsAs7Oz00T0jfHx8dUP/UtLS3cS0d0LCws37Nmz57Tk32dnZ2+J2yQLBIkP+FcaY75prf2Yc24bEd1GRF+cn58/MDMzk+lY0v5hWrIeS4kXBYCURkloltjPf7fxbpvxbpfx7rzItWi9/fye7CNkoxPeu81t01h9W3+Wn+XDgikhATo0ICs6OHGrRE64Ceg4P3Kig5MElciKBAryNSAn/IxKLwD0T7H7Tf2O+EN+91v1u4jomv4P8nv37n0u2TfZr/8DedZjyfGHaYnbOecG6hx2rH8O6+BGAYDxv4Nhj/L3ZH3y1pfecWLJ7vKedpHx/9bb6GxHUSMp++T9/ESOzP0d0/jJSmPyxx079krcNu/P8mHBZAyKslMjK8qAMclFTpiMV3Za5EQZMEa5yAqj+YpOjZzww6q0ADDgm/T46YAbrbWfjT8sd58WWPtmP2lP/HSA9/7R+MmB+N+TTwtkPdY3/rpauu0G6hx2LC5qpECMAkAKk8poMvCn+Trux2TMXdb48z3RRYboEk/0oeT5B+3nN66zbMn/ot0Yu3XFTN7fsdFy0ZqxYBbtaH3HQ1bqy7bImSEnRbpZ37GQk/qyLXpmyErRjtZzPOSEn2tlBYDuY/q3E9Hh+DH++AN/8tH9YQWA/sJBsgAwPj4+m9xGkPZY/zaDYVq899t62w/6dQ47hgIAf8DXUxA/yt8h/62V5oa/Iee3WN8+1xDtiFxr0/o/zffL0br7+VecMYeciZ4karw45o6PtJ8/izNYMLO4FmYfZCVM7qPOGjkZ1bEw2yMnYXLPMmtkJYtr4fVBTviZV1YA6E11wH59PAFAdD4RPcgfB70K4g/0fp238vdm9dGbX/itjo+mydNFRPQFZ6L3xN/mJ//0P8qfOPaSM9ETnuxBQ24bGTqzTY3n4+NZ9vNncRoLZhbXwuyDrITJfdRZIyejOhZme+QkTO5ZZo2sZHEtvD7ICT/zygsAycf8rbXPrre3Xvs7ABYXFy/bt29fOwViQ0TnEtGjKdqiyQAHLvzWY9dGU6d/qt3uPB1/P99oNM7sLB47sPL6S/ePnf6u325MbtxpGmMfJmOmkt0H/zRfh4xrH3Pt9sFOu3Wo1W79YumtN59st1feSvad3Ljp7ImJiQ94IlpeWnpi8c3Xf142nNbRw5uaW7a/XvZ5ML5+B5AV/QyrmAFyUoXL+s+BnOhnWNUMkJWqnNZ9HuSEn9+hr0//iIiezaMk/gC77p/4G38i+mrv5/3iF/YR0afjv8ed8CsAhHcA5Ejf6qP8huZWGlN/+8tH+TsfMsbviDqtM9I8yt82jbe8jQ45Y58hb94Yc4sXrtjJP19pTB7MIauUrqiYlmJrLQdFVmqJtfBJISeFW1rLAZGTWmItZVLISim21m5Q5IQfaSVPAHTf0n99d7pr7wCI/959+/49RLTde7+/Vyjofyt/3DY5jvf+qoWFhTt6FmY5lvz1gGFa8hxLgRgFgIRJp3wr/596u/P9r+2w1J42ZKY90ec7xr7bm8ZJhaiBj/IbWvRkn3BkHndR82DkOjuI3PlVP8qfIhMDm2DBzOpceP2QlfCYZ5kxcpLFtfD6ICfhMc86Y2Qlq3Nh9UNO+HlXUgDgn6ZoBSgAdPEMeis/Ef2InP97IjftjZk2RDuJ6B1JogPfyk8dbzvuNW/tAWcbB1smenylMXXIeIqf2l/7k/en+apMFhbMKt3WfS5kRTe/qtQjJ1U5rfs8yIluflWqR1aqdFvvuZATfnYoAPAzQAGAiAp7lJ/ss8abN5p++YIVOy7yUf6skcOCmdW58PohK+ExzzJj5CSLa+H1QU7CY551xshKVufC6oec8PNGAYCfQS0LAHiUv/hgYcEs3tO6jois1JVssfNCTor1s66jISd1JVv8vJCV4j2t44jICT9VFAD4GdSuAIBH+csJFRbMcnyt46jISh2pFj8n5KR4T+s4InJSR6rlzAlZKcfXuo2KnPATRQGAn0GtCgCrj/KT/9ZKc8Pf5Horf40f5c8aOSyYWZ0Lrx+yEh7zLDNGTrK4Fl4f5CQ85llnjKxkdVMThWQAACAASURBVC6sfsgJP28UAPgZiC4AxB/ovTWXOucoIvPje7+85cBJlv2ptx89+8XzOj6aNp52hfRW/qqjgwWzasf1ng9Z0cuuSuXISZVu6z0XcqKXXdXKkZWqHdd5PuSEnxsKAPwMxBYABj3K78jtN97sN97tGvmt/M6/6o2J38r/eB3eyl91dLBgVu243vMhK3rZVakcOanSbb3nQk70sqtaObJSteM6z4ec8HNDAYCfgcgCQPet/N9aNhN/Z4zZbH37XGPo3KjTOsOc/Et6b3PQk6G2abzlbXTIefuMIXOsjm/lrzo6WDCrdlzv+ZAVveyqVI6cVOm23nMhJ3rZVa0cWanacZ3nQ074uaEAwM+gsgLAqd7M//Fvv7yxNUaXE9GnyNOXnIm2OhPL+9Uf6zsU/y/5x3taJmsPOjKPd2zz0YbvnE/kzm9T4/m4XYPa73Fkfnqiuelmfrv1KsCCqZdd1cqRlaod13k+5EQnt6pVIydVO673fMiKXnZVKkdOqnR78LlQAOBnUEkBYL0383vv7zVEn/TkP26ILkraEX/4H1QAMN694o29z5noYNs0nlhpTD3Vb+NYe/FDTb9ynieithl7ZKUxeZDfat0KsGDq5lelemSlSrf1ngs50cuuSuXISZVu6z4XsqKbX1XqkZOqnF7/PCgA8DMYuQBwqm/y+6cUP87fJvM/2tH43xGZTUTuQxG5HbbT2jzscf61R/lNdNgZ+4zx5g08ys8XGCyYfN5rOzOyoo0Yj17khMd3bWdFTrQR49OLrPB5r+nMyAk/LRQA+BmMVABY55v8H9j2ynfbtvlrEdF7HNFWY+i9hmirI7fVGLPLUXR6msf5icyrHWMe8NR40Bh/piF3Lh7l5w9JrAALpgwOGlQgKxoo8WtETvgZaFCAnGigJEMjsiKDg3QVyAk/IRQAGBnE3+RHvnP58Wcee/fG7eff+raf2OvT9ssX85mFVjT+t97Tadb7s6zvnGd9+52nejHfsMf5Hdm/79jGo+1o4uG2bb6UPC0e5WcMSN+psWDKYSFdCbIinZAMfciJDA7SVSAn0gnJ0YesyGEhWQlywk8HBQAmBmvf5DvzVOvNl0+fOH3LO4noBz/5o3de/9GbX/ittmucY7w/i4g+4A2dbYjOofgb/XX25fe/mK9/WvHj/M42X+lQ9Kwz0RHv/ZvjfvmCFTv+59ifzxSCEU+LBXNEwwJujqwEDH+EqSMnI5gVcFPkJGD4I04dWRnRsECbIyf84FEAYGAQf5PvjPnvi42Ne5farZcnF1/5j42p0zdHvnWW8X5smKR1CwDUWSRvX/TkX/PGvEreHPVR9Krz9IqzzZcit7zLkt+Jx/kZgBd0SiyYBRkZwDDISgCQC5giclKAiQEMgZwEALmgKSIrBRlZ82GQE37AKAAwMLjkppf/2FF00fHxM27qrJxobDTt78cyBv3E3tu+yTem3THjzztjXvTWvuAcHRv3SxetmIm9p/omH4/zM8Au8JRYMAs0s+ZDISs1B1zQ9JCTgoys+TDISc0BFzg9ZKVAM2s8FHLCDxcFAAYG0ze/8sdtFxcATr/JtZbtBr/4f4yxY70CgCfziifzHBlzxFu7+si+o+aR5Wj86anW6/8G3+QzQBNwSiyYAiAokYCsKAHFLBM5YQag5PTIiRJQAmQiKwIgKJCAnPBDQgGAgcHqy/+6WwCWO+7F6PjLf9x8x6a3mp2VD7eiyf+Gb/IZoCg4JRZMBZCESERWhIAQLgM5EQ5IiDzkRAgIBTKQFQWQBEhETvghoADAxOBXP+dnnlxZOn7O+NSGjY7MT080N93MJAmnFe4AFkzhgATJQ1YEwRAsBTkRDEeQNOREEAzhUpAV4YCEyENO+EGgAMDIIH4ZYLvTunzpzdc+Yt955o9O9c0/o1ScWoADWDAFQFAiAVlRAopZJnLCDEDJ6ZETJaAEyERWBEBQIAE54YeEAgA/g2jrtbfPbpy+8il+KVAg2QEsmJLpyNKGrMjiIVUNciKVjCxdyIksHpLVICuS6cjRhpzws0ABgJ8BCgD8DFQowIKpApMIkciKCAziRSAn4hGJEIiciMCgQgSyogITu0jkhB0BoQDAzwAFAH4GKhRgwVSBSYRIZEUEBvEikBPxiEQIRE5EYFAhAllRgYldJHLCjgAFAH4EhAKAAAgaJGDB1EBJhkZkRQYH6SqQE+mEZOhDTmRw0KACWdFAiV8jcsLPAE8A8DNAAYCfgQoFWDBVYBIhElkRgUG8COREPCIRApETERhUiEBWVGBiF4mcsCPAEwD8CPAEgAAGKiRgwVSBSYRIZEUEBvEikBPxiEQIRE5EYFAhAllRgYldJHLCjgAFAH4EKAAIYKBCAhZMFZhEiERWRGAQLwI5EY9IhEDkRAQGFSKQFRWY2EUiJ+wIUADgR4ACgAAGKiRgwVSBSYRIZEUEBvEikBPxiEQIRE5EYFAhAllRgYldJHLCjqCaAsDs7OwtRPSl7nQPW2s/tnfv3ufiv+/evXurc+4eItruvd8/MTFxxdzc3LFB1szMzFxnjLk+Pua9v2phYeGOXrusx5LnGaYl67EUiPEOgBQmoQkRFkykIK0DyEpap8Juh5yEzT/t7JGTtE6hHbKCDKRxADlJ41K5bUp/CeDMzMyVxpgvzs/PXx1PpVsMoPjve/bsOW1paelOIrp7YWHhhuSx/ml3x/lmXDxwzm0jotuIKB73QNZjyXMM05L1WEp0KACkNCr0ZlgwQ09A+vkjK+m9CrklchIy/fRzR07SexV6S2Ql9ASkmz9yks6nMluVXgAY9kE+Puacu4uIrun/IN97QqDXv/sN/45BhYOsx5Laut/wD9QyTOcoc1gHJAoAZSa8RmNjwawRzJKngqyUbHBNhkdOagKy5GkgJyUbXKPhkZUawSxxKshJieamHJqjAHAdEX06ftR/eXn5XCK60Vr72fgD/+zs7HTym/3kHOKnA7z3j8ZPCsT/nnxaIOuxvvHjcw/U0m038rG4qJGCAwoAKUxCE2wBQAbSO4CLa3qvQm6JnIRMP/3ckZP0XoXeElkJPQHp5o+cpPOpzFaVFgD6P+AnH90fVgDofwQ/WQAYHx+fTW4jSHustyWhZ+4wLd77bcaY1e0H/TqHHUMBoMzohjc2FszwmGedMbKS1bmw+iEnYfHOOlvkJKtz4fVDVsJjnmXGyEkW14rtU1kBoPvh/4fe+6/0Xt7X/Tc8AXDt7bMbp698qli0GK1uDmDBrBvR8uaDrJTnbZ1GRk7qRLO8uSAn5Xlbt5GRlboRLWc+yEk5vo4yaiUFgO63698mos8kvxUftu9e+zsAFhcXL9u3b187BQzz69f8xR9NvO+iwynaoknADrSOHt7U3LL99YAtwNRTOoCspDQq8GbISeABSDl95CSlUWhGyApCkMYB5CSNS+W2OfT16R8R0bN5zmKGdR62rx+/ArDqHN4BkCd9AfVFxTQg2DmniqzkNDCQ7shJIKBzThM5yWlgQN2RlYBg55gqcpLDvIK6lv4EQPcN/df36T3c20/ffQrgHiLa7r3fH78ccG5u7lj/0wFx/+RY3vurelsJsh5L/npAPMZ6WvIcS8EJBYAUJqEJXgKIDKR3ABfX9F6F3BI5CZl++rkjJ+m9Cr0lshJ6AtLNHzlJ51OZrUovAJQpviZjowBQE5BlTwMLZtkO12d8ZKU+LMucCXJSprv1GRs5qQ/LsmeCrJTtcD3GR074OaIAwM8ABQB+BioUYMFUgUmESGRFBAbxIpAT8YhECERORGBQIQJZUYGJXSRywo6AUADgZ4ACAD8DFQqwYKrAJEIksiICg3gRyIl4RCIEIiciMKgQgayowMQuEjlhR4ACAD8CvARQAAMVErBgqsAkQiSyIgKDeBHIiXhEIgQiJyIwqBCBrKjAxC4SOWFHgAIAPwIUAAQwUCEBC6YKTCJEIisiMIgXgZyIRyRCIHIiAoMKEciKCkzsIpETdgQoAPAjQAFAAAMVErBgqsAkQiSyIgKDeBHIiXhEIgQiJyIwqBCBrKjAxC4SOWFHgAIAPwIUAAQwUCEBC6YKTCJEIisiMIgXgZyIRyRCIHIiAoMKEciKCkzsIpETdgQoAPAjQAFAAAMVErBgqsAkQiSyIgKDeBHIiXhEIgQiJyIwqBCBrKjAxC4SOWFHgAIAPwIUAAQwUCEBC6YKTCJEIisiMIgXgZyIRyRCIHIiAoMKEciKCkzsIpETdgQoAPAjQAFAAAMVErBgqsAkQiSyIgKDeBHIiXhEIgQiJyIwqBCBrKjAxC4SOWFHgAIAPwIUAAQwUCEBC6YKTCJEIisiMIgXgZyIRyRCIHIiAoMKEciKCkzsIpETdgQoAPAjQAFAAAMVErBgqsAkQiSyIgKDeBHIiXhEIgQiJyIwqBCBrKjAxC4SOWFHgAIAPwIUAAQwUCEBC6YKTCJEIisiMIgXgZyIRyRCIHIiAoMKEciKCkzsIpETdgQoAPAjQAFAAAMVErBgqsAkQiSyIgKDeBHIiXhEIgQiJyIwqBCBrKjAxC4SOWFHgAIAPwIUAAQwUCEBC6YKTCJEIisiMIgXgZyIRyRCIHIiAoMKEciKCkzsIpETdgQoAPAjQAFAAAMVErBgqsAkQiSyIgKDeBHIiXhEIgQiJyIwqBCBrKjAxC4SOWFHgAIAPwIUAAQwUCEBC6YKTCJEIisiMIgXgZyIRyRCIHIiAoMKEciKCkzsIpETdgQoAPAjQAFAAAMVErBgqsAkQiSyIgKDeBHIiXhEIgQiJyIwqBCBrKjAxC4SOWFHgAIAPwIUAAQwUCEBC6YKTCJEIisiMIgXgZyIRyRCIHIiAoMKEciKCkzsIpETdgQoAPAjQAFAAAMVErBgqsAkQiSyIgKDeBHIiXhEIgQiJyIwqBCBrKjAxC4SOWFHgAIAPwIUAAQwUCEBC6YKTCJEIisiMIgXgZyIRyRCIHIiAoMKEciKCkzsIpETdgQoAPAjQAFAAAMVErBgqsAkQiSyIgKDeBHIiXhEIgQiJyIwqBCBrKjAxC4SOWFHgAIAPwIUAAQwUCEBC6YKTCJEIisiMIgXgZyIRyRCIHIiAoMKEciKCkzsIpETdgQoAPAjQAFAAAMVErBgqsAkQiSyIgKDeBHIiXhEIgQiJyIwqBCBrKjAxC4SOWFHgAIAPwIUAAQwUCEBC6YKTCJEIisiMIgXgZyIRyRCIHIiAoMKEciKCkzsIpETdgQoAPAjQAFAAAMVErBgqsAkQiSyIgKDeBHIiXhEIgQiJyIwqBCBrKjAxC4SOWFHgAIAPwIUAAQwUCEBC6YKTCJEIisiMIgXgZyIRyRCIHIiAoMKEciKCkzsIpETdgQoAPAjQAFAAAMVErBgqsAkQiSyIgKDeBHIiXhEIgQiJyIwqBCBrKjAxC4SOWFHgAIAPwIUAAQwUCEBC6YKTCJEIisiMIgXgZyIRyRCIHIiAoMKEciKCkzsIpETdgTVFgBmZmauM8bsmJ+fv7o39d27d291zt1DRNu99/snJiaumJubOzbImm7/6+Nj3vurFhYW7ui1y3oseZ5hWrIeS4E42nrt7bMbp698KkVbNAnYASyYAcMfcerIyoiGBdocOQkU/IjTRk5GNCzg5shKwPBHmDpyMoJZJTU9+CXzEBEdyTO8SdM58QH9e70CwJ49e05bWlq6k4juXlhYuGF2dvaWeKxkgSDxAf9KY8w3rbUfc85tI6LbiOiL8/PzB2ZmZjIdS+oepiXrsTS+EOEJgJQ+Bd8MC2bwEUhtALKS2qqgGyInQeNPPXnkJLVVwTdEVoKPQCoDkJNUNpXaqJICQPzB3nu/zRhzLxFt633A736rfhcRXdP/QX7v3r3PJWeefHqg/wN51mPJ8Ydpids55wbqHHasfw7rkMQTAKVGvD6DY8GsD8uyZ4KslO1wPcZHTurBsexZICdlO1yf8ZGV+rAscybISZnuphu7kgJAT0r/FoDZ2dlpIrrRWvvZ+MNy9+9r3+wnp9AtIjwaPykQ/3vyaYGsx/rGX1dLt91AncOOxUWNFBhQAEhhEpoQYcFECtI6gKykdSrsdshJ2PzTzh45SesU2iEryEAaB5CTNC6V24a1AJB8dH9YAaD/G/9kAWB8fHw2uY0g7bH+bQbDtHSfXljdftCvc9gxFADKDW9oo2PBDI149vkiK9m9C6knchIS7exzRU6yexdaT2QlNOLZ5oucZPOtyF6sBQA8AbCKEk8AFJnoGo+FBbPGcAueGrJSsKE1HQ45qSnYgqeFnBRsaI2HQ1ZqDLfAqSEnBZqZcSjWAkCd3wGwuLh42b59+9opuJhfv+Yv/mjifRcdTtEWTQJ2oHX08Kbmlu2vB2wBpp7SAWQlpVGBN0NOAg9AyukjJymNQjNCVhCCNA4gJ2lcKrfNoa9P/4iIns1zllS/AhCfoP8dAPgVgFXb8QRAnvQF1BcV04Bg55wqspLTwEC6IyeBgM45TeQkp4EBdUdWAoKdY6rISQ7zCurK+gRAPIfuUwD3ENF27/3+iYmJK+bm5o71Px2QKCBcH/9/7/1VCwsLd/R8SPzMYOpj/QWJ9bQM03mqYyk4oQCQwiQ0wUsAkYH0DuDimt6rkFsiJyHTTz935CS9V6G3RFZCT0C6+SMn6Xwqs1WlBYAyJ6J4bBQAFMOrUjoWzCrd1n0uZEU3v6rUIydVOa37PMiJbn5VqkdWqnRb77mQE352KADwM0ABgJ+BCgVYMFVgEiESWRGBQbwI5EQ8IhECkRMRGFSIQFZUYGIXiZywIyAUAPgZoADAz0CFAiyYKjCJEImsiMAgXgRyIh6RCIHIiQgMKkQgKyowsYtETtgRoADAjwAvARTAQIUELJgqMIkQiayIwCBeBHIiHpEIgciJCAwqRCArKjCxi0RO2BGgAMCPAAUAAQxUSMCCqQKTCJHIiggM4kUgJ+IRiRCInIjAoEIEsqICE7tI5IQdAQoA/AhQABDAQIUELJgqMIkQiayIwCBeBHIiHpEIgciJCAwqRCArKjCxi0RO2BGgAMCPAAUAAQxUSMCCqQKTCJHIiggM4kUgJ+IRiRCInIjAoEIEsqICE7tI5IQdAQoA/AhQABDAQIUELJgqMIkQiayIwCBeBHIiHpEIgciJCAwqRCArKjCxi0RO2BGgAMCPAAUAAQxUSMCCqQKTCJHIiggM4kUgJ+IRiRCInIjAoEIEsqICE7tI5IQdAQoA/AhQABDAQIUELJgqMIkQiayIwCBeBHIiHpEIgciJCAwqRCArKjCxi0RO2BGgAMCPAAUAAQxUSMCCqQKTCJHIiggM4kUgJ+IRiRCInIjAoEIEsqICE7tI5IQdAQoA/AhQABDAQIUELJgqMIkQiayIwCBeBHIiHpEIgciJCAwqRCArKjCxi0RO2BGgAMCPAAUAAQxUSMCCqQKTCJHIiggM4kUgJ+IRiRCInIjAoEIEsqICE7tI5IQdAQoA/AhQABDAQIUELJgqMIkQiayIwCBeBHIiHpEIgciJCAwqRCArKjCxi0RO2BGgAMCPAAUAAQxUSMCCqQKTCJHIiggM4kUgJ+IRiRCInIjAoEIEsqICE7tI5IQdAQoA/AhQABDAQIUELJgqMIkQiayIwCBeBHIiHpEIgciJCAwqRCArKjCxi0RO2BGgAMCPAAUAAQxUSMCCqQKTCJHIiggM4kUgJ+IRiRCInIjAoEIEsqICE7tI5IQdAQoA/AhQABDAQIUELJgqMIkQiayIwCBeBHIiHpEIgciJCAwqRCArKjCxi0RO2BGgAMCPAAUAAQxUSMCCqQKTCJHIiggM4kUgJ+IRiRCInIjAoEIEsqICE7tI5IQdAQoA/AhQABDAQIUELJgqMIkQiayIwCBeBHIiHpEIgciJCAwqRCArKjCxi0RO2BGgAMCPAAUAAQxUSMCCqQKTCJHIiggM4kUgJ+IRiRCInIjAoEIEsqICE7tI5IQdAQoA/AhQABDAQIUELJgqMIkQiayIwCBeBHIiHpEIgciJCAwqRCArKjCxi0RO2BGgAMCPAAUAAQxUSMCCqQKTCJHIiggM4kUgJ+IRiRCInIjAoEIEsqICE7tI5IQdAQoA/AhQABDAQIUELJgqMIkQiayIwCBeBHIiHpEIgciJCAwqRCArKjCxi0RO2BGgAMCPAAUAAQxUSMCCqQKTCJHIiggM4kUgJ+IRiRCInIjAoEIEsqICE7tI5IQdAQoA/AhQABDAQIUELJgqMIkQiayIwCBeBHIiHpEIgciJCAwqRCArKjCxi0RO2BGgAMCPAAUAAQxUSMCCqQKTCJHIiggM4kUgJ+IRiRCInIjAoEIEsqICE7tI5IQdAQoA/AhQABDAQIUELJgqMIkQiayIwCBeBHIiHpEIgciJCAwqRCArKjCxi0RO2BGgAFAEgt27d291zt1DRNu99/snJiaumJubO5Zy7GjrtbfPbpy+8qmU7dEsUAewYAYKPsO0kZUMpgXYBTkJEHqGKSMnGUwLtAuyEij4EaeNnIxoWAnND37JPERER/IMbfJ01t53z549py0tLd1JRHcvLCzcMDs7e0s8p/n5+atTzg0FgJRGhd4MC2boCUg/f2QlvVcht0ROQqaffu7ISXqvQm+JrISegHTzR07S+VRmKxQAcrrb/fb/LiK6Zn5+/sDMzMyVxphvWms/tnfv3udSDI8CQAqT0IQICyZSkNYBZCWtU2G3Q07C5p929shJWqfQDllBBtI4gJykcancNigA5PR3dnZ2mohutNZ+Nv7A3/37bUT0xbggkGJ4FABSmIQmKAAgA+kdwMU1vVcht0ROQqaffu7ISXqvQm+JrISegHTzR07S+VRmKxQAcrrb/40/CgA5DUX3dR3AgolwpHUAWUnrVNjtkJOw+aedPXKS1im0Q1aQgTQOICdpXCq3DQoAOf3FEwA5DUT31A5gwUxtVfANkZXgI5DKAOQklU3BN0JOgo9AagOQldRWBd0QOeHHjwJATgbrvQPg2LFjn7jlllvOTDF8/BLFs4no1RRt0SRsBzYjJ2EHYITZIysjmBVwU+QkYPgjTB05GcGswJsiK4EHIOX0kZOURpXY7H4iejrP+PgVgHy/AhB7/968P8WQByD6qnEAOVGDil0ossKOQIUA5EQFJnaRyAk7AjUCkBU1qFiFIies9q+ePDeDoAsAsYPdpwDuIaLt3vv9ExMTV8zNzR0bgW1uCCOcC031OoCc6GVXtXJkpWrHdZ4POdHJrWrVyEnVjus9H7Kil12VypGTKt0efK7cDIIvABTAMDeEAjRgCPkOICfyGUlRiKxIISFbB3Iim48UdciJFBLydSAr8hlJUIic8FPIzQAFgPwQc0PILwEjKHAAOVEASYhEZEUICOEykBPhgITIQ06EgFAgA1lRAEmAROSEH0JuBigA5IeYG0J+CRhBgQPIiQJIQiQiK0JACJeBnAgHJEQeciIEhAIZyIoCSAIkIif8EHIzQAEgP8TcEPJLwAgKHEBOFEASIhFZEQJCuAzkRDggIfKQEyEgFMhAVhRAEiAROeGHkJsBCgD5IeaGkF8CRlDgAHKiAJIQiciKEBDCZSAnwgEJkYecCAGhQAayogCSAInICT+E3AxQAMgPMTeE/BIwggIHkBMFkIRIRFaEgBAuAzkRDkiIPORECAgFMpAVBZAESERO+CHkZoACQH6IuSHkl4ARFDiAnCiAJEQisiIEhHAZyIlwQELkISdCQCiQgawogCRAInLCDyE3AxQABkCcmZm5zhizY35+/ure4ZmZmSuNMbfHf/fe75+YmLhibm7uWPz3bvvrE0N9r9d39+7dW51z9xDR9v5+/PmBgjwOjJqTZBaI6A0i+sz8/PyBWANykoeE/L6jZGXAehJPcC0vyIp83lkVjpKT+Byzs7PTRPRDIjq9//qCnGSlIL/fqDkZdv+CnMjnnUXh7OzsLUT0pW7fw9baj+3du/e5U91vDMsDspKFhOw+WXOS+Gz0ts9LyMlozItmcKp7yJ46FAD6OCWMW/sQ37vJ8t5/ZWFh4Y4uLOp9yI//7r1/dGFh4YbkcHv27DltaWnpTiK6Oz7W32+0iKC1JAdGzUl/FuIbMiL6alxIiueFnEiiW6yWUbPSf/bkuoE1pVg2kkYbNSe9myzv/bX91yXkRBLZYrWMmpNh9y/ISbFspIzWLfh8MXmPGmuL/z6MedZjUuYNHaM5kDUnfR/+4y8/1z4vYU3hZzDsHjJ5DAWAhBvdD/LbjDH3EtG23uKZ/LAWf+vfvaDeaK39bLPZfLP74e3P4puwpLndG7S7iOia+Jve7n9s30xWYkeLClpLcCBLTpxz24joG+Pj41f3nhzpzQU5kUC1HA1ZstL7liZWlFxr4n9HVsrhxD1qlpx015TbiCi+0Y+vL9cR0afjomKr1dronMO1hxtswefPkpNOp/ORXrG5//4lloecFAxJ4HDJe89hzLMeS16zBE4fklI6kDYnMe/11iLco6Q0e51mRTBIDt1/D4kCwCn49D9et04BYPXGy1r7bO8R/+6wa49a9Rvf/fvaDVu+mKA3twOj5MR7HxeWvuK9P80Y8/HkI93ICTfJ8s8/SlZ620K6BYCTni5CVspnxXmGUXIyPj7+2HpPDiEnnBTLP/coOYmvPQMKAKv3IV2lq19mdG/q4y0luEcpH2GlZ0gWB5eXl88looHMh+UBWakUGcvJ0uYkeY/Svxbh2pMPXREM+goAA59Qj9vgCYABrNYJ9A97WwC6x6+N93B3u69dMHtVsfhbmKWlpX9mjFn7xh8FgHz/YUjrPUpOugWA2733V8VPiiT/I0dOpJEtXs8oWeldXAdVbvufIsKaUjwrzhFHzUnvccu4qOi9/0ZvGxpywkmx/HOPkpOumoH3L93rEu5RykfGdob+a8SwtWFYHpAVNoSVnHiUnAwrAODakx1XUQx6CoZ9+48CwDqc1nnBTvyii96L/n5ARL/R4lmO8AAAAytJREFUq5r3VVvWKuiomGb/D0FDz1Fyss5jmPgWRgPoAjSOkpXe45SD+qC6XgAMwUOMkpNhWwCGfcuXvHkTbAWkDXFglJzE60nfS6HW7l+6GcITADVNW//7H+JpDruGDLtnxf1sTUOSeJls70vOU+UETwAUn4VR/1sdxqCnbtB1IqkcTwAM4Hgq0/q3BAwoAKxeUON/x/664v9DkTLiKDkZdkPe3UaC/bpSwJagY5SsxPt0Ey/SOendIthfVwIcQUOOkpOlpaX/0Nvzn9jbndyahjVFENsipYySk/53ziTvX/CuiCKpyBqr+03st5O/NhQrHHYNGXbPivtZWXyLUpMlJ8l3PvSvRbhHGZ1M0QxiBevdQ6IAcAo+w/a0JF76t/pm/wHvB4h/euWUb1sdPSLoIc2BUXLS/x9jcqtIPC/8CoA0usXqGSUrg27Semrwht1iuUgbbZScDHhcMH5K7SvxS2b7r1P4BRpppPPpyZCT/pcWr96/YD3Jx0Fq72Fbw7K+6R9ZkUo7u66sOUmesX8tQk5G41EGg2H3kCgAjFgAiJv3PUK39pMX/cfwW8yjhV9z6xSPYZ6Uk+RvoxJR6t/l1ewRtP/SgVGzMmzvFn5jt76pGjUnyd93T75YNHEDcA8Rbe+/LtXXwTBmliEnyS2M616XkJN65KfvfrU3qbV7jmHXkKzH6uFcWLPIk5OeU4PWItyjpM9RWQxOtf8/VogtAOk5oSUcgANwAA7AATgAB+AAHIADcAAOwAG1DqAAoBYdhMMBOAAH4AAcgANwAA7AATgAB+AAHEjvAAoA6b1CSzgAB+AAHIADcAAOwAE4AAfgAByAA2odQAFALToIhwNwAA7AATgAB+AAHIADcAAOwAE4kN4BFADSe4WWcAAOwAE4AAfgAByAA3AADsABOAAH1DqAAoBadBAOB+AAHIADcAAOwAE4AAfgAByAA3AgvQMoAKT3Ci3hAByAA3AADsABOAAH4AAcgANwAA6odQAFALXoIBwOwAE4AAfgAByAA3AADsABOAAH4EB6B1AASO8VWsIBOAAH4AAcgANwAA7AATgAB+AAHFDrwP8HjhKcZHKCfyYAAAAASUVORK5CYII=" id="171" name="Google Shape;171;p2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72" name="Google Shape;172;p22"/>
          <p:cNvPicPr preferRelativeResize="0"/>
          <p:nvPr/>
        </p:nvPicPr>
        <p:blipFill rotWithShape="1">
          <a:blip r:embed="rId3">
            <a:alphaModFix/>
          </a:blip>
          <a:srcRect b="0" l="0" r="0" t="0"/>
          <a:stretch/>
        </p:blipFill>
        <p:spPr>
          <a:xfrm>
            <a:off x="8686" y="673801"/>
            <a:ext cx="8828177" cy="5977110"/>
          </a:xfrm>
          <a:prstGeom prst="rect">
            <a:avLst/>
          </a:prstGeom>
          <a:noFill/>
          <a:ln>
            <a:noFill/>
          </a:ln>
        </p:spPr>
      </p:pic>
      <p:sp>
        <p:nvSpPr>
          <p:cNvPr id="173" name="Google Shape;173;p22"/>
          <p:cNvSpPr txBox="1"/>
          <p:nvPr/>
        </p:nvSpPr>
        <p:spPr>
          <a:xfrm>
            <a:off x="348861" y="1280444"/>
            <a:ext cx="244827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FF0000"/>
                </a:solidFill>
                <a:latin typeface="Tahoma"/>
                <a:ea typeface="Tahoma"/>
                <a:cs typeface="Tahoma"/>
                <a:sym typeface="Tahoma"/>
              </a:rPr>
              <a:t>Đói nghèo</a:t>
            </a:r>
            <a:endParaRPr b="1" sz="2000">
              <a:solidFill>
                <a:srgbClr val="FF0000"/>
              </a:solidFill>
              <a:latin typeface="Tahoma"/>
              <a:ea typeface="Tahoma"/>
              <a:cs typeface="Tahoma"/>
              <a:sym typeface="Tahoma"/>
            </a:endParaRPr>
          </a:p>
        </p:txBody>
      </p:sp>
      <p:sp>
        <p:nvSpPr>
          <p:cNvPr id="174" name="Google Shape;174;p22"/>
          <p:cNvSpPr txBox="1"/>
          <p:nvPr>
            <p:ph type="title"/>
          </p:nvPr>
        </p:nvSpPr>
        <p:spPr>
          <a:xfrm>
            <a:off x="307975" y="64598"/>
            <a:ext cx="8229600" cy="509652"/>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400"/>
              <a:buFont typeface="Tahoma"/>
              <a:buNone/>
            </a:pPr>
            <a:r>
              <a:rPr b="1" lang="en-US" sz="2400">
                <a:solidFill>
                  <a:srgbClr val="FF0000"/>
                </a:solidFill>
                <a:latin typeface="Tahoma"/>
                <a:ea typeface="Tahoma"/>
                <a:cs typeface="Tahoma"/>
                <a:sym typeface="Tahoma"/>
              </a:rPr>
              <a:t>Hậu quả của việc tăng dân số nhanh.</a:t>
            </a:r>
            <a:endParaRPr/>
          </a:p>
        </p:txBody>
      </p:sp>
      <p:pic>
        <p:nvPicPr>
          <p:cNvPr descr="HÃ¬nh áº£nh cÃ³ liÃªn quan" id="175" name="Google Shape;175;p22"/>
          <p:cNvPicPr preferRelativeResize="0"/>
          <p:nvPr/>
        </p:nvPicPr>
        <p:blipFill rotWithShape="1">
          <a:blip r:embed="rId4">
            <a:alphaModFix/>
          </a:blip>
          <a:srcRect b="0" l="0" r="0" t="0"/>
          <a:stretch/>
        </p:blipFill>
        <p:spPr>
          <a:xfrm>
            <a:off x="25831" y="624026"/>
            <a:ext cx="9135314" cy="6076660"/>
          </a:xfrm>
          <a:prstGeom prst="rect">
            <a:avLst/>
          </a:prstGeom>
          <a:noFill/>
          <a:ln>
            <a:noFill/>
          </a:ln>
        </p:spPr>
      </p:pic>
      <p:sp>
        <p:nvSpPr>
          <p:cNvPr id="176" name="Google Shape;176;p22"/>
          <p:cNvSpPr txBox="1"/>
          <p:nvPr/>
        </p:nvSpPr>
        <p:spPr>
          <a:xfrm>
            <a:off x="41724" y="818779"/>
            <a:ext cx="209451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Tahoma"/>
                <a:ea typeface="Tahoma"/>
                <a:cs typeface="Tahoma"/>
                <a:sym typeface="Tahoma"/>
              </a:rPr>
              <a:t>Thất nghiệp</a:t>
            </a:r>
            <a:endParaRPr b="1" sz="2400">
              <a:solidFill>
                <a:srgbClr val="FF0000"/>
              </a:solidFill>
              <a:latin typeface="Tahoma"/>
              <a:ea typeface="Tahoma"/>
              <a:cs typeface="Tahoma"/>
              <a:sym typeface="Tahoma"/>
            </a:endParaRPr>
          </a:p>
        </p:txBody>
      </p:sp>
      <p:pic>
        <p:nvPicPr>
          <p:cNvPr descr="HÃ¬nh áº£nh cÃ³ liÃªn quan" id="177" name="Google Shape;177;p22"/>
          <p:cNvPicPr preferRelativeResize="0"/>
          <p:nvPr/>
        </p:nvPicPr>
        <p:blipFill rotWithShape="1">
          <a:blip r:embed="rId5">
            <a:alphaModFix/>
          </a:blip>
          <a:srcRect b="0" l="0" r="0" t="0"/>
          <a:stretch/>
        </p:blipFill>
        <p:spPr>
          <a:xfrm>
            <a:off x="25831" y="574361"/>
            <a:ext cx="4394649" cy="5977112"/>
          </a:xfrm>
          <a:prstGeom prst="rect">
            <a:avLst/>
          </a:prstGeom>
          <a:noFill/>
          <a:ln>
            <a:noFill/>
          </a:ln>
        </p:spPr>
      </p:pic>
      <p:pic>
        <p:nvPicPr>
          <p:cNvPr id="178" name="Google Shape;178;p22"/>
          <p:cNvPicPr preferRelativeResize="0"/>
          <p:nvPr/>
        </p:nvPicPr>
        <p:blipFill rotWithShape="1">
          <a:blip r:embed="rId6">
            <a:alphaModFix/>
          </a:blip>
          <a:srcRect b="0" l="0" r="0" t="0"/>
          <a:stretch/>
        </p:blipFill>
        <p:spPr>
          <a:xfrm>
            <a:off x="4372108" y="711658"/>
            <a:ext cx="4735318" cy="5977111"/>
          </a:xfrm>
          <a:prstGeom prst="rect">
            <a:avLst/>
          </a:prstGeom>
          <a:noFill/>
          <a:ln>
            <a:noFill/>
          </a:ln>
        </p:spPr>
      </p:pic>
      <p:sp>
        <p:nvSpPr>
          <p:cNvPr id="179" name="Google Shape;179;p22"/>
          <p:cNvSpPr txBox="1"/>
          <p:nvPr/>
        </p:nvSpPr>
        <p:spPr>
          <a:xfrm>
            <a:off x="155575" y="6158469"/>
            <a:ext cx="18002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Tahoma"/>
                <a:ea typeface="Tahoma"/>
                <a:cs typeface="Tahoma"/>
                <a:sym typeface="Tahoma"/>
              </a:rPr>
              <a:t>Cướp giật</a:t>
            </a:r>
            <a:endParaRPr b="1" sz="2400">
              <a:solidFill>
                <a:srgbClr val="FF0000"/>
              </a:solidFill>
              <a:latin typeface="Tahoma"/>
              <a:ea typeface="Tahoma"/>
              <a:cs typeface="Tahoma"/>
              <a:sym typeface="Tahoma"/>
            </a:endParaRPr>
          </a:p>
        </p:txBody>
      </p:sp>
      <p:sp>
        <p:nvSpPr>
          <p:cNvPr id="180" name="Google Shape;180;p22"/>
          <p:cNvSpPr txBox="1"/>
          <p:nvPr/>
        </p:nvSpPr>
        <p:spPr>
          <a:xfrm>
            <a:off x="6039185" y="6059811"/>
            <a:ext cx="302365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Tahoma"/>
                <a:ea typeface="Tahoma"/>
                <a:cs typeface="Tahoma"/>
                <a:sym typeface="Tahoma"/>
              </a:rPr>
              <a:t>Nghiện hút Ma túy</a:t>
            </a:r>
            <a:endParaRPr b="1" sz="2400">
              <a:solidFill>
                <a:srgbClr val="FF0000"/>
              </a:solidFill>
              <a:latin typeface="Tahoma"/>
              <a:ea typeface="Tahoma"/>
              <a:cs typeface="Tahoma"/>
              <a:sym typeface="Tahoma"/>
            </a:endParaRPr>
          </a:p>
        </p:txBody>
      </p:sp>
      <p:sp>
        <p:nvSpPr>
          <p:cNvPr id="181" name="Google Shape;181;p22"/>
          <p:cNvSpPr txBox="1"/>
          <p:nvPr/>
        </p:nvSpPr>
        <p:spPr>
          <a:xfrm>
            <a:off x="3232477" y="3662355"/>
            <a:ext cx="339475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Tahoma"/>
                <a:ea typeface="Tahoma"/>
                <a:cs typeface="Tahoma"/>
                <a:sym typeface="Tahoma"/>
              </a:rPr>
              <a:t>Tệ nạn xã hội</a:t>
            </a:r>
            <a:endParaRPr b="1" sz="2400">
              <a:solidFill>
                <a:srgbClr val="FF0000"/>
              </a:solidFill>
              <a:latin typeface="Tahoma"/>
              <a:ea typeface="Tahoma"/>
              <a:cs typeface="Tahoma"/>
              <a:sym typeface="Tahoma"/>
            </a:endParaRPr>
          </a:p>
        </p:txBody>
      </p:sp>
      <p:pic>
        <p:nvPicPr>
          <p:cNvPr descr="Káº¿t quáº£ hÃ¬nh áº£nh cho váº¥n Äá» xÃ£ há»i á» viá»t nam" id="182" name="Google Shape;182;p22"/>
          <p:cNvPicPr preferRelativeResize="0"/>
          <p:nvPr/>
        </p:nvPicPr>
        <p:blipFill rotWithShape="1">
          <a:blip r:embed="rId7">
            <a:alphaModFix/>
          </a:blip>
          <a:srcRect b="0" l="0" r="0" t="0"/>
          <a:stretch/>
        </p:blipFill>
        <p:spPr>
          <a:xfrm>
            <a:off x="139856" y="623244"/>
            <a:ext cx="8907263" cy="5996890"/>
          </a:xfrm>
          <a:prstGeom prst="rect">
            <a:avLst/>
          </a:prstGeom>
          <a:noFill/>
          <a:ln>
            <a:noFill/>
          </a:ln>
        </p:spPr>
      </p:pic>
      <p:sp>
        <p:nvSpPr>
          <p:cNvPr id="183" name="Google Shape;183;p22"/>
          <p:cNvSpPr/>
          <p:nvPr/>
        </p:nvSpPr>
        <p:spPr>
          <a:xfrm>
            <a:off x="-217289" y="6063882"/>
            <a:ext cx="8280920"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0000"/>
                </a:solidFill>
                <a:latin typeface="Tahoma"/>
                <a:ea typeface="Tahoma"/>
                <a:cs typeface="Tahoma"/>
                <a:sym typeface="Tahoma"/>
              </a:rPr>
              <a:t>Một người đàn ông vô gia cư trên vỉa hè H Nội</a:t>
            </a:r>
            <a:endParaRPr b="1" sz="2400">
              <a:solidFill>
                <a:srgbClr val="FF0000"/>
              </a:solidFill>
              <a:latin typeface="Tahoma"/>
              <a:ea typeface="Tahoma"/>
              <a:cs typeface="Tahoma"/>
              <a:sym typeface="Tahoma"/>
            </a:endParaRPr>
          </a:p>
        </p:txBody>
      </p:sp>
      <p:pic>
        <p:nvPicPr>
          <p:cNvPr id="184" name="Google Shape;184;p22"/>
          <p:cNvPicPr preferRelativeResize="0"/>
          <p:nvPr/>
        </p:nvPicPr>
        <p:blipFill rotWithShape="1">
          <a:blip r:embed="rId8">
            <a:alphaModFix/>
          </a:blip>
          <a:srcRect b="0" l="0" r="0" t="0"/>
          <a:stretch/>
        </p:blipFill>
        <p:spPr>
          <a:xfrm>
            <a:off x="124137" y="699742"/>
            <a:ext cx="8826751" cy="5889588"/>
          </a:xfrm>
          <a:prstGeom prst="rect">
            <a:avLst/>
          </a:prstGeom>
          <a:noFill/>
          <a:ln>
            <a:noFill/>
          </a:ln>
        </p:spPr>
      </p:pic>
      <p:sp>
        <p:nvSpPr>
          <p:cNvPr id="185" name="Google Shape;185;p22"/>
          <p:cNvSpPr txBox="1"/>
          <p:nvPr/>
        </p:nvSpPr>
        <p:spPr>
          <a:xfrm>
            <a:off x="5310639" y="6034350"/>
            <a:ext cx="4032448"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0000"/>
                </a:solidFill>
                <a:latin typeface="Tahoma"/>
                <a:ea typeface="Tahoma"/>
                <a:cs typeface="Tahoma"/>
                <a:sym typeface="Tahoma"/>
              </a:rPr>
              <a:t>Bệnh viện quá tải</a:t>
            </a:r>
            <a:endParaRPr b="1" sz="2400">
              <a:solidFill>
                <a:srgbClr val="FF0000"/>
              </a:solidFill>
              <a:latin typeface="Tahoma"/>
              <a:ea typeface="Tahoma"/>
              <a:cs typeface="Tahoma"/>
              <a:sym typeface="Tahoma"/>
            </a:endParaRPr>
          </a:p>
        </p:txBody>
      </p:sp>
      <p:sp>
        <p:nvSpPr>
          <p:cNvPr id="186" name="Google Shape;186;p22"/>
          <p:cNvSpPr txBox="1"/>
          <p:nvPr>
            <p:ph idx="1" type="body"/>
          </p:nvPr>
        </p:nvSpPr>
        <p:spPr>
          <a:xfrm>
            <a:off x="307975" y="588355"/>
            <a:ext cx="8344757" cy="585311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400"/>
              <a:buChar char="•"/>
            </a:pPr>
            <a:r>
              <a:rPr lang="en-US" sz="2400">
                <a:latin typeface="Tahoma"/>
                <a:ea typeface="Tahoma"/>
                <a:cs typeface="Tahoma"/>
                <a:sym typeface="Tahoma"/>
              </a:rPr>
              <a:t> Hậu quả của dân số đông và tăng nhanh: gây sức ép đối với sự phát triển kinh tế, xã hội, môi trường tài nguyên.</a:t>
            </a:r>
            <a:endParaRPr/>
          </a:p>
          <a:p>
            <a:pPr indent="-342900" lvl="0" marL="342900" rtl="0" algn="l">
              <a:spcBef>
                <a:spcPts val="480"/>
              </a:spcBef>
              <a:spcAft>
                <a:spcPts val="0"/>
              </a:spcAft>
              <a:buClr>
                <a:schemeClr val="dk1"/>
              </a:buClr>
              <a:buSzPts val="2400"/>
              <a:buChar char="•"/>
            </a:pPr>
            <a:r>
              <a:rPr lang="en-US" sz="2400">
                <a:latin typeface="Tahoma"/>
                <a:ea typeface="Tahoma"/>
                <a:cs typeface="Tahoma"/>
                <a:sym typeface="Tahoma"/>
              </a:rPr>
              <a:t>+ Sự gia tăng dân số quá nhanh là ảnh hưởng tới mối quan hệ giữa tích lũy và tiêu dùng, nền kinh tế khó có thể phát triển được.</a:t>
            </a:r>
            <a:endParaRPr/>
          </a:p>
          <a:p>
            <a:pPr indent="-342900" lvl="0" marL="342900" rtl="0" algn="l">
              <a:spcBef>
                <a:spcPts val="480"/>
              </a:spcBef>
              <a:spcAft>
                <a:spcPts val="0"/>
              </a:spcAft>
              <a:buClr>
                <a:schemeClr val="dk1"/>
              </a:buClr>
              <a:buSzPts val="2400"/>
              <a:buChar char="•"/>
            </a:pPr>
            <a:r>
              <a:rPr lang="en-US" sz="2400">
                <a:latin typeface="Tahoma"/>
                <a:ea typeface="Tahoma"/>
                <a:cs typeface="Tahoma"/>
                <a:sym typeface="Tahoma"/>
              </a:rPr>
              <a:t>+ Sự gia tăng dân số và gia tăng sức mua đòi hỏi phải đẩy mạnh sản xuất đáp ững nhu cầu của nhân dân, làm cho nhiều loại tài nguyên bị khai thác quá mức (đất, rừng, nước...).</a:t>
            </a:r>
            <a:endParaRPr/>
          </a:p>
          <a:p>
            <a:pPr indent="-342900" lvl="0" marL="342900" rtl="0" algn="l">
              <a:spcBef>
                <a:spcPts val="480"/>
              </a:spcBef>
              <a:spcAft>
                <a:spcPts val="0"/>
              </a:spcAft>
              <a:buClr>
                <a:schemeClr val="dk1"/>
              </a:buClr>
              <a:buSzPts val="2400"/>
              <a:buChar char="•"/>
            </a:pPr>
            <a:r>
              <a:rPr lang="en-US" sz="2400">
                <a:latin typeface="Tahoma"/>
                <a:ea typeface="Tahoma"/>
                <a:cs typeface="Tahoma"/>
                <a:sym typeface="Tahoma"/>
              </a:rPr>
              <a:t>+ Khi dân số tăng nhanh , các dịch vụ y tế, giáo dục khó nâng cao được chất lượng. Gia tăng dân số nhanh làm tăng nhanh nguồn lao động, vượt quá khả năng thu hút của nền kinh tế, dẫn đến tình trạng thất nghiệp; thiếu việc làm. Các tệ nạn xã hội cũng theo đó mà tăng lên.</a:t>
            </a:r>
            <a:endParaRPr sz="2400">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500"/>
                                        <p:tgtEl>
                                          <p:spTgt spid="172"/>
                                        </p:tgtEl>
                                      </p:cBhvr>
                                    </p:animEffect>
                                  </p:childTnLst>
                                </p:cTn>
                              </p:par>
                              <p:par>
                                <p:cTn fill="hold" nodeType="with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5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172"/>
                                        </p:tgtEl>
                                      </p:cBhvr>
                                    </p:animEffect>
                                    <p:set>
                                      <p:cBhvr>
                                        <p:cTn dur="1" fill="hold">
                                          <p:stCondLst>
                                            <p:cond delay="2000"/>
                                          </p:stCondLst>
                                        </p:cTn>
                                        <p:tgtEl>
                                          <p:spTgt spid="17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173"/>
                                        </p:tgtEl>
                                      </p:cBhvr>
                                    </p:animEffect>
                                    <p:set>
                                      <p:cBhvr>
                                        <p:cTn dur="1" fill="hold">
                                          <p:stCondLst>
                                            <p:cond delay="2000"/>
                                          </p:stCondLst>
                                        </p:cTn>
                                        <p:tgtEl>
                                          <p:spTgt spid="17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2000"/>
                                        <p:tgtEl>
                                          <p:spTgt spid="175"/>
                                        </p:tgtEl>
                                      </p:cBhvr>
                                    </p:animEffect>
                                  </p:childTnLst>
                                </p:cTn>
                              </p:par>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20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175"/>
                                        </p:tgtEl>
                                      </p:cBhvr>
                                    </p:animEffect>
                                    <p:set>
                                      <p:cBhvr>
                                        <p:cTn dur="1" fill="hold">
                                          <p:stCondLst>
                                            <p:cond delay="2000"/>
                                          </p:stCondLst>
                                        </p:cTn>
                                        <p:tgtEl>
                                          <p:spTgt spid="17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176"/>
                                        </p:tgtEl>
                                      </p:cBhvr>
                                    </p:animEffect>
                                    <p:set>
                                      <p:cBhvr>
                                        <p:cTn dur="1" fill="hold">
                                          <p:stCondLst>
                                            <p:cond delay="2000"/>
                                          </p:stCondLst>
                                        </p:cTn>
                                        <p:tgtEl>
                                          <p:spTgt spid="17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2000"/>
                                        <p:tgtEl>
                                          <p:spTgt spid="177"/>
                                        </p:tgtEl>
                                      </p:cBhvr>
                                    </p:animEffect>
                                  </p:childTnLst>
                                </p:cTn>
                              </p:par>
                              <p:par>
                                <p:cTn fill="hold" nodeType="with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2000"/>
                                        <p:tgtEl>
                                          <p:spTgt spid="178"/>
                                        </p:tgtEl>
                                      </p:cBhvr>
                                    </p:animEffect>
                                  </p:childTnLst>
                                </p:cTn>
                              </p:par>
                              <p:par>
                                <p:cTn fill="hold" nodeType="with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2000"/>
                                        <p:tgtEl>
                                          <p:spTgt spid="179"/>
                                        </p:tgtEl>
                                      </p:cBhvr>
                                    </p:animEffect>
                                  </p:childTnLst>
                                </p:cTn>
                              </p:par>
                              <p:par>
                                <p:cTn fill="hold" nodeType="with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2000"/>
                                        <p:tgtEl>
                                          <p:spTgt spid="180"/>
                                        </p:tgtEl>
                                      </p:cBhvr>
                                    </p:animEffect>
                                  </p:childTnLst>
                                </p:cTn>
                              </p:par>
                              <p:par>
                                <p:cTn fill="hold" nodeType="with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20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177"/>
                                        </p:tgtEl>
                                      </p:cBhvr>
                                    </p:animEffect>
                                    <p:set>
                                      <p:cBhvr>
                                        <p:cTn dur="1" fill="hold">
                                          <p:stCondLst>
                                            <p:cond delay="2000"/>
                                          </p:stCondLst>
                                        </p:cTn>
                                        <p:tgtEl>
                                          <p:spTgt spid="17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178"/>
                                        </p:tgtEl>
                                      </p:cBhvr>
                                    </p:animEffect>
                                    <p:set>
                                      <p:cBhvr>
                                        <p:cTn dur="1" fill="hold">
                                          <p:stCondLst>
                                            <p:cond delay="2000"/>
                                          </p:stCondLst>
                                        </p:cTn>
                                        <p:tgtEl>
                                          <p:spTgt spid="17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181"/>
                                        </p:tgtEl>
                                      </p:cBhvr>
                                    </p:animEffect>
                                    <p:set>
                                      <p:cBhvr>
                                        <p:cTn dur="1" fill="hold">
                                          <p:stCondLst>
                                            <p:cond delay="2000"/>
                                          </p:stCondLst>
                                        </p:cTn>
                                        <p:tgtEl>
                                          <p:spTgt spid="18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180"/>
                                        </p:tgtEl>
                                      </p:cBhvr>
                                    </p:animEffect>
                                    <p:set>
                                      <p:cBhvr>
                                        <p:cTn dur="1" fill="hold">
                                          <p:stCondLst>
                                            <p:cond delay="2000"/>
                                          </p:stCondLst>
                                        </p:cTn>
                                        <p:tgtEl>
                                          <p:spTgt spid="18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179"/>
                                        </p:tgtEl>
                                      </p:cBhvr>
                                    </p:animEffect>
                                    <p:set>
                                      <p:cBhvr>
                                        <p:cTn dur="1" fill="hold">
                                          <p:stCondLst>
                                            <p:cond delay="2000"/>
                                          </p:stCondLst>
                                        </p:cTn>
                                        <p:tgtEl>
                                          <p:spTgt spid="17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2000"/>
                                        <p:tgtEl>
                                          <p:spTgt spid="182"/>
                                        </p:tgtEl>
                                      </p:cBhvr>
                                    </p:animEffect>
                                  </p:childTnLst>
                                </p:cTn>
                              </p:par>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2000"/>
                                        <p:tgtEl>
                                          <p:spTgt spid="1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182"/>
                                        </p:tgtEl>
                                      </p:cBhvr>
                                    </p:animEffect>
                                    <p:set>
                                      <p:cBhvr>
                                        <p:cTn dur="1" fill="hold">
                                          <p:stCondLst>
                                            <p:cond delay="2000"/>
                                          </p:stCondLst>
                                        </p:cTn>
                                        <p:tgtEl>
                                          <p:spTgt spid="18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183"/>
                                        </p:tgtEl>
                                      </p:cBhvr>
                                    </p:animEffect>
                                    <p:set>
                                      <p:cBhvr>
                                        <p:cTn dur="1" fill="hold">
                                          <p:stCondLst>
                                            <p:cond delay="2000"/>
                                          </p:stCondLst>
                                        </p:cTn>
                                        <p:tgtEl>
                                          <p:spTgt spid="183"/>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500"/>
                                        <p:tgtEl>
                                          <p:spTgt spid="184"/>
                                        </p:tgtEl>
                                      </p:cBhvr>
                                    </p:animEffect>
                                  </p:childTnLst>
                                </p:cTn>
                              </p:par>
                              <p:par>
                                <p:cTn fill="hold" nodeType="with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2000"/>
                                        <p:tgtEl>
                                          <p:spTgt spid="1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184"/>
                                        </p:tgtEl>
                                      </p:cBhvr>
                                    </p:animEffect>
                                    <p:set>
                                      <p:cBhvr>
                                        <p:cTn dur="1" fill="hold">
                                          <p:stCondLst>
                                            <p:cond delay="2000"/>
                                          </p:stCondLst>
                                        </p:cTn>
                                        <p:tgtEl>
                                          <p:spTgt spid="18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2000"/>
                                        <p:tgtEl>
                                          <p:spTgt spid="185"/>
                                        </p:tgtEl>
                                      </p:cBhvr>
                                    </p:animEffect>
                                    <p:set>
                                      <p:cBhvr>
                                        <p:cTn dur="1" fill="hold">
                                          <p:stCondLst>
                                            <p:cond delay="2000"/>
                                          </p:stCondLst>
                                        </p:cTn>
                                        <p:tgtEl>
                                          <p:spTgt spid="18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86">
                                            <p:txEl>
                                              <p:pRg end="0" st="0"/>
                                            </p:txEl>
                                          </p:spTgt>
                                        </p:tgtEl>
                                        <p:attrNameLst>
                                          <p:attrName>style.visibility</p:attrName>
                                        </p:attrNameLst>
                                      </p:cBhvr>
                                      <p:to>
                                        <p:strVal val="visible"/>
                                      </p:to>
                                    </p:set>
                                    <p:animEffect filter="fade" transition="in">
                                      <p:cBhvr>
                                        <p:cTn dur="2000"/>
                                        <p:tgtEl>
                                          <p:spTgt spid="186">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6">
                                            <p:txEl>
                                              <p:pRg end="1" st="1"/>
                                            </p:txEl>
                                          </p:spTgt>
                                        </p:tgtEl>
                                        <p:attrNameLst>
                                          <p:attrName>style.visibility</p:attrName>
                                        </p:attrNameLst>
                                      </p:cBhvr>
                                      <p:to>
                                        <p:strVal val="visible"/>
                                      </p:to>
                                    </p:set>
                                    <p:animEffect filter="fade" transition="in">
                                      <p:cBhvr>
                                        <p:cTn dur="2000"/>
                                        <p:tgtEl>
                                          <p:spTgt spid="186">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6">
                                            <p:txEl>
                                              <p:pRg end="2" st="2"/>
                                            </p:txEl>
                                          </p:spTgt>
                                        </p:tgtEl>
                                        <p:attrNameLst>
                                          <p:attrName>style.visibility</p:attrName>
                                        </p:attrNameLst>
                                      </p:cBhvr>
                                      <p:to>
                                        <p:strVal val="visible"/>
                                      </p:to>
                                    </p:set>
                                    <p:animEffect filter="fade" transition="in">
                                      <p:cBhvr>
                                        <p:cTn dur="2000"/>
                                        <p:tgtEl>
                                          <p:spTgt spid="186">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6">
                                            <p:txEl>
                                              <p:pRg end="3" st="3"/>
                                            </p:txEl>
                                          </p:spTgt>
                                        </p:tgtEl>
                                        <p:attrNameLst>
                                          <p:attrName>style.visibility</p:attrName>
                                        </p:attrNameLst>
                                      </p:cBhvr>
                                      <p:to>
                                        <p:strVal val="visible"/>
                                      </p:to>
                                    </p:set>
                                    <p:animEffect filter="fade" transition="in">
                                      <p:cBhvr>
                                        <p:cTn dur="2000"/>
                                        <p:tgtEl>
                                          <p:spTgt spid="186">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3"/>
          <p:cNvSpPr txBox="1"/>
          <p:nvPr>
            <p:ph type="title"/>
          </p:nvPr>
        </p:nvSpPr>
        <p:spPr>
          <a:xfrm>
            <a:off x="469294" y="188640"/>
            <a:ext cx="792088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FF0000"/>
              </a:buClr>
              <a:buSzPts val="3600"/>
              <a:buFont typeface="Tahoma"/>
              <a:buNone/>
            </a:pPr>
            <a:r>
              <a:rPr lang="en-US" sz="3600">
                <a:solidFill>
                  <a:srgbClr val="FF0000"/>
                </a:solidFill>
                <a:latin typeface="Tahoma"/>
                <a:ea typeface="Tahoma"/>
                <a:cs typeface="Tahoma"/>
                <a:sym typeface="Tahoma"/>
              </a:rPr>
              <a:t>LỢI ÍCH CỦA VIỆC GIẢM TỈ LỆ</a:t>
            </a:r>
            <a:br>
              <a:rPr lang="en-US" sz="3600">
                <a:solidFill>
                  <a:srgbClr val="FF0000"/>
                </a:solidFill>
                <a:latin typeface="Tahoma"/>
                <a:ea typeface="Tahoma"/>
                <a:cs typeface="Tahoma"/>
                <a:sym typeface="Tahoma"/>
              </a:rPr>
            </a:br>
            <a:r>
              <a:rPr lang="en-US" sz="3600">
                <a:solidFill>
                  <a:srgbClr val="FF0000"/>
                </a:solidFill>
                <a:latin typeface="Tahoma"/>
                <a:ea typeface="Tahoma"/>
                <a:cs typeface="Tahoma"/>
                <a:sym typeface="Tahoma"/>
              </a:rPr>
              <a:t> GIA TĂNG DÂN SỐ </a:t>
            </a:r>
            <a:endParaRPr sz="3600">
              <a:solidFill>
                <a:srgbClr val="FF0000"/>
              </a:solidFill>
              <a:latin typeface="Tahoma"/>
              <a:ea typeface="Tahoma"/>
              <a:cs typeface="Tahoma"/>
              <a:sym typeface="Tahoma"/>
            </a:endParaRPr>
          </a:p>
        </p:txBody>
      </p:sp>
      <p:sp>
        <p:nvSpPr>
          <p:cNvPr id="192" name="Google Shape;192;p2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400"/>
              <a:buChar char="•"/>
            </a:pPr>
            <a:r>
              <a:rPr lang="en-US" sz="2400">
                <a:latin typeface="Tahoma"/>
                <a:ea typeface="Tahoma"/>
                <a:cs typeface="Tahoma"/>
                <a:sym typeface="Tahoma"/>
              </a:rPr>
              <a:t> Phát triển kinh tế: góp phần vào nâng cao năng suất lao động, góp phần đẩy nhanh sự tăng trưởng kinh tế đất nước.</a:t>
            </a:r>
            <a:endParaRPr/>
          </a:p>
          <a:p>
            <a:pPr indent="-342900" lvl="0" marL="342900" rtl="0" algn="l">
              <a:spcBef>
                <a:spcPts val="480"/>
              </a:spcBef>
              <a:spcAft>
                <a:spcPts val="0"/>
              </a:spcAft>
              <a:buClr>
                <a:schemeClr val="dk1"/>
              </a:buClr>
              <a:buSzPts val="2400"/>
              <a:buChar char="•"/>
            </a:pPr>
            <a:r>
              <a:rPr lang="en-US" sz="2400">
                <a:latin typeface="Tahoma"/>
                <a:ea typeface="Tahoma"/>
                <a:cs typeface="Tahoma"/>
                <a:sym typeface="Tahoma"/>
              </a:rPr>
              <a:t>+ Tài nguyên môi trường: giảm áp lực đến tài nguyên và môi trường sống.</a:t>
            </a:r>
            <a:endParaRPr/>
          </a:p>
          <a:p>
            <a:pPr indent="-342900" lvl="0" marL="342900" rtl="0" algn="l">
              <a:spcBef>
                <a:spcPts val="480"/>
              </a:spcBef>
              <a:spcAft>
                <a:spcPts val="0"/>
              </a:spcAft>
              <a:buClr>
                <a:schemeClr val="dk1"/>
              </a:buClr>
              <a:buSzPts val="2400"/>
              <a:buChar char="•"/>
            </a:pPr>
            <a:r>
              <a:rPr lang="en-US" sz="2400">
                <a:latin typeface="Tahoma"/>
                <a:ea typeface="Tahoma"/>
                <a:cs typeface="Tahoma"/>
                <a:sym typeface="Tahoma"/>
              </a:rPr>
              <a:t>+ Chất lượng cuộc sống của dân cư sẽ được nâng lên tăng thu nhập bình quân đầu người, chất lượng giáo dục, y tế tốt hơn, đảm bảo các phúc lợi xã hội, tăng tuổi thọ.</a:t>
            </a:r>
            <a:endParaRPr/>
          </a:p>
          <a:p>
            <a:pPr indent="0" lvl="0" marL="0" rtl="0" algn="l">
              <a:spcBef>
                <a:spcPts val="480"/>
              </a:spcBef>
              <a:spcAft>
                <a:spcPts val="0"/>
              </a:spcAft>
              <a:buClr>
                <a:schemeClr val="dk1"/>
              </a:buClr>
              <a:buSzPts val="2400"/>
              <a:buNone/>
            </a:pPr>
            <a:r>
              <a:t/>
            </a:r>
            <a:endParaRPr sz="2400">
              <a:latin typeface="Tahoma"/>
              <a:ea typeface="Tahoma"/>
              <a:cs typeface="Tahoma"/>
              <a:sym typeface="Tahom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id="197" name="Google Shape;197;p24"/>
          <p:cNvPicPr preferRelativeResize="0"/>
          <p:nvPr/>
        </p:nvPicPr>
        <p:blipFill rotWithShape="1">
          <a:blip r:embed="rId3">
            <a:alphaModFix/>
          </a:blip>
          <a:srcRect b="0" l="0" r="0" t="0"/>
          <a:stretch/>
        </p:blipFill>
        <p:spPr>
          <a:xfrm>
            <a:off x="178" y="0"/>
            <a:ext cx="9143822" cy="3263357"/>
          </a:xfrm>
          <a:prstGeom prst="rect">
            <a:avLst/>
          </a:prstGeom>
          <a:noFill/>
          <a:ln>
            <a:noFill/>
          </a:ln>
        </p:spPr>
      </p:pic>
      <p:pic>
        <p:nvPicPr>
          <p:cNvPr descr="HÃ¬nh áº£nh cÃ³ liÃªn quan" id="198" name="Google Shape;198;p24"/>
          <p:cNvPicPr preferRelativeResize="0"/>
          <p:nvPr/>
        </p:nvPicPr>
        <p:blipFill rotWithShape="1">
          <a:blip r:embed="rId4">
            <a:alphaModFix/>
          </a:blip>
          <a:srcRect b="0" l="0" r="0" t="0"/>
          <a:stretch/>
        </p:blipFill>
        <p:spPr>
          <a:xfrm>
            <a:off x="1475656" y="3296011"/>
            <a:ext cx="5328592" cy="347801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5"/>
          <p:cNvSpPr txBox="1"/>
          <p:nvPr/>
        </p:nvSpPr>
        <p:spPr>
          <a:xfrm>
            <a:off x="0" y="0"/>
            <a:ext cx="835242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FF0000"/>
                </a:solidFill>
                <a:latin typeface="Tahoma"/>
                <a:ea typeface="Tahoma"/>
                <a:cs typeface="Tahoma"/>
                <a:sym typeface="Tahoma"/>
              </a:rPr>
              <a:t>II. Gia tăng dân số</a:t>
            </a:r>
            <a:endParaRPr b="1" sz="3600">
              <a:solidFill>
                <a:srgbClr val="FF0000"/>
              </a:solidFill>
              <a:latin typeface="Tahoma"/>
              <a:ea typeface="Tahoma"/>
              <a:cs typeface="Tahoma"/>
              <a:sym typeface="Tahoma"/>
            </a:endParaRPr>
          </a:p>
        </p:txBody>
      </p:sp>
      <p:sp>
        <p:nvSpPr>
          <p:cNvPr id="205" name="Google Shape;205;p25"/>
          <p:cNvSpPr/>
          <p:nvPr/>
        </p:nvSpPr>
        <p:spPr>
          <a:xfrm>
            <a:off x="6228184" y="6431962"/>
            <a:ext cx="2541080" cy="276999"/>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Helvetica Neue"/>
              <a:buNone/>
            </a:pPr>
            <a:r>
              <a:rPr b="0" i="0" lang="en-US" sz="1200" u="none" cap="none" strike="noStrike">
                <a:solidFill>
                  <a:srgbClr val="000000"/>
                </a:solidFill>
                <a:latin typeface="Helvetica Neue"/>
                <a:ea typeface="Helvetica Neue"/>
                <a:cs typeface="Helvetica Neue"/>
                <a:sym typeface="Helvetica Neue"/>
              </a:rPr>
              <a:t>Nguồn: </a:t>
            </a:r>
            <a:r>
              <a:rPr b="0" i="0" lang="en-US" sz="1200" u="sng" cap="none" strike="noStrike">
                <a:solidFill>
                  <a:schemeClr val="hlink"/>
                </a:solidFill>
                <a:latin typeface="Helvetica Neue"/>
                <a:ea typeface="Helvetica Neue"/>
                <a:cs typeface="Helvetica Neue"/>
                <a:sym typeface="Helvetica Neue"/>
                <a:hlinkClick r:id="rId3"/>
              </a:rPr>
              <a:t>https://daso.org/viet-nam/</a:t>
            </a:r>
            <a:endParaRPr b="0" i="0" sz="1200" u="none" cap="none" strike="noStrike">
              <a:solidFill>
                <a:srgbClr val="000000"/>
              </a:solidFill>
              <a:latin typeface="Helvetica Neue"/>
              <a:ea typeface="Helvetica Neue"/>
              <a:cs typeface="Helvetica Neue"/>
              <a:sym typeface="Helvetica Neue"/>
            </a:endParaRPr>
          </a:p>
        </p:txBody>
      </p:sp>
      <p:pic>
        <p:nvPicPr>
          <p:cNvPr id="206" name="Google Shape;206;p25"/>
          <p:cNvPicPr preferRelativeResize="0"/>
          <p:nvPr/>
        </p:nvPicPr>
        <p:blipFill rotWithShape="1">
          <a:blip r:embed="rId4">
            <a:alphaModFix/>
          </a:blip>
          <a:srcRect b="0" l="0" r="0" t="0"/>
          <a:stretch/>
        </p:blipFill>
        <p:spPr>
          <a:xfrm>
            <a:off x="21824" y="646330"/>
            <a:ext cx="8942664" cy="501491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
                                        <p:tgtEl>
                                          <p:spTgt spid="2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6"/>
          <p:cNvSpPr txBox="1"/>
          <p:nvPr>
            <p:ph type="title"/>
          </p:nvPr>
        </p:nvSpPr>
        <p:spPr>
          <a:xfrm>
            <a:off x="0" y="116632"/>
            <a:ext cx="4644008" cy="646331"/>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Clr>
                <a:srgbClr val="FF0000"/>
              </a:buClr>
              <a:buSzPts val="3600"/>
              <a:buFont typeface="Tahoma"/>
              <a:buNone/>
            </a:pPr>
            <a:r>
              <a:rPr b="1" lang="en-US" sz="3600">
                <a:solidFill>
                  <a:srgbClr val="FF0000"/>
                </a:solidFill>
                <a:latin typeface="Tahoma"/>
                <a:ea typeface="Tahoma"/>
                <a:cs typeface="Tahoma"/>
                <a:sym typeface="Tahoma"/>
              </a:rPr>
              <a:t>II. Gia tăng dân số</a:t>
            </a:r>
            <a:endParaRPr b="1" sz="3600">
              <a:solidFill>
                <a:srgbClr val="FF0000"/>
              </a:solidFill>
              <a:latin typeface="Tahoma"/>
              <a:ea typeface="Tahoma"/>
              <a:cs typeface="Tahoma"/>
              <a:sym typeface="Tahoma"/>
            </a:endParaRPr>
          </a:p>
        </p:txBody>
      </p:sp>
      <p:sp>
        <p:nvSpPr>
          <p:cNvPr id="212" name="Google Shape;212;p26"/>
          <p:cNvSpPr txBox="1"/>
          <p:nvPr>
            <p:ph idx="1" type="body"/>
          </p:nvPr>
        </p:nvSpPr>
        <p:spPr>
          <a:xfrm>
            <a:off x="102840" y="907114"/>
            <a:ext cx="8229600" cy="45259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400"/>
              <a:buNone/>
            </a:pPr>
            <a:r>
              <a:rPr lang="en-US" sz="2400">
                <a:latin typeface="Tahoma"/>
                <a:ea typeface="Tahoma"/>
                <a:cs typeface="Tahoma"/>
                <a:sym typeface="Tahoma"/>
              </a:rPr>
              <a:t> Vùng có tỉ lệ gia tăng tự nhiên năm 2017 thấp nhất là Đồng bằng sông Cửu Long( 0,4%), cao nhất là Tây Bắc (1,39%) , sau đó là Tây Nguyên( 1,13), Bắc Trung Bộ ( 1,09) và Đông Bắc(1,04%).</a:t>
            </a:r>
            <a:endParaRPr/>
          </a:p>
          <a:p>
            <a:pPr indent="0" lvl="0" marL="0" rtl="0" algn="l">
              <a:spcBef>
                <a:spcPts val="480"/>
              </a:spcBef>
              <a:spcAft>
                <a:spcPts val="0"/>
              </a:spcAft>
              <a:buClr>
                <a:schemeClr val="dk1"/>
              </a:buClr>
              <a:buSzPts val="2400"/>
              <a:buNone/>
            </a:pPr>
            <a:r>
              <a:rPr lang="en-US" sz="2400">
                <a:latin typeface="Tahoma"/>
                <a:ea typeface="Tahoma"/>
                <a:cs typeface="Tahoma"/>
                <a:sym typeface="Tahoma"/>
              </a:rPr>
              <a:t>Tỉ lệ tăng tự nhiên ở thành thị (0,80%) thấp hơn nông thôn(0,81%) tuy nhiên sự chênh lệch này ở giai đoạn hiện nay không đáng kể(0,01%)</a:t>
            </a:r>
            <a:endParaRPr sz="2400">
              <a:latin typeface="Tahoma"/>
              <a:ea typeface="Tahoma"/>
              <a:cs typeface="Tahoma"/>
              <a:sym typeface="Tahom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p27"/>
          <p:cNvPicPr preferRelativeResize="0"/>
          <p:nvPr/>
        </p:nvPicPr>
        <p:blipFill rotWithShape="1">
          <a:blip r:embed="rId3">
            <a:alphaModFix/>
          </a:blip>
          <a:srcRect b="14539" l="16423" r="17087" t="12575"/>
          <a:stretch/>
        </p:blipFill>
        <p:spPr>
          <a:xfrm>
            <a:off x="395536" y="548680"/>
            <a:ext cx="2729109" cy="1536145"/>
          </a:xfrm>
          <a:prstGeom prst="rect">
            <a:avLst/>
          </a:prstGeom>
          <a:noFill/>
          <a:ln>
            <a:noFill/>
          </a:ln>
        </p:spPr>
      </p:pic>
      <p:pic>
        <p:nvPicPr>
          <p:cNvPr id="218" name="Google Shape;218;p27"/>
          <p:cNvPicPr preferRelativeResize="0"/>
          <p:nvPr/>
        </p:nvPicPr>
        <p:blipFill rotWithShape="1">
          <a:blip r:embed="rId4">
            <a:alphaModFix/>
          </a:blip>
          <a:srcRect b="0" l="0" r="0" t="0"/>
          <a:stretch/>
        </p:blipFill>
        <p:spPr>
          <a:xfrm>
            <a:off x="4986211" y="618706"/>
            <a:ext cx="3096344" cy="1507977"/>
          </a:xfrm>
          <a:prstGeom prst="rect">
            <a:avLst/>
          </a:prstGeom>
          <a:noFill/>
          <a:ln>
            <a:noFill/>
          </a:ln>
        </p:spPr>
      </p:pic>
      <p:sp>
        <p:nvSpPr>
          <p:cNvPr id="219" name="Google Shape;219;p27"/>
          <p:cNvSpPr/>
          <p:nvPr/>
        </p:nvSpPr>
        <p:spPr>
          <a:xfrm>
            <a:off x="1259632" y="-27384"/>
            <a:ext cx="6048672" cy="755400"/>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None/>
            </a:pPr>
            <a:r>
              <a:rPr b="1" lang="en-US" sz="4000">
                <a:solidFill>
                  <a:srgbClr val="FF0000"/>
                </a:solidFill>
                <a:latin typeface="Times New Roman"/>
                <a:ea typeface="Times New Roman"/>
                <a:cs typeface="Times New Roman"/>
                <a:sym typeface="Times New Roman"/>
              </a:rPr>
              <a:t>Tỉ lệ tăng tự nhiên</a:t>
            </a:r>
            <a:endParaRPr b="1" sz="3200">
              <a:solidFill>
                <a:srgbClr val="FF0000"/>
              </a:solidFill>
              <a:latin typeface="Calibri"/>
              <a:ea typeface="Calibri"/>
              <a:cs typeface="Calibri"/>
              <a:sym typeface="Calibri"/>
            </a:endParaRPr>
          </a:p>
        </p:txBody>
      </p:sp>
      <p:sp>
        <p:nvSpPr>
          <p:cNvPr id="220" name="Google Shape;220;p27"/>
          <p:cNvSpPr/>
          <p:nvPr/>
        </p:nvSpPr>
        <p:spPr>
          <a:xfrm>
            <a:off x="0" y="2060848"/>
            <a:ext cx="3423667" cy="107721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200">
                <a:solidFill>
                  <a:srgbClr val="0000FF"/>
                </a:solidFill>
                <a:latin typeface="Times New Roman"/>
                <a:ea typeface="Times New Roman"/>
                <a:cs typeface="Times New Roman"/>
                <a:sym typeface="Times New Roman"/>
              </a:rPr>
              <a:t>Ở thành thị và khu công nghiệp</a:t>
            </a:r>
            <a:endParaRPr b="1" sz="3200">
              <a:solidFill>
                <a:srgbClr val="0000FF"/>
              </a:solidFill>
              <a:latin typeface="Calibri"/>
              <a:ea typeface="Calibri"/>
              <a:cs typeface="Calibri"/>
              <a:sym typeface="Calibri"/>
            </a:endParaRPr>
          </a:p>
        </p:txBody>
      </p:sp>
      <p:sp>
        <p:nvSpPr>
          <p:cNvPr id="221" name="Google Shape;221;p27"/>
          <p:cNvSpPr/>
          <p:nvPr/>
        </p:nvSpPr>
        <p:spPr>
          <a:xfrm>
            <a:off x="4860032" y="2321240"/>
            <a:ext cx="3680816" cy="556434"/>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lang="en-US" sz="2800">
                <a:solidFill>
                  <a:srgbClr val="008000"/>
                </a:solidFill>
                <a:latin typeface="Times New Roman"/>
                <a:ea typeface="Times New Roman"/>
                <a:cs typeface="Times New Roman"/>
                <a:sym typeface="Times New Roman"/>
              </a:rPr>
              <a:t>Nông thôn và miền núi</a:t>
            </a:r>
            <a:endParaRPr b="1" sz="2000">
              <a:solidFill>
                <a:srgbClr val="008000"/>
              </a:solidFill>
              <a:latin typeface="Calibri"/>
              <a:ea typeface="Calibri"/>
              <a:cs typeface="Calibri"/>
              <a:sym typeface="Calibri"/>
            </a:endParaRPr>
          </a:p>
        </p:txBody>
      </p:sp>
      <p:sp>
        <p:nvSpPr>
          <p:cNvPr id="222" name="Google Shape;222;p27"/>
          <p:cNvSpPr/>
          <p:nvPr/>
        </p:nvSpPr>
        <p:spPr>
          <a:xfrm rot="10800000">
            <a:off x="3308335" y="1442840"/>
            <a:ext cx="1527653" cy="1156617"/>
          </a:xfrm>
          <a:prstGeom prst="chevron">
            <a:avLst>
              <a:gd fmla="val 50000" name="adj"/>
            </a:avLst>
          </a:prstGeom>
          <a:gradFill>
            <a:gsLst>
              <a:gs pos="0">
                <a:srgbClr val="5D427D"/>
              </a:gs>
              <a:gs pos="80000">
                <a:srgbClr val="7A57A5"/>
              </a:gs>
              <a:gs pos="100000">
                <a:srgbClr val="7A56A7"/>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23" name="Google Shape;223;p27"/>
          <p:cNvSpPr/>
          <p:nvPr/>
        </p:nvSpPr>
        <p:spPr>
          <a:xfrm>
            <a:off x="5596470" y="5547999"/>
            <a:ext cx="3423667"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200">
                <a:solidFill>
                  <a:srgbClr val="0000FF"/>
                </a:solidFill>
                <a:latin typeface="Times New Roman"/>
                <a:ea typeface="Times New Roman"/>
                <a:cs typeface="Times New Roman"/>
                <a:sym typeface="Times New Roman"/>
              </a:rPr>
              <a:t>Miền núi</a:t>
            </a:r>
            <a:endParaRPr b="1" sz="3200">
              <a:solidFill>
                <a:srgbClr val="0000FF"/>
              </a:solidFill>
              <a:latin typeface="Calibri"/>
              <a:ea typeface="Calibri"/>
              <a:cs typeface="Calibri"/>
              <a:sym typeface="Calibri"/>
            </a:endParaRPr>
          </a:p>
        </p:txBody>
      </p:sp>
      <p:sp>
        <p:nvSpPr>
          <p:cNvPr id="224" name="Google Shape;224;p27"/>
          <p:cNvSpPr/>
          <p:nvPr/>
        </p:nvSpPr>
        <p:spPr>
          <a:xfrm>
            <a:off x="833394" y="5751778"/>
            <a:ext cx="1853392" cy="556434"/>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lang="en-US" sz="2800">
                <a:solidFill>
                  <a:srgbClr val="008000"/>
                </a:solidFill>
                <a:latin typeface="Times New Roman"/>
                <a:ea typeface="Times New Roman"/>
                <a:cs typeface="Times New Roman"/>
                <a:sym typeface="Times New Roman"/>
              </a:rPr>
              <a:t>Đồng bằng</a:t>
            </a:r>
            <a:endParaRPr b="1" sz="2000">
              <a:solidFill>
                <a:srgbClr val="008000"/>
              </a:solidFill>
              <a:latin typeface="Calibri"/>
              <a:ea typeface="Calibri"/>
              <a:cs typeface="Calibri"/>
              <a:sym typeface="Calibri"/>
            </a:endParaRPr>
          </a:p>
        </p:txBody>
      </p:sp>
      <p:sp>
        <p:nvSpPr>
          <p:cNvPr id="225" name="Google Shape;225;p27"/>
          <p:cNvSpPr/>
          <p:nvPr/>
        </p:nvSpPr>
        <p:spPr>
          <a:xfrm rot="10800000">
            <a:off x="3635896" y="3787861"/>
            <a:ext cx="1932904" cy="1592337"/>
          </a:xfrm>
          <a:prstGeom prst="chevron">
            <a:avLst>
              <a:gd fmla="val 50000" name="adj"/>
            </a:avLst>
          </a:prstGeom>
          <a:gradFill>
            <a:gsLst>
              <a:gs pos="0">
                <a:srgbClr val="5D427D"/>
              </a:gs>
              <a:gs pos="80000">
                <a:srgbClr val="7A57A5"/>
              </a:gs>
              <a:gs pos="100000">
                <a:srgbClr val="7A56A7"/>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226" name="Google Shape;226;p27"/>
          <p:cNvPicPr preferRelativeResize="0"/>
          <p:nvPr/>
        </p:nvPicPr>
        <p:blipFill rotWithShape="1">
          <a:blip r:embed="rId5">
            <a:alphaModFix/>
          </a:blip>
          <a:srcRect b="0" l="0" r="0" t="0"/>
          <a:stretch/>
        </p:blipFill>
        <p:spPr>
          <a:xfrm>
            <a:off x="5890304" y="3519821"/>
            <a:ext cx="2619375" cy="1743075"/>
          </a:xfrm>
          <a:prstGeom prst="rect">
            <a:avLst/>
          </a:prstGeom>
          <a:noFill/>
          <a:ln>
            <a:noFill/>
          </a:ln>
        </p:spPr>
      </p:pic>
      <p:pic>
        <p:nvPicPr>
          <p:cNvPr id="227" name="Google Shape;227;p27"/>
          <p:cNvPicPr preferRelativeResize="0"/>
          <p:nvPr/>
        </p:nvPicPr>
        <p:blipFill rotWithShape="1">
          <a:blip r:embed="rId6">
            <a:alphaModFix/>
          </a:blip>
          <a:srcRect b="0" l="0" r="0" t="0"/>
          <a:stretch/>
        </p:blipFill>
        <p:spPr>
          <a:xfrm>
            <a:off x="129094" y="3518198"/>
            <a:ext cx="2995551" cy="213166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8"/>
          <p:cNvSpPr txBox="1"/>
          <p:nvPr>
            <p:ph idx="1" type="body"/>
          </p:nvPr>
        </p:nvSpPr>
        <p:spPr>
          <a:xfrm>
            <a:off x="0" y="250607"/>
            <a:ext cx="4644008" cy="646331"/>
          </a:xfrm>
          <a:prstGeom prst="rect">
            <a:avLst/>
          </a:prstGeom>
          <a:noFill/>
          <a:ln>
            <a:noFill/>
          </a:ln>
        </p:spPr>
        <p:txBody>
          <a:bodyPr anchorCtr="0" anchor="b" bIns="45700" lIns="91425" spcFirstLastPara="1" rIns="91425" wrap="square" tIns="45700">
            <a:spAutoFit/>
          </a:bodyPr>
          <a:lstStyle/>
          <a:p>
            <a:pPr indent="0" lvl="0" marL="0" rtl="0" algn="l">
              <a:spcBef>
                <a:spcPts val="0"/>
              </a:spcBef>
              <a:spcAft>
                <a:spcPts val="0"/>
              </a:spcAft>
              <a:buClr>
                <a:srgbClr val="FF0000"/>
              </a:buClr>
              <a:buSzPts val="3600"/>
              <a:buNone/>
            </a:pPr>
            <a:r>
              <a:rPr b="1" lang="en-US" sz="3600">
                <a:solidFill>
                  <a:srgbClr val="FF0000"/>
                </a:solidFill>
                <a:latin typeface="Tahoma"/>
                <a:ea typeface="Tahoma"/>
                <a:cs typeface="Tahoma"/>
                <a:sym typeface="Tahoma"/>
              </a:rPr>
              <a:t>II. Gia tăng dân số</a:t>
            </a:r>
            <a:endParaRPr b="1" sz="3600">
              <a:solidFill>
                <a:srgbClr val="FF0000"/>
              </a:solidFill>
              <a:latin typeface="Tahoma"/>
              <a:ea typeface="Tahoma"/>
              <a:cs typeface="Tahoma"/>
              <a:sym typeface="Tahoma"/>
            </a:endParaRPr>
          </a:p>
        </p:txBody>
      </p:sp>
      <p:sp>
        <p:nvSpPr>
          <p:cNvPr id="233" name="Google Shape;233;p28"/>
          <p:cNvSpPr txBox="1"/>
          <p:nvPr/>
        </p:nvSpPr>
        <p:spPr>
          <a:xfrm>
            <a:off x="27689" y="3356992"/>
            <a:ext cx="8568952" cy="1500187"/>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chemeClr val="dk1"/>
              </a:buClr>
              <a:buSzPts val="2400"/>
              <a:buFont typeface="Arial"/>
              <a:buNone/>
            </a:pPr>
            <a:r>
              <a:rPr lang="en-US" sz="2400">
                <a:solidFill>
                  <a:schemeClr val="dk1"/>
                </a:solidFill>
                <a:latin typeface="Tahoma"/>
                <a:ea typeface="Tahoma"/>
                <a:cs typeface="Tahoma"/>
                <a:sym typeface="Tahoma"/>
              </a:rPr>
              <a:t>Tốc độ gia tăng dân số nhanh.</a:t>
            </a:r>
            <a:endParaRPr/>
          </a:p>
          <a:p>
            <a:pPr indent="0" lvl="0" marL="0" marR="0" rtl="0" algn="l">
              <a:spcBef>
                <a:spcPts val="480"/>
              </a:spcBef>
              <a:spcAft>
                <a:spcPts val="0"/>
              </a:spcAft>
              <a:buClr>
                <a:schemeClr val="dk1"/>
              </a:buClr>
              <a:buSzPts val="2400"/>
              <a:buFont typeface="Arial"/>
              <a:buNone/>
            </a:pPr>
            <a:r>
              <a:rPr lang="en-US" sz="2400">
                <a:solidFill>
                  <a:schemeClr val="dk1"/>
                </a:solidFill>
                <a:latin typeface="Tahoma"/>
                <a:ea typeface="Tahoma"/>
                <a:cs typeface="Tahoma"/>
                <a:sym typeface="Tahoma"/>
              </a:rPr>
              <a:t>- Từ cuối những năm 50 đến những những năm cuối thế kỉ XX, nước ta có hiện tượng "bùng nổ dân số".</a:t>
            </a:r>
            <a:endParaRPr/>
          </a:p>
          <a:p>
            <a:pPr indent="0" lvl="0" marL="0" marR="0" rtl="0" algn="l">
              <a:spcBef>
                <a:spcPts val="480"/>
              </a:spcBef>
              <a:spcAft>
                <a:spcPts val="0"/>
              </a:spcAft>
              <a:buClr>
                <a:schemeClr val="dk1"/>
              </a:buClr>
              <a:buSzPts val="2400"/>
              <a:buFont typeface="Arial"/>
              <a:buNone/>
            </a:pPr>
            <a:r>
              <a:rPr lang="en-US" sz="2400">
                <a:solidFill>
                  <a:schemeClr val="dk1"/>
                </a:solidFill>
                <a:latin typeface="Tahoma"/>
                <a:ea typeface="Tahoma"/>
                <a:cs typeface="Tahoma"/>
                <a:sym typeface="Tahoma"/>
              </a:rPr>
              <a:t>- Nhờ thực hiện tốt chính sách dân số và kế hoạch hoá gia đình nên tỉ lệ gia tăng dân số tự nhiên có xu hướng giảm.</a:t>
            </a:r>
            <a:endParaRPr/>
          </a:p>
          <a:p>
            <a:pPr indent="0" lvl="0" marL="0" marR="0" rtl="0" algn="l">
              <a:spcBef>
                <a:spcPts val="480"/>
              </a:spcBef>
              <a:spcAft>
                <a:spcPts val="0"/>
              </a:spcAft>
              <a:buClr>
                <a:schemeClr val="dk1"/>
              </a:buClr>
              <a:buSzPts val="2400"/>
              <a:buFont typeface="Arial"/>
              <a:buNone/>
            </a:pPr>
            <a:r>
              <a:rPr lang="en-US" sz="2400">
                <a:solidFill>
                  <a:schemeClr val="dk1"/>
                </a:solidFill>
                <a:latin typeface="Tahoma"/>
                <a:ea typeface="Tahoma"/>
                <a:cs typeface="Tahoma"/>
                <a:sym typeface="Tahoma"/>
              </a:rPr>
              <a:t>- Tỉ lệ gia tăng dân số tự nhiên còn khác nhau giữa các vùng.</a:t>
            </a:r>
            <a:endParaRPr sz="2400">
              <a:solidFill>
                <a:schemeClr val="dk1"/>
              </a:solidFill>
              <a:latin typeface="Tahoma"/>
              <a:ea typeface="Tahoma"/>
              <a:cs typeface="Tahoma"/>
              <a:sym typeface="Tahoma"/>
            </a:endParaRPr>
          </a:p>
          <a:p>
            <a:pPr indent="0" lvl="0" marL="0" marR="0" rtl="0" algn="l">
              <a:spcBef>
                <a:spcPts val="480"/>
              </a:spcBef>
              <a:spcAft>
                <a:spcPts val="0"/>
              </a:spcAft>
              <a:buClr>
                <a:schemeClr val="dk1"/>
              </a:buClr>
              <a:buSzPts val="2400"/>
              <a:buFont typeface="Arial"/>
              <a:buNone/>
            </a:pPr>
            <a:r>
              <a:rPr lang="en-US" sz="2400">
                <a:solidFill>
                  <a:schemeClr val="dk1"/>
                </a:solidFill>
                <a:latin typeface="Tahoma"/>
                <a:ea typeface="Tahoma"/>
                <a:cs typeface="Tahoma"/>
                <a:sym typeface="Tahoma"/>
              </a:rPr>
              <a:t>- Tỉ lệ gia tăng dân số tự nhiên ở nông thôn cao hơn thành thị.</a:t>
            </a:r>
            <a:endParaRPr/>
          </a:p>
          <a:p>
            <a:pPr indent="0" lvl="0" marL="0" marR="0" rtl="0" algn="l">
              <a:spcBef>
                <a:spcPts val="480"/>
              </a:spcBef>
              <a:spcAft>
                <a:spcPts val="0"/>
              </a:spcAft>
              <a:buClr>
                <a:srgbClr val="888888"/>
              </a:buClr>
              <a:buSzPts val="2400"/>
              <a:buFont typeface="Arial"/>
              <a:buNone/>
            </a:pPr>
            <a:r>
              <a:t/>
            </a:r>
            <a:endParaRPr sz="2400">
              <a:solidFill>
                <a:schemeClr val="dk1"/>
              </a:solidFill>
              <a:latin typeface="Tahoma"/>
              <a:ea typeface="Tahoma"/>
              <a:cs typeface="Tahoma"/>
              <a:sym typeface="Tahoma"/>
            </a:endParaRPr>
          </a:p>
        </p:txBody>
      </p:sp>
      <p:pic>
        <p:nvPicPr>
          <p:cNvPr id="234" name="Google Shape;234;p28"/>
          <p:cNvPicPr preferRelativeResize="0"/>
          <p:nvPr/>
        </p:nvPicPr>
        <p:blipFill rotWithShape="1">
          <a:blip r:embed="rId3">
            <a:alphaModFix/>
          </a:blip>
          <a:srcRect b="0" l="0" r="0" t="0"/>
          <a:stretch/>
        </p:blipFill>
        <p:spPr>
          <a:xfrm>
            <a:off x="4519228" y="146051"/>
            <a:ext cx="974725" cy="75088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descr="C:\Users\thanhjang\Downloads\1a033e53310fc151981e.jpg" id="240" name="Google Shape;240;p29"/>
          <p:cNvPicPr preferRelativeResize="0"/>
          <p:nvPr/>
        </p:nvPicPr>
        <p:blipFill rotWithShape="1">
          <a:blip r:embed="rId3">
            <a:alphaModFix/>
          </a:blip>
          <a:srcRect b="0" l="0" r="0" t="0"/>
          <a:stretch/>
        </p:blipFill>
        <p:spPr>
          <a:xfrm>
            <a:off x="28930" y="865718"/>
            <a:ext cx="4255037" cy="2928130"/>
          </a:xfrm>
          <a:prstGeom prst="rect">
            <a:avLst/>
          </a:prstGeom>
          <a:noFill/>
          <a:ln cap="flat" cmpd="sng" w="9525">
            <a:solidFill>
              <a:schemeClr val="dk1"/>
            </a:solidFill>
            <a:prstDash val="solid"/>
            <a:round/>
            <a:headEnd len="sm" w="sm" type="none"/>
            <a:tailEnd len="sm" w="sm" type="none"/>
          </a:ln>
        </p:spPr>
      </p:pic>
      <p:sp>
        <p:nvSpPr>
          <p:cNvPr id="241" name="Google Shape;241;p29"/>
          <p:cNvSpPr/>
          <p:nvPr/>
        </p:nvSpPr>
        <p:spPr>
          <a:xfrm>
            <a:off x="0" y="3831070"/>
            <a:ext cx="4283967"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rgbClr val="FF0000"/>
                </a:solidFill>
                <a:latin typeface="Tahoma"/>
                <a:ea typeface="Tahoma"/>
                <a:cs typeface="Tahoma"/>
                <a:sym typeface="Tahoma"/>
              </a:rPr>
              <a:t>Biểu đồ tháp dân số nước ta giai đoạn 1999 và 2019</a:t>
            </a:r>
            <a:endParaRPr/>
          </a:p>
        </p:txBody>
      </p:sp>
      <p:sp>
        <p:nvSpPr>
          <p:cNvPr id="242" name="Google Shape;242;p29"/>
          <p:cNvSpPr txBox="1"/>
          <p:nvPr/>
        </p:nvSpPr>
        <p:spPr>
          <a:xfrm>
            <a:off x="0" y="38433"/>
            <a:ext cx="518986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8000"/>
                </a:solidFill>
                <a:latin typeface="Tahoma"/>
                <a:ea typeface="Tahoma"/>
                <a:cs typeface="Tahoma"/>
                <a:sym typeface="Tahoma"/>
              </a:rPr>
              <a:t>III. Cơ cấu dân số</a:t>
            </a:r>
            <a:endParaRPr b="1" sz="4000">
              <a:solidFill>
                <a:srgbClr val="008000"/>
              </a:solidFill>
              <a:latin typeface="Tahoma"/>
              <a:ea typeface="Tahoma"/>
              <a:cs typeface="Tahoma"/>
              <a:sym typeface="Tahoma"/>
            </a:endParaRPr>
          </a:p>
        </p:txBody>
      </p:sp>
      <p:sp>
        <p:nvSpPr>
          <p:cNvPr id="243" name="Google Shape;243;p29"/>
          <p:cNvSpPr txBox="1"/>
          <p:nvPr>
            <p:ph type="title"/>
          </p:nvPr>
        </p:nvSpPr>
        <p:spPr>
          <a:xfrm>
            <a:off x="0" y="4581128"/>
            <a:ext cx="9036495" cy="135902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2400"/>
              <a:buFont typeface="Tahoma"/>
              <a:buNone/>
            </a:pPr>
            <a:r>
              <a:rPr lang="en-US" sz="2400">
                <a:latin typeface="Tahoma"/>
                <a:ea typeface="Tahoma"/>
                <a:cs typeface="Tahoma"/>
                <a:sym typeface="Tahoma"/>
              </a:rPr>
              <a:t>Có sự thay đổi cơ cấu dân số từ năm 1999-2019</a:t>
            </a:r>
            <a:br>
              <a:rPr lang="en-US" sz="2400">
                <a:latin typeface="Tahoma"/>
                <a:ea typeface="Tahoma"/>
                <a:cs typeface="Tahoma"/>
                <a:sym typeface="Tahoma"/>
              </a:rPr>
            </a:br>
            <a:r>
              <a:rPr lang="en-US" sz="2400">
                <a:latin typeface="Tahoma"/>
                <a:ea typeface="Tahoma"/>
                <a:cs typeface="Tahoma"/>
                <a:sym typeface="Tahoma"/>
              </a:rPr>
              <a:t>+ Theo độ tuổi : Dân số trẻ nhưng đang có sự thay đổi : Tỉ lệ trẻ em giảm, tỉ lệ người trong  tuổi lao động và trên tuổi lao động tăng.</a:t>
            </a:r>
            <a:br>
              <a:rPr lang="en-US" sz="2400">
                <a:latin typeface="Tahoma"/>
                <a:ea typeface="Tahoma"/>
                <a:cs typeface="Tahoma"/>
                <a:sym typeface="Tahoma"/>
              </a:rPr>
            </a:br>
            <a:r>
              <a:rPr lang="en-US" sz="2400">
                <a:latin typeface="Tahoma"/>
                <a:ea typeface="Tahoma"/>
                <a:cs typeface="Tahoma"/>
                <a:sym typeface="Tahoma"/>
              </a:rPr>
              <a:t>+ Theo giới tính : Đang thay đổi và có sự khác nhau giữa các địa phương</a:t>
            </a:r>
            <a:endParaRPr b="1" sz="2400">
              <a:latin typeface="Tahoma"/>
              <a:ea typeface="Tahoma"/>
              <a:cs typeface="Tahoma"/>
              <a:sym typeface="Tahoma"/>
            </a:endParaRPr>
          </a:p>
        </p:txBody>
      </p:sp>
      <p:pic>
        <p:nvPicPr>
          <p:cNvPr id="244" name="Google Shape;244;p29"/>
          <p:cNvPicPr preferRelativeResize="0"/>
          <p:nvPr/>
        </p:nvPicPr>
        <p:blipFill rotWithShape="1">
          <a:blip r:embed="rId4">
            <a:alphaModFix/>
          </a:blip>
          <a:srcRect b="0" l="0" r="0" t="0"/>
          <a:stretch/>
        </p:blipFill>
        <p:spPr>
          <a:xfrm>
            <a:off x="4355976" y="837098"/>
            <a:ext cx="4788024" cy="2951611"/>
          </a:xfrm>
          <a:prstGeom prst="rect">
            <a:avLst/>
          </a:prstGeom>
          <a:noFill/>
          <a:ln>
            <a:noFill/>
          </a:ln>
        </p:spPr>
      </p:pic>
      <p:sp>
        <p:nvSpPr>
          <p:cNvPr id="245" name="Google Shape;245;p29"/>
          <p:cNvSpPr/>
          <p:nvPr/>
        </p:nvSpPr>
        <p:spPr>
          <a:xfrm>
            <a:off x="161763" y="4273056"/>
            <a:ext cx="8712967" cy="2308324"/>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2400">
                <a:solidFill>
                  <a:srgbClr val="0C0C0C"/>
                </a:solidFill>
                <a:latin typeface="Tahoma"/>
                <a:ea typeface="Tahoma"/>
                <a:cs typeface="Tahoma"/>
                <a:sym typeface="Tahoma"/>
              </a:rPr>
              <a:t>Thời kì 1999 - 2019 có sự biến đổi như sau: tỉ lệ nữ lớn hơn tỉ lệ nam; tỉ lệ dân số nam nữ có sự thay đổi theo thời gian, tỉ lệ nam ngày càng tăng, tỉ lệ nữ ngày càng giảm.</a:t>
            </a:r>
            <a:endParaRPr/>
          </a:p>
          <a:p>
            <a:pPr indent="0" lvl="0" marL="0" marR="0" rtl="0" algn="just">
              <a:spcBef>
                <a:spcPts val="0"/>
              </a:spcBef>
              <a:spcAft>
                <a:spcPts val="0"/>
              </a:spcAft>
              <a:buNone/>
            </a:pPr>
            <a:r>
              <a:rPr lang="en-US" sz="2400">
                <a:solidFill>
                  <a:srgbClr val="0C0C0C"/>
                </a:solidFill>
                <a:latin typeface="Tahoma"/>
                <a:ea typeface="Tahoma"/>
                <a:cs typeface="Tahoma"/>
                <a:sym typeface="Tahoma"/>
              </a:rPr>
              <a:t>- Cơ cấu dân số theo nhóm tuổi của nước ta thời kì 1999 - 2019 có sự biến đổi theo hướng: nhóm 0 – 14 giảm; nhóm tuổi 15 – 59 tăng; nhóm tuổi 60 trở lên tăng.</a:t>
            </a:r>
            <a:endParaRPr b="0" i="0" sz="2400">
              <a:solidFill>
                <a:srgbClr val="0C0C0C"/>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par>
                                <p:cTn fill="hold" nodeType="with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500"/>
                                        <p:tgtEl>
                                          <p:spTgt spid="244"/>
                                        </p:tgtEl>
                                      </p:cBhvr>
                                    </p:animEffect>
                                  </p:childTnLst>
                                </p:cTn>
                              </p:par>
                              <p:par>
                                <p:cTn fill="hold" nodeType="with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500"/>
                                        <p:tgtEl>
                                          <p:spTgt spid="2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2000"/>
                                        <p:tgtEl>
                                          <p:spTgt spid="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245"/>
                                        </p:tgtEl>
                                        <p:attrNameLst>
                                          <p:attrName>ppt_w</p:attrName>
                                        </p:attrNameLst>
                                      </p:cBhvr>
                                      <p:tavLst>
                                        <p:tav fmla="" tm="0">
                                          <p:val>
                                            <p:strVal val="#ppt_w"/>
                                          </p:val>
                                        </p:tav>
                                        <p:tav fmla="" tm="100000">
                                          <p:val>
                                            <p:strVal val="0"/>
                                          </p:val>
                                        </p:tav>
                                      </p:tavLst>
                                    </p:anim>
                                    <p:anim calcmode="lin" valueType="num">
                                      <p:cBhvr additive="base">
                                        <p:cTn dur="500"/>
                                        <p:tgtEl>
                                          <p:spTgt spid="245"/>
                                        </p:tgtEl>
                                        <p:attrNameLst>
                                          <p:attrName>ppt_h</p:attrName>
                                        </p:attrNameLst>
                                      </p:cBhvr>
                                      <p:tavLst>
                                        <p:tav fmla="" tm="0">
                                          <p:val>
                                            <p:strVal val="#ppt_h"/>
                                          </p:val>
                                        </p:tav>
                                        <p:tav fmla="" tm="100000">
                                          <p:val>
                                            <p:strVal val="0"/>
                                          </p:val>
                                        </p:tav>
                                      </p:tavLst>
                                    </p:anim>
                                    <p:set>
                                      <p:cBhvr>
                                        <p:cTn dur="1" fill="hold">
                                          <p:stCondLst>
                                            <p:cond delay="500"/>
                                          </p:stCondLst>
                                        </p:cTn>
                                        <p:tgtEl>
                                          <p:spTgt spid="245"/>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43"/>
                                        </p:tgtEl>
                                        <p:attrNameLst>
                                          <p:attrName>style.visibility</p:attrName>
                                        </p:attrNameLst>
                                      </p:cBhvr>
                                      <p:to>
                                        <p:strVal val="visible"/>
                                      </p:to>
                                    </p:set>
                                    <p:animEffect filter="fade" transition="in">
                                      <p:cBhvr>
                                        <p:cTn dur="500"/>
                                        <p:tgtEl>
                                          <p:spTgt spid="2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0"/>
          <p:cNvSpPr/>
          <p:nvPr/>
        </p:nvSpPr>
        <p:spPr>
          <a:xfrm>
            <a:off x="474931" y="1463817"/>
            <a:ext cx="4075155" cy="622799"/>
          </a:xfrm>
          <a:prstGeom prst="rect">
            <a:avLst/>
          </a:prstGeom>
          <a:noFill/>
          <a:ln>
            <a:noFill/>
          </a:ln>
        </p:spPr>
        <p:txBody>
          <a:bodyPr anchorCtr="0" anchor="t" bIns="45700" lIns="91425" spcFirstLastPara="1" rIns="91425" wrap="square" tIns="45700">
            <a:noAutofit/>
          </a:bodyPr>
          <a:lstStyle/>
          <a:p>
            <a:pPr indent="-285750" lvl="0" marL="285750" marR="0" rtl="0" algn="l">
              <a:lnSpc>
                <a:spcPct val="115000"/>
              </a:lnSpc>
              <a:spcBef>
                <a:spcPts val="0"/>
              </a:spcBef>
              <a:spcAft>
                <a:spcPts val="0"/>
              </a:spcAft>
              <a:buClr>
                <a:srgbClr val="0000FF"/>
              </a:buClr>
              <a:buSzPts val="3200"/>
              <a:buFont typeface="Noto Sans Symbols"/>
              <a:buChar char="✔"/>
            </a:pPr>
            <a:r>
              <a:rPr b="1" lang="en-US" sz="3200">
                <a:solidFill>
                  <a:schemeClr val="dk1"/>
                </a:solidFill>
                <a:latin typeface="Times New Roman"/>
                <a:ea typeface="Times New Roman"/>
                <a:cs typeface="Times New Roman"/>
                <a:sym typeface="Times New Roman"/>
              </a:rPr>
              <a:t>Có cơ cấu dân số </a:t>
            </a:r>
            <a:r>
              <a:rPr b="1" lang="en-US" sz="3200">
                <a:solidFill>
                  <a:srgbClr val="0000FF"/>
                </a:solidFill>
                <a:latin typeface="Times New Roman"/>
                <a:ea typeface="Times New Roman"/>
                <a:cs typeface="Times New Roman"/>
                <a:sym typeface="Times New Roman"/>
              </a:rPr>
              <a:t>trẻ</a:t>
            </a:r>
            <a:endParaRPr b="1" sz="2400">
              <a:solidFill>
                <a:srgbClr val="0000FF"/>
              </a:solidFill>
              <a:latin typeface="Calibri"/>
              <a:ea typeface="Calibri"/>
              <a:cs typeface="Calibri"/>
              <a:sym typeface="Calibri"/>
            </a:endParaRPr>
          </a:p>
        </p:txBody>
      </p:sp>
      <p:sp>
        <p:nvSpPr>
          <p:cNvPr id="251" name="Google Shape;251;p30"/>
          <p:cNvSpPr txBox="1"/>
          <p:nvPr/>
        </p:nvSpPr>
        <p:spPr>
          <a:xfrm>
            <a:off x="1946826" y="314637"/>
            <a:ext cx="518986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008000"/>
                </a:solidFill>
                <a:latin typeface="Calibri"/>
                <a:ea typeface="Calibri"/>
                <a:cs typeface="Calibri"/>
                <a:sym typeface="Calibri"/>
              </a:rPr>
              <a:t>III. Cơ cấu dân số</a:t>
            </a:r>
            <a:endParaRPr b="1" sz="4000">
              <a:solidFill>
                <a:srgbClr val="008000"/>
              </a:solidFill>
              <a:latin typeface="Calibri"/>
              <a:ea typeface="Calibri"/>
              <a:cs typeface="Calibri"/>
              <a:sym typeface="Calibri"/>
            </a:endParaRPr>
          </a:p>
        </p:txBody>
      </p:sp>
      <p:pic>
        <p:nvPicPr>
          <p:cNvPr id="252" name="Google Shape;252;p30"/>
          <p:cNvPicPr preferRelativeResize="0"/>
          <p:nvPr/>
        </p:nvPicPr>
        <p:blipFill rotWithShape="1">
          <a:blip r:embed="rId3">
            <a:alphaModFix/>
          </a:blip>
          <a:srcRect b="0" l="0" r="0" t="0"/>
          <a:stretch/>
        </p:blipFill>
        <p:spPr>
          <a:xfrm rot="5400000">
            <a:off x="655182" y="-266237"/>
            <a:ext cx="884356" cy="1691680"/>
          </a:xfrm>
          <a:prstGeom prst="rect">
            <a:avLst/>
          </a:prstGeom>
          <a:noFill/>
          <a:ln>
            <a:noFill/>
          </a:ln>
        </p:spPr>
      </p:pic>
      <p:sp>
        <p:nvSpPr>
          <p:cNvPr id="253" name="Google Shape;253;p30"/>
          <p:cNvSpPr/>
          <p:nvPr/>
        </p:nvSpPr>
        <p:spPr>
          <a:xfrm>
            <a:off x="405667" y="2229834"/>
            <a:ext cx="7020272" cy="523220"/>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rgbClr val="FF0000"/>
              </a:buClr>
              <a:buSzPts val="2800"/>
              <a:buFont typeface="Noto Sans Symbols"/>
              <a:buChar char="✔"/>
            </a:pPr>
            <a:r>
              <a:rPr b="1" lang="en-US" sz="2800">
                <a:solidFill>
                  <a:schemeClr val="dk1"/>
                </a:solidFill>
                <a:latin typeface="Times New Roman"/>
                <a:ea typeface="Times New Roman"/>
                <a:cs typeface="Times New Roman"/>
                <a:sym typeface="Times New Roman"/>
              </a:rPr>
              <a:t>Cơ cấu dân số theo độ tuổi đang thay đổi</a:t>
            </a:r>
            <a:endParaRPr b="1" sz="2800">
              <a:solidFill>
                <a:schemeClr val="dk1"/>
              </a:solidFill>
              <a:latin typeface="Calibri"/>
              <a:ea typeface="Calibri"/>
              <a:cs typeface="Calibri"/>
              <a:sym typeface="Calibri"/>
            </a:endParaRPr>
          </a:p>
        </p:txBody>
      </p:sp>
      <p:pic>
        <p:nvPicPr>
          <p:cNvPr descr="HÃ¬nh áº£nh cÃ³ liÃªn quan" id="254" name="Google Shape;254;p30"/>
          <p:cNvPicPr preferRelativeResize="0"/>
          <p:nvPr/>
        </p:nvPicPr>
        <p:blipFill rotWithShape="1">
          <a:blip r:embed="rId4">
            <a:alphaModFix/>
          </a:blip>
          <a:srcRect b="0" l="0" r="50000" t="0"/>
          <a:stretch/>
        </p:blipFill>
        <p:spPr>
          <a:xfrm>
            <a:off x="762788" y="2985748"/>
            <a:ext cx="1360941" cy="1360941"/>
          </a:xfrm>
          <a:prstGeom prst="rect">
            <a:avLst/>
          </a:prstGeom>
          <a:noFill/>
          <a:ln>
            <a:noFill/>
          </a:ln>
        </p:spPr>
      </p:pic>
      <p:sp>
        <p:nvSpPr>
          <p:cNvPr id="255" name="Google Shape;255;p30"/>
          <p:cNvSpPr txBox="1"/>
          <p:nvPr/>
        </p:nvSpPr>
        <p:spPr>
          <a:xfrm>
            <a:off x="424638" y="4299679"/>
            <a:ext cx="202727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Calibri"/>
                <a:ea typeface="Calibri"/>
                <a:cs typeface="Calibri"/>
                <a:sym typeface="Calibri"/>
              </a:rPr>
              <a:t>0 – 14 tuổi</a:t>
            </a:r>
            <a:endParaRPr b="1" sz="2400">
              <a:solidFill>
                <a:srgbClr val="FF0000"/>
              </a:solidFill>
              <a:latin typeface="Calibri"/>
              <a:ea typeface="Calibri"/>
              <a:cs typeface="Calibri"/>
              <a:sym typeface="Calibri"/>
            </a:endParaRPr>
          </a:p>
        </p:txBody>
      </p:sp>
      <p:sp>
        <p:nvSpPr>
          <p:cNvPr id="256" name="Google Shape;256;p30"/>
          <p:cNvSpPr/>
          <p:nvPr/>
        </p:nvSpPr>
        <p:spPr>
          <a:xfrm rot="10800000">
            <a:off x="3347864" y="3252399"/>
            <a:ext cx="629817" cy="1080120"/>
          </a:xfrm>
          <a:prstGeom prst="chevron">
            <a:avLst>
              <a:gd fmla="val 50000" name="adj"/>
            </a:avLst>
          </a:prstGeom>
          <a:gradFill>
            <a:gsLst>
              <a:gs pos="0">
                <a:srgbClr val="2D5C97"/>
              </a:gs>
              <a:gs pos="80000">
                <a:srgbClr val="3C7AC5"/>
              </a:gs>
              <a:gs pos="100000">
                <a:srgbClr val="397BC9"/>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descr="Káº¿t quáº£ hÃ¬nh áº£nh cho icon people" id="257" name="Google Shape;257;p30"/>
          <p:cNvPicPr preferRelativeResize="0"/>
          <p:nvPr/>
        </p:nvPicPr>
        <p:blipFill rotWithShape="1">
          <a:blip r:embed="rId5">
            <a:alphaModFix/>
          </a:blip>
          <a:srcRect b="0" l="0" r="0" t="0"/>
          <a:stretch/>
        </p:blipFill>
        <p:spPr>
          <a:xfrm>
            <a:off x="4529572" y="2985748"/>
            <a:ext cx="1196542" cy="1379745"/>
          </a:xfrm>
          <a:prstGeom prst="rect">
            <a:avLst/>
          </a:prstGeom>
          <a:noFill/>
          <a:ln>
            <a:noFill/>
          </a:ln>
        </p:spPr>
      </p:pic>
      <p:pic>
        <p:nvPicPr>
          <p:cNvPr descr="Káº¿t quáº£ hÃ¬nh áº£nh cho icon people" id="258" name="Google Shape;258;p30"/>
          <p:cNvPicPr preferRelativeResize="0"/>
          <p:nvPr/>
        </p:nvPicPr>
        <p:blipFill rotWithShape="1">
          <a:blip r:embed="rId6">
            <a:alphaModFix/>
          </a:blip>
          <a:srcRect b="0" l="0" r="0" t="0"/>
          <a:stretch/>
        </p:blipFill>
        <p:spPr>
          <a:xfrm>
            <a:off x="6416615" y="2985748"/>
            <a:ext cx="1395746" cy="1395746"/>
          </a:xfrm>
          <a:prstGeom prst="rect">
            <a:avLst/>
          </a:prstGeom>
          <a:noFill/>
          <a:ln>
            <a:noFill/>
          </a:ln>
        </p:spPr>
      </p:pic>
      <p:sp>
        <p:nvSpPr>
          <p:cNvPr id="259" name="Google Shape;259;p30"/>
          <p:cNvSpPr txBox="1"/>
          <p:nvPr/>
        </p:nvSpPr>
        <p:spPr>
          <a:xfrm>
            <a:off x="4253754" y="4332519"/>
            <a:ext cx="1748177"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0000"/>
                </a:solidFill>
                <a:latin typeface="Calibri"/>
                <a:ea typeface="Calibri"/>
                <a:cs typeface="Calibri"/>
                <a:sym typeface="Calibri"/>
              </a:rPr>
              <a:t>15 -64 tuổi</a:t>
            </a:r>
            <a:endParaRPr b="1" sz="2400">
              <a:solidFill>
                <a:srgbClr val="FF0000"/>
              </a:solidFill>
              <a:latin typeface="Calibri"/>
              <a:ea typeface="Calibri"/>
              <a:cs typeface="Calibri"/>
              <a:sym typeface="Calibri"/>
            </a:endParaRPr>
          </a:p>
        </p:txBody>
      </p:sp>
      <p:sp>
        <p:nvSpPr>
          <p:cNvPr id="260" name="Google Shape;260;p30"/>
          <p:cNvSpPr txBox="1"/>
          <p:nvPr/>
        </p:nvSpPr>
        <p:spPr>
          <a:xfrm>
            <a:off x="6522278" y="4299679"/>
            <a:ext cx="151686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Calibri"/>
                <a:ea typeface="Calibri"/>
                <a:cs typeface="Calibri"/>
                <a:sym typeface="Calibri"/>
              </a:rPr>
              <a:t>&gt; 64 tuổi</a:t>
            </a:r>
            <a:endParaRPr b="1" sz="2400">
              <a:solidFill>
                <a:srgbClr val="FF0000"/>
              </a:solidFill>
              <a:latin typeface="Calibri"/>
              <a:ea typeface="Calibri"/>
              <a:cs typeface="Calibri"/>
              <a:sym typeface="Calibri"/>
            </a:endParaRPr>
          </a:p>
        </p:txBody>
      </p:sp>
      <p:sp>
        <p:nvSpPr>
          <p:cNvPr id="261" name="Google Shape;261;p30"/>
          <p:cNvSpPr/>
          <p:nvPr/>
        </p:nvSpPr>
        <p:spPr>
          <a:xfrm>
            <a:off x="0" y="5023982"/>
            <a:ext cx="5076056" cy="1384995"/>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rgbClr val="008000"/>
              </a:buClr>
              <a:buSzPts val="2800"/>
              <a:buFont typeface="Noto Sans Symbols"/>
              <a:buChar char="✔"/>
            </a:pPr>
            <a:r>
              <a:rPr b="1" lang="en-US" sz="2800">
                <a:solidFill>
                  <a:schemeClr val="dk1"/>
                </a:solidFill>
                <a:latin typeface="Times New Roman"/>
                <a:ea typeface="Times New Roman"/>
                <a:cs typeface="Times New Roman"/>
                <a:sym typeface="Times New Roman"/>
              </a:rPr>
              <a:t>Theo giới tính đang thay đổi hướng tới sự cân bằng giới tính </a:t>
            </a:r>
            <a:endParaRPr b="1" sz="2800">
              <a:solidFill>
                <a:schemeClr val="dk1"/>
              </a:solidFill>
              <a:latin typeface="Calibri"/>
              <a:ea typeface="Calibri"/>
              <a:cs typeface="Calibri"/>
              <a:sym typeface="Calibri"/>
            </a:endParaRPr>
          </a:p>
        </p:txBody>
      </p:sp>
      <p:pic>
        <p:nvPicPr>
          <p:cNvPr descr="Káº¿t quáº£ hÃ¬nh áº£nh cho icon GIRL people" id="262" name="Google Shape;262;p30"/>
          <p:cNvPicPr preferRelativeResize="0"/>
          <p:nvPr/>
        </p:nvPicPr>
        <p:blipFill rotWithShape="1">
          <a:blip r:embed="rId7">
            <a:alphaModFix/>
          </a:blip>
          <a:srcRect b="0" l="0" r="0" t="0"/>
          <a:stretch/>
        </p:blipFill>
        <p:spPr>
          <a:xfrm>
            <a:off x="4970030" y="4799165"/>
            <a:ext cx="1512168" cy="1623849"/>
          </a:xfrm>
          <a:prstGeom prst="rect">
            <a:avLst/>
          </a:prstGeom>
          <a:noFill/>
          <a:ln>
            <a:noFill/>
          </a:ln>
        </p:spPr>
      </p:pic>
      <p:sp>
        <p:nvSpPr>
          <p:cNvPr descr="Káº¿t quáº£ hÃ¬nh áº£nh cho icon BOY people" id="263" name="Google Shape;263;p30"/>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Káº¿t quáº£ hÃ¬nh áº£nh cho icon BOY people" id="264" name="Google Shape;264;p30"/>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Káº¿t quáº£ hÃ¬nh áº£nh cho icon BOY people" id="265" name="Google Shape;265;p30"/>
          <p:cNvPicPr preferRelativeResize="0"/>
          <p:nvPr/>
        </p:nvPicPr>
        <p:blipFill rotWithShape="1">
          <a:blip r:embed="rId8">
            <a:alphaModFix/>
          </a:blip>
          <a:srcRect b="0" l="0" r="0" t="0"/>
          <a:stretch/>
        </p:blipFill>
        <p:spPr>
          <a:xfrm>
            <a:off x="7176564" y="4794184"/>
            <a:ext cx="1703921" cy="1703921"/>
          </a:xfrm>
          <a:prstGeom prst="rect">
            <a:avLst/>
          </a:prstGeom>
          <a:noFill/>
          <a:ln>
            <a:noFill/>
          </a:ln>
        </p:spPr>
      </p:pic>
      <p:sp>
        <p:nvSpPr>
          <p:cNvPr id="266" name="Google Shape;266;p30"/>
          <p:cNvSpPr/>
          <p:nvPr/>
        </p:nvSpPr>
        <p:spPr>
          <a:xfrm rot="10800000">
            <a:off x="6407761" y="5155365"/>
            <a:ext cx="629817" cy="1080120"/>
          </a:xfrm>
          <a:prstGeom prst="chevron">
            <a:avLst>
              <a:gd fmla="val 50000" name="adj"/>
            </a:avLst>
          </a:prstGeom>
          <a:gradFill>
            <a:gsLst>
              <a:gs pos="0">
                <a:srgbClr val="2D5C97"/>
              </a:gs>
              <a:gs pos="80000">
                <a:srgbClr val="3C7AC5"/>
              </a:gs>
              <a:gs pos="100000">
                <a:srgbClr val="397BC9"/>
              </a:gs>
            </a:gsLst>
            <a:lin ang="16200000" scaled="0"/>
          </a:gradFill>
          <a:ln cap="flat" cmpd="sng" w="9525">
            <a:solidFill>
              <a:srgbClr val="4A7DBA"/>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500"/>
                                        <p:tgtEl>
                                          <p:spTgt spid="251"/>
                                        </p:tgtEl>
                                      </p:cBhvr>
                                    </p:animEffect>
                                  </p:childTnLst>
                                </p:cTn>
                              </p:par>
                              <p:par>
                                <p:cTn fill="hold" nodeType="with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500"/>
                                        <p:tgtEl>
                                          <p:spTgt spid="2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0"/>
                                        </p:tgtEl>
                                        <p:attrNameLst>
                                          <p:attrName>style.visibility</p:attrName>
                                        </p:attrNameLst>
                                      </p:cBhvr>
                                      <p:to>
                                        <p:strVal val="visible"/>
                                      </p:to>
                                    </p:set>
                                    <p:anim calcmode="lin" valueType="num">
                                      <p:cBhvr additive="base">
                                        <p:cTn dur="500"/>
                                        <p:tgtEl>
                                          <p:spTgt spid="25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3"/>
                                        </p:tgtEl>
                                        <p:attrNameLst>
                                          <p:attrName>style.visibility</p:attrName>
                                        </p:attrNameLst>
                                      </p:cBhvr>
                                      <p:to>
                                        <p:strVal val="visible"/>
                                      </p:to>
                                    </p:set>
                                    <p:anim calcmode="lin" valueType="num">
                                      <p:cBhvr additive="base">
                                        <p:cTn dur="500"/>
                                        <p:tgtEl>
                                          <p:spTgt spid="25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par>
                                <p:cTn fill="hold" nodeType="with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par>
                                <p:cTn fill="hold" nodeType="with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par>
                                <p:cTn fill="hold" nodeType="with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500"/>
                                        <p:tgtEl>
                                          <p:spTgt spid="260"/>
                                        </p:tgtEl>
                                      </p:cBhvr>
                                    </p:animEffect>
                                  </p:childTnLst>
                                </p:cTn>
                              </p:par>
                              <p:par>
                                <p:cTn fill="hold" nodeType="with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par>
                                <p:cTn fill="hold" nodeType="with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500"/>
                                        <p:tgtEl>
                                          <p:spTgt spid="2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1"/>
                                        </p:tgtEl>
                                        <p:attrNameLst>
                                          <p:attrName>style.visibility</p:attrName>
                                        </p:attrNameLst>
                                      </p:cBhvr>
                                      <p:to>
                                        <p:strVal val="visible"/>
                                      </p:to>
                                    </p:set>
                                    <p:anim calcmode="lin" valueType="num">
                                      <p:cBhvr additive="base">
                                        <p:cTn dur="500"/>
                                        <p:tgtEl>
                                          <p:spTgt spid="26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65"/>
                                        </p:tgtEl>
                                        <p:attrNameLst>
                                          <p:attrName>style.visibility</p:attrName>
                                        </p:attrNameLst>
                                      </p:cBhvr>
                                      <p:to>
                                        <p:strVal val="visible"/>
                                      </p:to>
                                    </p:set>
                                    <p:anim calcmode="lin" valueType="num">
                                      <p:cBhvr additive="base">
                                        <p:cTn dur="500"/>
                                        <p:tgtEl>
                                          <p:spTgt spid="26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262"/>
                                        </p:tgtEl>
                                        <p:attrNameLst>
                                          <p:attrName>style.visibility</p:attrName>
                                        </p:attrNameLst>
                                      </p:cBhvr>
                                      <p:to>
                                        <p:strVal val="visible"/>
                                      </p:to>
                                    </p:set>
                                    <p:anim calcmode="lin" valueType="num">
                                      <p:cBhvr additive="base">
                                        <p:cTn dur="500"/>
                                        <p:tgtEl>
                                          <p:spTgt spid="26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6"/>
                                        </p:tgtEl>
                                        <p:attrNameLst>
                                          <p:attrName>style.visibility</p:attrName>
                                        </p:attrNameLst>
                                      </p:cBhvr>
                                      <p:to>
                                        <p:strVal val="visible"/>
                                      </p:to>
                                    </p:set>
                                    <p:animEffect filter="fade" transition="in">
                                      <p:cBhvr>
                                        <p:cTn dur="500"/>
                                        <p:tgtEl>
                                          <p:spTgt spid="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1"/>
          <p:cNvSpPr txBox="1"/>
          <p:nvPr/>
        </p:nvSpPr>
        <p:spPr>
          <a:xfrm>
            <a:off x="0" y="38433"/>
            <a:ext cx="464400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FF0000"/>
                </a:solidFill>
                <a:latin typeface="Tahoma"/>
                <a:ea typeface="Tahoma"/>
                <a:cs typeface="Tahoma"/>
                <a:sym typeface="Tahoma"/>
              </a:rPr>
              <a:t>III. Cơ cấu dân số</a:t>
            </a:r>
            <a:endParaRPr b="1" sz="3600">
              <a:solidFill>
                <a:srgbClr val="FF0000"/>
              </a:solidFill>
              <a:latin typeface="Tahoma"/>
              <a:ea typeface="Tahoma"/>
              <a:cs typeface="Tahoma"/>
              <a:sym typeface="Tahoma"/>
            </a:endParaRPr>
          </a:p>
        </p:txBody>
      </p:sp>
      <p:sp>
        <p:nvSpPr>
          <p:cNvPr id="273" name="Google Shape;273;p31"/>
          <p:cNvSpPr/>
          <p:nvPr/>
        </p:nvSpPr>
        <p:spPr>
          <a:xfrm>
            <a:off x="179512" y="684764"/>
            <a:ext cx="8856984" cy="3046988"/>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en-US" sz="2400">
                <a:solidFill>
                  <a:srgbClr val="000000"/>
                </a:solidFill>
                <a:latin typeface="Tahoma"/>
                <a:ea typeface="Tahoma"/>
                <a:cs typeface="Tahoma"/>
                <a:sym typeface="Tahoma"/>
              </a:rPr>
              <a:t>Cơ cấu dân số theo độ tuổi:</a:t>
            </a:r>
            <a:endParaRPr/>
          </a:p>
          <a:p>
            <a:pPr indent="0" lvl="0" marL="0" marR="0" rtl="0" algn="just">
              <a:spcBef>
                <a:spcPts val="0"/>
              </a:spcBef>
              <a:spcAft>
                <a:spcPts val="0"/>
              </a:spcAft>
              <a:buNone/>
            </a:pPr>
            <a:r>
              <a:rPr lang="en-US" sz="2400">
                <a:solidFill>
                  <a:srgbClr val="000000"/>
                </a:solidFill>
                <a:latin typeface="Tahoma"/>
                <a:ea typeface="Tahoma"/>
                <a:cs typeface="Tahoma"/>
                <a:sym typeface="Tahoma"/>
              </a:rPr>
              <a:t>+ Nước ta đang có sự thay đổi: Tỉ lệ trẻ em giảm xuống, tỉ lệ người trong độ tuổi lao động và trên độ tuổi lao động tăng lên.</a:t>
            </a:r>
            <a:endParaRPr/>
          </a:p>
          <a:p>
            <a:pPr indent="0" lvl="0" marL="0" marR="0" rtl="0" algn="just">
              <a:spcBef>
                <a:spcPts val="0"/>
              </a:spcBef>
              <a:spcAft>
                <a:spcPts val="0"/>
              </a:spcAft>
              <a:buNone/>
            </a:pPr>
            <a:r>
              <a:rPr lang="en-US" sz="2400">
                <a:solidFill>
                  <a:srgbClr val="000000"/>
                </a:solidFill>
                <a:latin typeface="Tahoma"/>
                <a:ea typeface="Tahoma"/>
                <a:cs typeface="Tahoma"/>
                <a:sym typeface="Tahoma"/>
              </a:rPr>
              <a:t>Theo chiều hướng già đi.</a:t>
            </a:r>
            <a:endParaRPr/>
          </a:p>
          <a:p>
            <a:pPr indent="0" lvl="0" marL="0" marR="0" rtl="0" algn="just">
              <a:spcBef>
                <a:spcPts val="0"/>
              </a:spcBef>
              <a:spcAft>
                <a:spcPts val="0"/>
              </a:spcAft>
              <a:buNone/>
            </a:pPr>
            <a:r>
              <a:rPr lang="en-US" sz="2400">
                <a:solidFill>
                  <a:srgbClr val="000000"/>
                </a:solidFill>
                <a:latin typeface="Tahoma"/>
                <a:ea typeface="Tahoma"/>
                <a:cs typeface="Tahoma"/>
                <a:sym typeface="Tahoma"/>
              </a:rPr>
              <a:t>- Cơ cấu dân số theo giới tính.</a:t>
            </a:r>
            <a:endParaRPr/>
          </a:p>
          <a:p>
            <a:pPr indent="0" lvl="0" marL="0" marR="0" rtl="0" algn="just">
              <a:spcBef>
                <a:spcPts val="0"/>
              </a:spcBef>
              <a:spcAft>
                <a:spcPts val="0"/>
              </a:spcAft>
              <a:buNone/>
            </a:pPr>
            <a:r>
              <a:rPr lang="en-US" sz="2400">
                <a:solidFill>
                  <a:srgbClr val="000000"/>
                </a:solidFill>
                <a:latin typeface="Tahoma"/>
                <a:ea typeface="Tahoma"/>
                <a:cs typeface="Tahoma"/>
                <a:sym typeface="Tahoma"/>
              </a:rPr>
              <a:t>+ Tỷ số giới tính thấp, đang có sự thay đổi.</a:t>
            </a:r>
            <a:endParaRPr/>
          </a:p>
          <a:p>
            <a:pPr indent="0" lvl="0" marL="0" marR="0" rtl="0" algn="just">
              <a:spcBef>
                <a:spcPts val="0"/>
              </a:spcBef>
              <a:spcAft>
                <a:spcPts val="0"/>
              </a:spcAft>
              <a:buNone/>
            </a:pPr>
            <a:r>
              <a:rPr lang="en-US" sz="2400">
                <a:solidFill>
                  <a:srgbClr val="000000"/>
                </a:solidFill>
                <a:latin typeface="Tahoma"/>
                <a:ea typeface="Tahoma"/>
                <a:cs typeface="Tahoma"/>
                <a:sym typeface="Tahoma"/>
              </a:rPr>
              <a:t>+ Tỉ số giới tính khác nhau giữa các địa phương.</a:t>
            </a:r>
            <a:endParaRPr/>
          </a:p>
          <a:p>
            <a:pPr indent="0" lvl="0" marL="0" marR="0" rtl="0" algn="just">
              <a:spcBef>
                <a:spcPts val="0"/>
              </a:spcBef>
              <a:spcAft>
                <a:spcPts val="0"/>
              </a:spcAft>
              <a:buNone/>
            </a:pPr>
            <a:r>
              <a:rPr lang="en-US" sz="2400">
                <a:solidFill>
                  <a:srgbClr val="000000"/>
                </a:solidFill>
                <a:latin typeface="Tahoma"/>
                <a:ea typeface="Tahoma"/>
                <a:cs typeface="Tahoma"/>
                <a:sym typeface="Tahoma"/>
              </a:rPr>
              <a:t>Cơ cấu giới tính nam tiến tới cân bằng với nữ</a:t>
            </a:r>
            <a:endParaRPr i="0" sz="2400">
              <a:solidFill>
                <a:srgbClr val="000000"/>
              </a:solidFill>
              <a:latin typeface="Tahoma"/>
              <a:ea typeface="Tahoma"/>
              <a:cs typeface="Tahoma"/>
              <a:sym typeface="Tahoma"/>
            </a:endParaRPr>
          </a:p>
        </p:txBody>
      </p:sp>
      <p:pic>
        <p:nvPicPr>
          <p:cNvPr id="274" name="Google Shape;274;p31"/>
          <p:cNvPicPr preferRelativeResize="0"/>
          <p:nvPr/>
        </p:nvPicPr>
        <p:blipFill rotWithShape="1">
          <a:blip r:embed="rId3">
            <a:alphaModFix/>
          </a:blip>
          <a:srcRect b="0" l="0" r="0" t="0"/>
          <a:stretch/>
        </p:blipFill>
        <p:spPr>
          <a:xfrm>
            <a:off x="4662399" y="60407"/>
            <a:ext cx="974725" cy="75088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descr="0459a3158144a863bec50fdb4019f34e.jpg" id="97" name="Google Shape;97;p14"/>
          <p:cNvPicPr preferRelativeResize="0"/>
          <p:nvPr/>
        </p:nvPicPr>
        <p:blipFill rotWithShape="1">
          <a:blip r:embed="rId3">
            <a:alphaModFix/>
          </a:blip>
          <a:srcRect b="0" l="0" r="0" t="0"/>
          <a:stretch/>
        </p:blipFill>
        <p:spPr>
          <a:xfrm>
            <a:off x="-61958" y="-228600"/>
            <a:ext cx="9205957" cy="7086600"/>
          </a:xfrm>
          <a:prstGeom prst="rect">
            <a:avLst/>
          </a:prstGeom>
          <a:noFill/>
          <a:ln>
            <a:noFill/>
          </a:ln>
        </p:spPr>
      </p:pic>
      <p:sp>
        <p:nvSpPr>
          <p:cNvPr id="98" name="Google Shape;98;p14"/>
          <p:cNvSpPr txBox="1"/>
          <p:nvPr/>
        </p:nvSpPr>
        <p:spPr>
          <a:xfrm>
            <a:off x="1475656" y="1844824"/>
            <a:ext cx="5976664" cy="258532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5400" u="none" cap="none" strike="noStrike">
                <a:solidFill>
                  <a:srgbClr val="0F243E"/>
                </a:solidFill>
                <a:latin typeface="Tahoma"/>
                <a:ea typeface="Tahoma"/>
                <a:cs typeface="Tahoma"/>
                <a:sym typeface="Tahoma"/>
              </a:rPr>
              <a:t>BÀI 2: </a:t>
            </a:r>
            <a:endParaRPr/>
          </a:p>
          <a:p>
            <a:pPr indent="0" lvl="0" marL="0" marR="0" rtl="0" algn="ctr">
              <a:spcBef>
                <a:spcPts val="0"/>
              </a:spcBef>
              <a:spcAft>
                <a:spcPts val="0"/>
              </a:spcAft>
              <a:buNone/>
            </a:pPr>
            <a:r>
              <a:rPr b="1" i="0" lang="en-US" sz="5400" u="none" cap="none" strike="noStrike">
                <a:solidFill>
                  <a:srgbClr val="0F243E"/>
                </a:solidFill>
                <a:latin typeface="Tahoma"/>
                <a:ea typeface="Tahoma"/>
                <a:cs typeface="Tahoma"/>
                <a:sym typeface="Tahoma"/>
              </a:rPr>
              <a:t>DÂN SỐ VÀ GIA TĂNG DÂN SỐ</a:t>
            </a:r>
            <a:endParaRPr b="1" i="0" sz="5400" u="none" cap="none" strike="noStrike">
              <a:solidFill>
                <a:srgbClr val="0F243E"/>
              </a:solidFill>
              <a:latin typeface="Tahoma"/>
              <a:ea typeface="Tahoma"/>
              <a:cs typeface="Tahoma"/>
              <a:sym typeface="Tahoma"/>
            </a:endParaRPr>
          </a:p>
        </p:txBody>
      </p:sp>
      <p:sp>
        <p:nvSpPr>
          <p:cNvPr id="99" name="Google Shape;99;p14"/>
          <p:cNvSpPr txBox="1"/>
          <p:nvPr/>
        </p:nvSpPr>
        <p:spPr>
          <a:xfrm>
            <a:off x="-61958" y="0"/>
            <a:ext cx="83058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C000"/>
              </a:buClr>
              <a:buSzPts val="1800"/>
              <a:buFont typeface="Noto Sans Symbols"/>
              <a:buNone/>
            </a:pPr>
            <a:r>
              <a:rPr b="1" i="0" lang="en-US" sz="1800" u="none" cap="none" strike="noStrike">
                <a:solidFill>
                  <a:srgbClr val="FFC000"/>
                </a:solidFill>
                <a:latin typeface="Tahoma"/>
                <a:ea typeface="Tahoma"/>
                <a:cs typeface="Tahoma"/>
                <a:sym typeface="Tahoma"/>
              </a:rPr>
              <a:t>UBND QUẬN GÒ VẤP</a:t>
            </a:r>
            <a:endParaRPr/>
          </a:p>
          <a:p>
            <a:pPr indent="0" lvl="0" marL="0" marR="0" rtl="0" algn="l">
              <a:spcBef>
                <a:spcPts val="0"/>
              </a:spcBef>
              <a:spcAft>
                <a:spcPts val="0"/>
              </a:spcAft>
              <a:buClr>
                <a:srgbClr val="FFC000"/>
              </a:buClr>
              <a:buSzPts val="1800"/>
              <a:buFont typeface="Noto Sans Symbols"/>
              <a:buNone/>
            </a:pPr>
            <a:r>
              <a:rPr b="1" i="0" lang="en-US" sz="1800" u="none" cap="none" strike="noStrike">
                <a:solidFill>
                  <a:srgbClr val="FFC000"/>
                </a:solidFill>
                <a:latin typeface="Tahoma"/>
                <a:ea typeface="Tahoma"/>
                <a:cs typeface="Tahoma"/>
                <a:sym typeface="Tahoma"/>
              </a:rPr>
              <a:t>PHÒNG GIÁO DỤC VÀ ĐÀO TẠO QUẬN GÒ VẤP</a:t>
            </a:r>
            <a:endParaRPr b="1" i="0" sz="1800" u="none" cap="none" strike="noStrike">
              <a:solidFill>
                <a:srgbClr val="FFC000"/>
              </a:solidFill>
              <a:latin typeface="Tahoma"/>
              <a:ea typeface="Tahoma"/>
              <a:cs typeface="Tahoma"/>
              <a:sym typeface="Tahom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descr="Hinh nen Powerepoint.jpg" id="279" name="Google Shape;279;p32"/>
          <p:cNvPicPr preferRelativeResize="0"/>
          <p:nvPr/>
        </p:nvPicPr>
        <p:blipFill rotWithShape="1">
          <a:blip r:embed="rId3">
            <a:alphaModFix/>
          </a:blip>
          <a:srcRect b="0" l="0" r="0" t="0"/>
          <a:stretch/>
        </p:blipFill>
        <p:spPr>
          <a:xfrm>
            <a:off x="-180528" y="0"/>
            <a:ext cx="9144000" cy="6858000"/>
          </a:xfrm>
          <a:prstGeom prst="rect">
            <a:avLst/>
          </a:prstGeom>
          <a:noFill/>
          <a:ln>
            <a:noFill/>
          </a:ln>
        </p:spPr>
      </p:pic>
      <p:sp>
        <p:nvSpPr>
          <p:cNvPr id="280" name="Google Shape;280;p32"/>
          <p:cNvSpPr/>
          <p:nvPr/>
        </p:nvSpPr>
        <p:spPr>
          <a:xfrm>
            <a:off x="2634572" y="1266825"/>
            <a:ext cx="5410200" cy="533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Tahoma"/>
                <a:ea typeface="Tahoma"/>
                <a:cs typeface="Tahoma"/>
                <a:sym typeface="Tahoma"/>
              </a:rPr>
              <a:t>Tính tỉ lệ gia tăng tự nhiên :</a:t>
            </a:r>
            <a:endParaRPr sz="2400">
              <a:solidFill>
                <a:schemeClr val="dk1"/>
              </a:solidFill>
              <a:latin typeface="Tahoma"/>
              <a:ea typeface="Tahoma"/>
              <a:cs typeface="Tahoma"/>
              <a:sym typeface="Tahoma"/>
            </a:endParaRPr>
          </a:p>
        </p:txBody>
      </p:sp>
      <p:sp>
        <p:nvSpPr>
          <p:cNvPr id="281" name="Google Shape;281;p32"/>
          <p:cNvSpPr/>
          <p:nvPr/>
        </p:nvSpPr>
        <p:spPr>
          <a:xfrm>
            <a:off x="139998" y="2214960"/>
            <a:ext cx="3200400" cy="533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Tahoma"/>
                <a:ea typeface="Tahoma"/>
                <a:cs typeface="Tahoma"/>
                <a:sym typeface="Tahoma"/>
              </a:rPr>
              <a:t>Tỉ lệ GTTN  1979 (%) =</a:t>
            </a:r>
            <a:endParaRPr/>
          </a:p>
        </p:txBody>
      </p:sp>
      <p:sp>
        <p:nvSpPr>
          <p:cNvPr id="282" name="Google Shape;282;p32"/>
          <p:cNvSpPr/>
          <p:nvPr/>
        </p:nvSpPr>
        <p:spPr>
          <a:xfrm>
            <a:off x="1415689" y="1978215"/>
            <a:ext cx="5214938" cy="533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Tahoma"/>
                <a:ea typeface="Tahoma"/>
                <a:cs typeface="Tahoma"/>
                <a:sym typeface="Tahoma"/>
              </a:rPr>
              <a:t>32,5 ‰ – 7,2 (‰)</a:t>
            </a:r>
            <a:endParaRPr/>
          </a:p>
        </p:txBody>
      </p:sp>
      <p:cxnSp>
        <p:nvCxnSpPr>
          <p:cNvPr id="283" name="Google Shape;283;p32"/>
          <p:cNvCxnSpPr/>
          <p:nvPr/>
        </p:nvCxnSpPr>
        <p:spPr>
          <a:xfrm>
            <a:off x="2915816" y="2499679"/>
            <a:ext cx="2520280" cy="15855"/>
          </a:xfrm>
          <a:prstGeom prst="straightConnector1">
            <a:avLst/>
          </a:prstGeom>
          <a:noFill/>
          <a:ln cap="flat" cmpd="sng" w="25400">
            <a:solidFill>
              <a:schemeClr val="dk1"/>
            </a:solidFill>
            <a:prstDash val="solid"/>
            <a:round/>
            <a:headEnd len="med" w="med" type="none"/>
            <a:tailEnd len="med" w="med" type="none"/>
          </a:ln>
          <a:effectLst>
            <a:outerShdw blurRad="40000" rotWithShape="0" dir="5400000" dist="20000">
              <a:srgbClr val="000000">
                <a:alpha val="37647"/>
              </a:srgbClr>
            </a:outerShdw>
          </a:effectLst>
        </p:spPr>
      </p:cxnSp>
      <p:sp>
        <p:nvSpPr>
          <p:cNvPr id="284" name="Google Shape;284;p32"/>
          <p:cNvSpPr/>
          <p:nvPr/>
        </p:nvSpPr>
        <p:spPr>
          <a:xfrm>
            <a:off x="3358789" y="2569234"/>
            <a:ext cx="1328738" cy="533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Tahoma"/>
                <a:ea typeface="Tahoma"/>
                <a:cs typeface="Tahoma"/>
                <a:sym typeface="Tahoma"/>
              </a:rPr>
              <a:t>10</a:t>
            </a:r>
            <a:endParaRPr/>
          </a:p>
        </p:txBody>
      </p:sp>
      <p:sp>
        <p:nvSpPr>
          <p:cNvPr id="285" name="Google Shape;285;p32"/>
          <p:cNvSpPr/>
          <p:nvPr/>
        </p:nvSpPr>
        <p:spPr>
          <a:xfrm>
            <a:off x="381000" y="1295400"/>
            <a:ext cx="2362200" cy="533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u="sng">
                <a:solidFill>
                  <a:schemeClr val="dk1"/>
                </a:solidFill>
                <a:latin typeface="Tahoma"/>
                <a:ea typeface="Tahoma"/>
                <a:cs typeface="Tahoma"/>
                <a:sym typeface="Tahoma"/>
              </a:rPr>
              <a:t>BÀI TẬP 3 :</a:t>
            </a:r>
            <a:endParaRPr sz="2400">
              <a:solidFill>
                <a:schemeClr val="dk1"/>
              </a:solidFill>
              <a:latin typeface="Tahoma"/>
              <a:ea typeface="Tahoma"/>
              <a:cs typeface="Tahoma"/>
              <a:sym typeface="Tahoma"/>
            </a:endParaRPr>
          </a:p>
        </p:txBody>
      </p:sp>
      <p:sp>
        <p:nvSpPr>
          <p:cNvPr id="286" name="Google Shape;286;p32"/>
          <p:cNvSpPr/>
          <p:nvPr/>
        </p:nvSpPr>
        <p:spPr>
          <a:xfrm>
            <a:off x="726976" y="190500"/>
            <a:ext cx="7156648" cy="120967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4800">
                <a:solidFill>
                  <a:schemeClr val="dk1"/>
                </a:solidFill>
                <a:latin typeface="Times New Roman"/>
                <a:ea typeface="Times New Roman"/>
                <a:cs typeface="Times New Roman"/>
                <a:sym typeface="Times New Roman"/>
              </a:rPr>
              <a:t>BÀI TẬP</a:t>
            </a:r>
            <a:endParaRPr b="1" sz="48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b="1" sz="4800">
              <a:solidFill>
                <a:schemeClr val="dk1"/>
              </a:solidFill>
              <a:latin typeface="Times New Roman"/>
              <a:ea typeface="Times New Roman"/>
              <a:cs typeface="Times New Roman"/>
              <a:sym typeface="Times New Roman"/>
            </a:endParaRPr>
          </a:p>
        </p:txBody>
      </p:sp>
      <p:sp>
        <p:nvSpPr>
          <p:cNvPr id="287" name="Google Shape;287;p32"/>
          <p:cNvSpPr/>
          <p:nvPr/>
        </p:nvSpPr>
        <p:spPr>
          <a:xfrm>
            <a:off x="5004048" y="2240906"/>
            <a:ext cx="1328738" cy="533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Tahoma"/>
                <a:ea typeface="Tahoma"/>
                <a:cs typeface="Tahoma"/>
                <a:sym typeface="Tahoma"/>
              </a:rPr>
              <a:t>=</a:t>
            </a:r>
            <a:endParaRPr sz="1600">
              <a:solidFill>
                <a:schemeClr val="dk1"/>
              </a:solidFill>
              <a:latin typeface="Tahoma"/>
              <a:ea typeface="Tahoma"/>
              <a:cs typeface="Tahoma"/>
              <a:sym typeface="Tahoma"/>
            </a:endParaRPr>
          </a:p>
        </p:txBody>
      </p:sp>
      <p:sp>
        <p:nvSpPr>
          <p:cNvPr id="288" name="Google Shape;288;p32"/>
          <p:cNvSpPr/>
          <p:nvPr/>
        </p:nvSpPr>
        <p:spPr>
          <a:xfrm>
            <a:off x="5431837" y="2242015"/>
            <a:ext cx="1328738" cy="533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Tahoma"/>
                <a:ea typeface="Tahoma"/>
                <a:cs typeface="Tahoma"/>
                <a:sym typeface="Tahoma"/>
              </a:rPr>
              <a:t>2.53%</a:t>
            </a:r>
            <a:endParaRPr sz="1600">
              <a:solidFill>
                <a:schemeClr val="dk1"/>
              </a:solidFill>
              <a:latin typeface="Tahoma"/>
              <a:ea typeface="Tahoma"/>
              <a:cs typeface="Tahoma"/>
              <a:sym typeface="Tahoma"/>
            </a:endParaRPr>
          </a:p>
        </p:txBody>
      </p:sp>
      <p:sp>
        <p:nvSpPr>
          <p:cNvPr id="289" name="Google Shape;289;p32"/>
          <p:cNvSpPr/>
          <p:nvPr/>
        </p:nvSpPr>
        <p:spPr>
          <a:xfrm>
            <a:off x="18920" y="3052265"/>
            <a:ext cx="3200400" cy="533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Tahoma"/>
                <a:ea typeface="Tahoma"/>
                <a:cs typeface="Tahoma"/>
                <a:sym typeface="Tahoma"/>
              </a:rPr>
              <a:t>  Tỉ lệ GTTN  1999 (%) =</a:t>
            </a:r>
            <a:endParaRPr/>
          </a:p>
        </p:txBody>
      </p:sp>
      <p:sp>
        <p:nvSpPr>
          <p:cNvPr id="290" name="Google Shape;290;p32"/>
          <p:cNvSpPr/>
          <p:nvPr/>
        </p:nvSpPr>
        <p:spPr>
          <a:xfrm>
            <a:off x="1411589" y="2898698"/>
            <a:ext cx="5214938" cy="533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Tahoma"/>
                <a:ea typeface="Tahoma"/>
                <a:cs typeface="Tahoma"/>
                <a:sym typeface="Tahoma"/>
              </a:rPr>
              <a:t>19,9 ‰ – 5,6 (‰)</a:t>
            </a:r>
            <a:endParaRPr/>
          </a:p>
        </p:txBody>
      </p:sp>
      <p:cxnSp>
        <p:nvCxnSpPr>
          <p:cNvPr id="291" name="Google Shape;291;p32"/>
          <p:cNvCxnSpPr/>
          <p:nvPr/>
        </p:nvCxnSpPr>
        <p:spPr>
          <a:xfrm>
            <a:off x="2783035" y="3349463"/>
            <a:ext cx="2520280" cy="15855"/>
          </a:xfrm>
          <a:prstGeom prst="straightConnector1">
            <a:avLst/>
          </a:prstGeom>
          <a:noFill/>
          <a:ln cap="flat" cmpd="sng" w="25400">
            <a:solidFill>
              <a:schemeClr val="dk1"/>
            </a:solidFill>
            <a:prstDash val="solid"/>
            <a:round/>
            <a:headEnd len="med" w="med" type="none"/>
            <a:tailEnd len="med" w="med" type="none"/>
          </a:ln>
          <a:effectLst>
            <a:outerShdw blurRad="40000" rotWithShape="0" dir="5400000" dist="20000">
              <a:srgbClr val="000000">
                <a:alpha val="37647"/>
              </a:srgbClr>
            </a:outerShdw>
          </a:effectLst>
        </p:spPr>
      </p:cxnSp>
      <p:sp>
        <p:nvSpPr>
          <p:cNvPr id="292" name="Google Shape;292;p32"/>
          <p:cNvSpPr/>
          <p:nvPr/>
        </p:nvSpPr>
        <p:spPr>
          <a:xfrm>
            <a:off x="3223133" y="3503030"/>
            <a:ext cx="1328738" cy="533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Tahoma"/>
                <a:ea typeface="Tahoma"/>
                <a:cs typeface="Tahoma"/>
                <a:sym typeface="Tahoma"/>
              </a:rPr>
              <a:t>10</a:t>
            </a:r>
            <a:endParaRPr/>
          </a:p>
        </p:txBody>
      </p:sp>
      <p:sp>
        <p:nvSpPr>
          <p:cNvPr id="293" name="Google Shape;293;p32"/>
          <p:cNvSpPr/>
          <p:nvPr/>
        </p:nvSpPr>
        <p:spPr>
          <a:xfrm>
            <a:off x="4880974" y="3068544"/>
            <a:ext cx="1328738" cy="533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Tahoma"/>
                <a:ea typeface="Tahoma"/>
                <a:cs typeface="Tahoma"/>
                <a:sym typeface="Tahoma"/>
              </a:rPr>
              <a:t>=</a:t>
            </a:r>
            <a:endParaRPr sz="1600">
              <a:solidFill>
                <a:schemeClr val="dk1"/>
              </a:solidFill>
              <a:latin typeface="Tahoma"/>
              <a:ea typeface="Tahoma"/>
              <a:cs typeface="Tahoma"/>
              <a:sym typeface="Tahoma"/>
            </a:endParaRPr>
          </a:p>
        </p:txBody>
      </p:sp>
      <p:sp>
        <p:nvSpPr>
          <p:cNvPr id="294" name="Google Shape;294;p32"/>
          <p:cNvSpPr/>
          <p:nvPr/>
        </p:nvSpPr>
        <p:spPr>
          <a:xfrm>
            <a:off x="5400038" y="3068544"/>
            <a:ext cx="1328738" cy="533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Tahoma"/>
                <a:ea typeface="Tahoma"/>
                <a:cs typeface="Tahoma"/>
                <a:sym typeface="Tahoma"/>
              </a:rPr>
              <a:t>1,43%</a:t>
            </a:r>
            <a:endParaRPr sz="1600">
              <a:solidFill>
                <a:schemeClr val="dk1"/>
              </a:solidFill>
              <a:latin typeface="Tahoma"/>
              <a:ea typeface="Tahoma"/>
              <a:cs typeface="Tahoma"/>
              <a:sym typeface="Tahoma"/>
            </a:endParaRPr>
          </a:p>
        </p:txBody>
      </p:sp>
      <p:sp>
        <p:nvSpPr>
          <p:cNvPr id="295" name="Google Shape;295;p32"/>
          <p:cNvSpPr txBox="1"/>
          <p:nvPr/>
        </p:nvSpPr>
        <p:spPr>
          <a:xfrm>
            <a:off x="-71626" y="3729296"/>
            <a:ext cx="8820089" cy="171592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2000"/>
              <a:buFont typeface="Tahoma"/>
              <a:buNone/>
            </a:pPr>
            <a:r>
              <a:rPr lang="en-US" sz="2000">
                <a:solidFill>
                  <a:schemeClr val="dk1"/>
                </a:solidFill>
                <a:latin typeface="Tahoma"/>
                <a:ea typeface="Tahoma"/>
                <a:cs typeface="Tahoma"/>
                <a:sym typeface="Tahoma"/>
              </a:rPr>
              <a:t>Nhận xét:</a:t>
            </a:r>
            <a:br>
              <a:rPr lang="en-US" sz="2000">
                <a:solidFill>
                  <a:schemeClr val="dk1"/>
                </a:solidFill>
                <a:latin typeface="Tahoma"/>
                <a:ea typeface="Tahoma"/>
                <a:cs typeface="Tahoma"/>
                <a:sym typeface="Tahoma"/>
              </a:rPr>
            </a:br>
            <a:r>
              <a:rPr lang="en-US" sz="2000">
                <a:solidFill>
                  <a:schemeClr val="dk1"/>
                </a:solidFill>
                <a:latin typeface="Tahoma"/>
                <a:ea typeface="Tahoma"/>
                <a:cs typeface="Tahoma"/>
                <a:sym typeface="Tahoma"/>
              </a:rPr>
              <a:t>- Nhờ thực hiện tốt chính sách dân số và kế hoạch hoá gia đình nên tỉ lệ gia tăng tự nhiên của dân số có xu hướng giảm.</a:t>
            </a:r>
            <a:br>
              <a:rPr lang="en-US" sz="2000">
                <a:solidFill>
                  <a:schemeClr val="dk1"/>
                </a:solidFill>
                <a:latin typeface="Tahoma"/>
                <a:ea typeface="Tahoma"/>
                <a:cs typeface="Tahoma"/>
                <a:sym typeface="Tahoma"/>
              </a:rPr>
            </a:br>
            <a:r>
              <a:rPr lang="en-US" sz="2000">
                <a:solidFill>
                  <a:schemeClr val="dk1"/>
                </a:solidFill>
                <a:latin typeface="Tahoma"/>
                <a:ea typeface="Tahoma"/>
                <a:cs typeface="Tahoma"/>
                <a:sym typeface="Tahoma"/>
              </a:rPr>
              <a:t>- Ở năm 1979 - tỉ lệ tăng tự nhiên 2,53% đến năm 1999 - tỉ lệ gia tăng tự nhiên đã giảm (1,43%)</a:t>
            </a:r>
            <a:br>
              <a:rPr lang="en-US" sz="2000">
                <a:solidFill>
                  <a:schemeClr val="dk1"/>
                </a:solidFill>
                <a:latin typeface="Tahoma"/>
                <a:ea typeface="Tahoma"/>
                <a:cs typeface="Tahoma"/>
                <a:sym typeface="Tahoma"/>
              </a:rPr>
            </a:br>
            <a:endParaRPr sz="2000">
              <a:solidFill>
                <a:schemeClr val="dk1"/>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80"/>
                                        <p:tgtEl>
                                          <p:spTgt spid="285"/>
                                        </p:tgtEl>
                                      </p:cBhvr>
                                    </p:animEffect>
                                  </p:childTnLst>
                                </p:cTn>
                              </p:par>
                              <p:par>
                                <p:cTn fill="hold" nodeType="with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80"/>
                                        <p:tgtEl>
                                          <p:spTgt spid="280"/>
                                        </p:tgtEl>
                                      </p:cBhvr>
                                    </p:animEffect>
                                  </p:childTnLst>
                                </p:cTn>
                              </p:par>
                              <p:par>
                                <p:cTn fill="hold" nodeType="with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80"/>
                                        <p:tgtEl>
                                          <p:spTgt spid="281"/>
                                        </p:tgtEl>
                                      </p:cBhvr>
                                    </p:animEffect>
                                  </p:childTnLst>
                                </p:cTn>
                              </p:par>
                              <p:par>
                                <p:cTn fill="hold" nodeType="with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2000"/>
                                        <p:tgtEl>
                                          <p:spTgt spid="283"/>
                                        </p:tgtEl>
                                      </p:cBhvr>
                                    </p:animEffect>
                                  </p:childTnLst>
                                </p:cTn>
                              </p:par>
                              <p:par>
                                <p:cTn fill="hold" nodeType="with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80"/>
                                        <p:tgtEl>
                                          <p:spTgt spid="282"/>
                                        </p:tgtEl>
                                      </p:cBhvr>
                                    </p:animEffect>
                                  </p:childTnLst>
                                </p:cTn>
                              </p:par>
                              <p:par>
                                <p:cTn fill="hold" nodeType="with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500"/>
                                        <p:tgtEl>
                                          <p:spTgt spid="284"/>
                                        </p:tgtEl>
                                      </p:cBhvr>
                                    </p:animEffect>
                                  </p:childTnLst>
                                </p:cTn>
                              </p:par>
                              <p:par>
                                <p:cTn fill="hold" nodeType="with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500"/>
                                        <p:tgtEl>
                                          <p:spTgt spid="287"/>
                                        </p:tgtEl>
                                      </p:cBhvr>
                                    </p:animEffect>
                                  </p:childTnLst>
                                </p:cTn>
                              </p:par>
                              <p:par>
                                <p:cTn fill="hold" nodeType="withEffect" presetClass="entr" presetID="10" presetSubtype="0">
                                  <p:stCondLst>
                                    <p:cond delay="0"/>
                                  </p:stCondLst>
                                  <p:childTnLst>
                                    <p:set>
                                      <p:cBhvr>
                                        <p:cTn dur="1" fill="hold">
                                          <p:stCondLst>
                                            <p:cond delay="0"/>
                                          </p:stCondLst>
                                        </p:cTn>
                                        <p:tgtEl>
                                          <p:spTgt spid="288"/>
                                        </p:tgtEl>
                                        <p:attrNameLst>
                                          <p:attrName>style.visibility</p:attrName>
                                        </p:attrNameLst>
                                      </p:cBhvr>
                                      <p:to>
                                        <p:strVal val="visible"/>
                                      </p:to>
                                    </p:set>
                                    <p:animEffect filter="fade" transition="in">
                                      <p:cBhvr>
                                        <p:cTn dur="500"/>
                                        <p:tgtEl>
                                          <p:spTgt spid="2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80"/>
                                        <p:tgtEl>
                                          <p:spTgt spid="289"/>
                                        </p:tgtEl>
                                      </p:cBhvr>
                                    </p:animEffect>
                                  </p:childTnLst>
                                </p:cTn>
                              </p:par>
                              <p:par>
                                <p:cTn fill="hold" nodeType="with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80"/>
                                        <p:tgtEl>
                                          <p:spTgt spid="290"/>
                                        </p:tgtEl>
                                      </p:cBhvr>
                                    </p:animEffect>
                                  </p:childTnLst>
                                </p:cTn>
                              </p:par>
                              <p:par>
                                <p:cTn fill="hold" nodeType="with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2000"/>
                                        <p:tgtEl>
                                          <p:spTgt spid="291"/>
                                        </p:tgtEl>
                                      </p:cBhvr>
                                    </p:animEffect>
                                  </p:childTnLst>
                                </p:cTn>
                              </p:par>
                              <p:par>
                                <p:cTn fill="hold" nodeType="with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500"/>
                                        <p:tgtEl>
                                          <p:spTgt spid="292"/>
                                        </p:tgtEl>
                                      </p:cBhvr>
                                    </p:animEffect>
                                  </p:childTnLst>
                                </p:cTn>
                              </p:par>
                              <p:par>
                                <p:cTn fill="hold" nodeType="with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500"/>
                                        <p:tgtEl>
                                          <p:spTgt spid="293"/>
                                        </p:tgtEl>
                                      </p:cBhvr>
                                    </p:animEffect>
                                  </p:childTnLst>
                                </p:cTn>
                              </p:par>
                              <p:par>
                                <p:cTn fill="hold" nodeType="with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500"/>
                                        <p:tgtEl>
                                          <p:spTgt spid="2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2000"/>
                                        <p:tgtEl>
                                          <p:spTgt spid="2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cxnSp>
        <p:nvCxnSpPr>
          <p:cNvPr id="300" name="Google Shape;300;p33"/>
          <p:cNvCxnSpPr/>
          <p:nvPr/>
        </p:nvCxnSpPr>
        <p:spPr>
          <a:xfrm>
            <a:off x="5943600" y="5715000"/>
            <a:ext cx="0" cy="152400"/>
          </a:xfrm>
          <a:prstGeom prst="straightConnector1">
            <a:avLst/>
          </a:prstGeom>
          <a:noFill/>
          <a:ln cap="flat" cmpd="sng" w="28575">
            <a:solidFill>
              <a:schemeClr val="dk1"/>
            </a:solidFill>
            <a:prstDash val="solid"/>
            <a:round/>
            <a:headEnd len="med" w="med" type="none"/>
            <a:tailEnd len="med" w="med" type="none"/>
          </a:ln>
        </p:spPr>
      </p:cxnSp>
      <p:sp>
        <p:nvSpPr>
          <p:cNvPr id="301" name="Google Shape;301;p33"/>
          <p:cNvSpPr/>
          <p:nvPr/>
        </p:nvSpPr>
        <p:spPr>
          <a:xfrm>
            <a:off x="76200" y="152400"/>
            <a:ext cx="9144000" cy="990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2800"/>
              <a:buFont typeface="Noto Sans Symbols"/>
              <a:buNone/>
            </a:pPr>
            <a:r>
              <a:rPr lang="en-US" sz="2800">
                <a:solidFill>
                  <a:schemeClr val="dk1"/>
                </a:solidFill>
                <a:latin typeface="Times New Roman"/>
                <a:ea typeface="Times New Roman"/>
                <a:cs typeface="Times New Roman"/>
                <a:sym typeface="Times New Roman"/>
              </a:rPr>
              <a:t>BIỂU ĐỒ THỂ HIỆN TÌNH HÌNH GIA TĂNG TỰ NHIÊN CỦA DÂN SỐ NƯỚC TA THỜI KÌ 1979 – 1999.</a:t>
            </a:r>
            <a:endParaRPr sz="2800">
              <a:solidFill>
                <a:schemeClr val="dk1"/>
              </a:solidFill>
              <a:latin typeface="Times New Roman"/>
              <a:ea typeface="Times New Roman"/>
              <a:cs typeface="Times New Roman"/>
              <a:sym typeface="Times New Roman"/>
            </a:endParaRPr>
          </a:p>
        </p:txBody>
      </p:sp>
      <p:pic>
        <p:nvPicPr>
          <p:cNvPr id="302" name="Google Shape;302;p33"/>
          <p:cNvPicPr preferRelativeResize="0"/>
          <p:nvPr/>
        </p:nvPicPr>
        <p:blipFill rotWithShape="1">
          <a:blip r:embed="rId3">
            <a:alphaModFix/>
          </a:blip>
          <a:srcRect b="0" l="0" r="0" t="0"/>
          <a:stretch/>
        </p:blipFill>
        <p:spPr>
          <a:xfrm>
            <a:off x="611560" y="1340768"/>
            <a:ext cx="7776863" cy="525658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80"/>
                                        <p:tgtEl>
                                          <p:spTgt spid="3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3">
            <a:alphaModFix/>
          </a:blip>
          <a:tile algn="tl" flip="none" tx="0" sx="100000" ty="0" sy="100000"/>
        </a:blipFill>
      </p:bgPr>
    </p:bg>
    <p:spTree>
      <p:nvGrpSpPr>
        <p:cNvPr id="306" name="Shape 306"/>
        <p:cNvGrpSpPr/>
        <p:nvPr/>
      </p:nvGrpSpPr>
      <p:grpSpPr>
        <a:xfrm>
          <a:off x="0" y="0"/>
          <a:ext cx="0" cy="0"/>
          <a:chOff x="0" y="0"/>
          <a:chExt cx="0" cy="0"/>
        </a:xfrm>
      </p:grpSpPr>
      <p:sp>
        <p:nvSpPr>
          <p:cNvPr id="307" name="Google Shape;307;p34"/>
          <p:cNvSpPr txBox="1"/>
          <p:nvPr>
            <p:ph type="title"/>
          </p:nvPr>
        </p:nvSpPr>
        <p:spPr>
          <a:xfrm>
            <a:off x="457200" y="274638"/>
            <a:ext cx="8229600" cy="418058"/>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FF0000"/>
              </a:buClr>
              <a:buSzPct val="100000"/>
              <a:buFont typeface="Calibri"/>
              <a:buNone/>
            </a:pPr>
            <a:r>
              <a:rPr b="1" lang="en-US">
                <a:solidFill>
                  <a:srgbClr val="FF0000"/>
                </a:solidFill>
              </a:rPr>
              <a:t>Củng cố</a:t>
            </a:r>
            <a:endParaRPr b="1">
              <a:solidFill>
                <a:srgbClr val="FF0000"/>
              </a:solidFill>
            </a:endParaRPr>
          </a:p>
        </p:txBody>
      </p:sp>
      <p:sp>
        <p:nvSpPr>
          <p:cNvPr id="308" name="Google Shape;308;p34"/>
          <p:cNvSpPr txBox="1"/>
          <p:nvPr/>
        </p:nvSpPr>
        <p:spPr>
          <a:xfrm>
            <a:off x="179512" y="1180687"/>
            <a:ext cx="4536504"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FFFF00"/>
                </a:solidFill>
                <a:latin typeface="Calibri"/>
                <a:ea typeface="Calibri"/>
                <a:cs typeface="Calibri"/>
                <a:sym typeface="Calibri"/>
              </a:rPr>
              <a:t>Dân số hiện nay của VN?</a:t>
            </a:r>
            <a:endParaRPr b="1" sz="3200">
              <a:solidFill>
                <a:srgbClr val="FFFF00"/>
              </a:solidFill>
              <a:latin typeface="Calibri"/>
              <a:ea typeface="Calibri"/>
              <a:cs typeface="Calibri"/>
              <a:sym typeface="Calibri"/>
            </a:endParaRPr>
          </a:p>
        </p:txBody>
      </p:sp>
      <p:sp>
        <p:nvSpPr>
          <p:cNvPr id="309" name="Google Shape;309;p34"/>
          <p:cNvSpPr txBox="1"/>
          <p:nvPr/>
        </p:nvSpPr>
        <p:spPr>
          <a:xfrm>
            <a:off x="179512" y="2132856"/>
            <a:ext cx="885698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E36C09"/>
                </a:solidFill>
                <a:latin typeface="Calibri"/>
                <a:ea typeface="Calibri"/>
                <a:cs typeface="Calibri"/>
                <a:sym typeface="Calibri"/>
              </a:rPr>
              <a:t>Tỉ lệ tăng tự nhiên ở vùng nào cao?Vùng nào thấp?</a:t>
            </a:r>
            <a:endParaRPr b="1" sz="3200">
              <a:solidFill>
                <a:srgbClr val="E36C09"/>
              </a:solidFill>
              <a:latin typeface="Calibri"/>
              <a:ea typeface="Calibri"/>
              <a:cs typeface="Calibri"/>
              <a:sym typeface="Calibri"/>
            </a:endParaRPr>
          </a:p>
        </p:txBody>
      </p:sp>
      <p:sp>
        <p:nvSpPr>
          <p:cNvPr id="310" name="Google Shape;310;p34"/>
          <p:cNvSpPr txBox="1"/>
          <p:nvPr/>
        </p:nvSpPr>
        <p:spPr>
          <a:xfrm>
            <a:off x="179512" y="2775629"/>
            <a:ext cx="8712968"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00B0F0"/>
                </a:solidFill>
                <a:latin typeface="Calibri"/>
                <a:ea typeface="Calibri"/>
                <a:cs typeface="Calibri"/>
                <a:sym typeface="Calibri"/>
              </a:rPr>
              <a:t>Cơ cấu dân số theo nhóm tuổi nào giảm? Nhóm tuổi nào tăng?</a:t>
            </a:r>
            <a:endParaRPr b="1" sz="3200">
              <a:solidFill>
                <a:srgbClr val="00B0F0"/>
              </a:solidFill>
              <a:latin typeface="Calibri"/>
              <a:ea typeface="Calibri"/>
              <a:cs typeface="Calibri"/>
              <a:sym typeface="Calibri"/>
            </a:endParaRPr>
          </a:p>
        </p:txBody>
      </p:sp>
      <p:sp>
        <p:nvSpPr>
          <p:cNvPr id="311" name="Google Shape;311;p34"/>
          <p:cNvSpPr txBox="1"/>
          <p:nvPr/>
        </p:nvSpPr>
        <p:spPr>
          <a:xfrm>
            <a:off x="0" y="3910845"/>
            <a:ext cx="7128792"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rgbClr val="00B050"/>
                </a:solidFill>
                <a:latin typeface="Calibri"/>
                <a:ea typeface="Calibri"/>
                <a:cs typeface="Calibri"/>
                <a:sym typeface="Calibri"/>
              </a:rPr>
              <a:t>Cơ cấu dân số theo giới tính nào tăng?</a:t>
            </a:r>
            <a:endParaRPr b="1" sz="3200">
              <a:solidFill>
                <a:srgbClr val="00B05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8"/>
                                        </p:tgtEl>
                                        <p:attrNameLst>
                                          <p:attrName>style.visibility</p:attrName>
                                        </p:attrNameLst>
                                      </p:cBhvr>
                                      <p:to>
                                        <p:strVal val="visible"/>
                                      </p:to>
                                    </p:set>
                                    <p:anim calcmode="lin" valueType="num">
                                      <p:cBhvr additive="base">
                                        <p:cTn dur="500"/>
                                        <p:tgtEl>
                                          <p:spTgt spid="30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9"/>
                                        </p:tgtEl>
                                        <p:attrNameLst>
                                          <p:attrName>style.visibility</p:attrName>
                                        </p:attrNameLst>
                                      </p:cBhvr>
                                      <p:to>
                                        <p:strVal val="visible"/>
                                      </p:to>
                                    </p:set>
                                    <p:anim calcmode="lin" valueType="num">
                                      <p:cBhvr additive="base">
                                        <p:cTn dur="500"/>
                                        <p:tgtEl>
                                          <p:spTgt spid="30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0"/>
                                        </p:tgtEl>
                                        <p:attrNameLst>
                                          <p:attrName>style.visibility</p:attrName>
                                        </p:attrNameLst>
                                      </p:cBhvr>
                                      <p:to>
                                        <p:strVal val="visible"/>
                                      </p:to>
                                    </p:set>
                                    <p:anim calcmode="lin" valueType="num">
                                      <p:cBhvr additive="base">
                                        <p:cTn dur="500"/>
                                        <p:tgtEl>
                                          <p:spTgt spid="31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1"/>
                                        </p:tgtEl>
                                        <p:attrNameLst>
                                          <p:attrName>style.visibility</p:attrName>
                                        </p:attrNameLst>
                                      </p:cBhvr>
                                      <p:to>
                                        <p:strVal val="visible"/>
                                      </p:to>
                                    </p:set>
                                    <p:anim calcmode="lin" valueType="num">
                                      <p:cBhvr additive="base">
                                        <p:cTn dur="500"/>
                                        <p:tgtEl>
                                          <p:spTgt spid="31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5"/>
          <p:cNvSpPr txBox="1"/>
          <p:nvPr/>
        </p:nvSpPr>
        <p:spPr>
          <a:xfrm>
            <a:off x="2085975" y="304800"/>
            <a:ext cx="4467225" cy="646331"/>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FF0000"/>
                </a:solidFill>
                <a:latin typeface="Tahoma"/>
                <a:ea typeface="Tahoma"/>
                <a:cs typeface="Tahoma"/>
                <a:sym typeface="Tahoma"/>
              </a:rPr>
              <a:t>Dặn dò:</a:t>
            </a:r>
            <a:endParaRPr/>
          </a:p>
        </p:txBody>
      </p:sp>
      <p:sp>
        <p:nvSpPr>
          <p:cNvPr id="317" name="Google Shape;317;p35"/>
          <p:cNvSpPr txBox="1"/>
          <p:nvPr/>
        </p:nvSpPr>
        <p:spPr>
          <a:xfrm>
            <a:off x="457200" y="1143000"/>
            <a:ext cx="8270875" cy="3970318"/>
          </a:xfrm>
          <a:prstGeom prst="rect">
            <a:avLst/>
          </a:prstGeom>
          <a:solidFill>
            <a:srgbClr val="FFFFCC"/>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0000FF"/>
                </a:solidFill>
                <a:latin typeface="Tahoma"/>
                <a:ea typeface="Tahoma"/>
                <a:cs typeface="Tahoma"/>
                <a:sym typeface="Tahoma"/>
              </a:rPr>
              <a:t>  - Ôn lại những kiến thức đã học ở bài 2. </a:t>
            </a:r>
            <a:endParaRPr sz="2400">
              <a:solidFill>
                <a:srgbClr val="0000FF"/>
              </a:solidFill>
              <a:latin typeface="Tahoma"/>
              <a:ea typeface="Tahoma"/>
              <a:cs typeface="Tahoma"/>
              <a:sym typeface="Tahoma"/>
            </a:endParaRPr>
          </a:p>
          <a:p>
            <a:pPr indent="0" lvl="0" marL="0" marR="0" rtl="0" algn="l">
              <a:spcBef>
                <a:spcPts val="1200"/>
              </a:spcBef>
              <a:spcAft>
                <a:spcPts val="0"/>
              </a:spcAft>
              <a:buNone/>
            </a:pPr>
            <a:r>
              <a:rPr lang="en-US" sz="2400">
                <a:solidFill>
                  <a:srgbClr val="0000FF"/>
                </a:solidFill>
                <a:latin typeface="Tahoma"/>
                <a:ea typeface="Tahoma"/>
                <a:cs typeface="Tahoma"/>
                <a:sym typeface="Tahoma"/>
              </a:rPr>
              <a:t> - Nghiên cứu trước bài 3 : “Phân bố dân cư và các loại hình quần cư ” trong SGK Địa lí 9.</a:t>
            </a:r>
            <a:endParaRPr/>
          </a:p>
          <a:p>
            <a:pPr indent="0" lvl="0" marL="0" marR="0" rtl="0" algn="l">
              <a:spcBef>
                <a:spcPts val="1200"/>
              </a:spcBef>
              <a:spcAft>
                <a:spcPts val="0"/>
              </a:spcAft>
              <a:buNone/>
            </a:pPr>
            <a:r>
              <a:rPr lang="en-US" sz="2400">
                <a:solidFill>
                  <a:srgbClr val="0000FF"/>
                </a:solidFill>
                <a:latin typeface="Tahoma"/>
                <a:ea typeface="Tahoma"/>
                <a:cs typeface="Tahoma"/>
                <a:sym typeface="Tahoma"/>
              </a:rPr>
              <a:t>- Hoàn thiện phần vẽ biểu đồ thể hiện tình hình gia tăng tự nhiên của dân số nước ta thời kì 1979 – 1999( trang 10/sgk)</a:t>
            </a:r>
            <a:endParaRPr sz="2400">
              <a:solidFill>
                <a:srgbClr val="0000FF"/>
              </a:solidFill>
              <a:latin typeface="Tahoma"/>
              <a:ea typeface="Tahoma"/>
              <a:cs typeface="Tahoma"/>
              <a:sym typeface="Tahoma"/>
            </a:endParaRPr>
          </a:p>
          <a:p>
            <a:pPr indent="0" lvl="0" marL="0" marR="0" rtl="0" algn="l">
              <a:spcBef>
                <a:spcPts val="1200"/>
              </a:spcBef>
              <a:spcAft>
                <a:spcPts val="0"/>
              </a:spcAft>
              <a:buNone/>
            </a:pPr>
            <a:r>
              <a:rPr lang="en-US" sz="2400">
                <a:solidFill>
                  <a:srgbClr val="0000FF"/>
                </a:solidFill>
                <a:latin typeface="Tahoma"/>
                <a:ea typeface="Tahoma"/>
                <a:cs typeface="Tahoma"/>
                <a:sym typeface="Tahoma"/>
              </a:rPr>
              <a:t>  - Lên mạng Internet tìm số liệu mới nhất về mật độ dân só của nước ta , sự gia tăng dân số, cơ cấu dân số (theo độ tuổi và theo giới tính) của nước ta hiện nay.</a:t>
            </a:r>
            <a:endParaRPr/>
          </a:p>
        </p:txBody>
      </p:sp>
      <p:pic>
        <p:nvPicPr>
          <p:cNvPr descr="book9" id="318" name="Google Shape;318;p35"/>
          <p:cNvPicPr preferRelativeResize="0"/>
          <p:nvPr/>
        </p:nvPicPr>
        <p:blipFill rotWithShape="1">
          <a:blip r:embed="rId3">
            <a:alphaModFix/>
          </a:blip>
          <a:srcRect b="0" l="0" r="0" t="0"/>
          <a:stretch/>
        </p:blipFill>
        <p:spPr>
          <a:xfrm>
            <a:off x="955675" y="288925"/>
            <a:ext cx="949325" cy="723900"/>
          </a:xfrm>
          <a:prstGeom prst="rect">
            <a:avLst/>
          </a:prstGeom>
          <a:noFill/>
          <a:ln>
            <a:noFill/>
          </a:ln>
        </p:spPr>
      </p:pic>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324" name="Google Shape;324;p3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hinh-nen-powerpoint-42.jpg" id="325" name="Google Shape;325;p36"/>
          <p:cNvPicPr preferRelativeResize="0"/>
          <p:nvPr/>
        </p:nvPicPr>
        <p:blipFill rotWithShape="1">
          <a:blip r:embed="rId3">
            <a:alphaModFix/>
          </a:blip>
          <a:srcRect b="0" l="0" r="0" t="0"/>
          <a:stretch/>
        </p:blipFill>
        <p:spPr>
          <a:xfrm>
            <a:off x="304800" y="0"/>
            <a:ext cx="9144000" cy="6858000"/>
          </a:xfrm>
          <a:prstGeom prst="rect">
            <a:avLst/>
          </a:prstGeom>
          <a:noFill/>
          <a:ln>
            <a:noFill/>
          </a:ln>
        </p:spPr>
      </p:pic>
      <p:sp>
        <p:nvSpPr>
          <p:cNvPr id="326" name="Google Shape;326;p36"/>
          <p:cNvSpPr/>
          <p:nvPr/>
        </p:nvSpPr>
        <p:spPr>
          <a:xfrm>
            <a:off x="762000" y="868571"/>
            <a:ext cx="8077200" cy="212365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4400">
                <a:solidFill>
                  <a:srgbClr val="FC7876"/>
                </a:solidFill>
                <a:latin typeface="Times New Roman"/>
                <a:ea typeface="Times New Roman"/>
                <a:cs typeface="Times New Roman"/>
                <a:sym typeface="Times New Roman"/>
              </a:rPr>
              <a:t>Bài học đến đây là kết thúc hẹn gặp lại các em trong những bài học tiếp theo!</a:t>
            </a:r>
            <a:endParaRPr b="1" sz="4400">
              <a:solidFill>
                <a:srgbClr val="FC7876"/>
              </a:solidFill>
              <a:latin typeface="Calibri"/>
              <a:ea typeface="Calibri"/>
              <a:cs typeface="Calibri"/>
              <a:sym typeface="Calibri"/>
            </a:endParaRPr>
          </a:p>
        </p:txBody>
      </p:sp>
      <p:pic>
        <p:nvPicPr>
          <p:cNvPr descr="Qua dia cau quay" id="327" name="Google Shape;327;p36"/>
          <p:cNvPicPr preferRelativeResize="0"/>
          <p:nvPr/>
        </p:nvPicPr>
        <p:blipFill rotWithShape="1">
          <a:blip r:embed="rId4">
            <a:alphaModFix/>
          </a:blip>
          <a:srcRect b="0" l="0" r="0" t="0"/>
          <a:stretch/>
        </p:blipFill>
        <p:spPr>
          <a:xfrm>
            <a:off x="2514600" y="2895600"/>
            <a:ext cx="3581400" cy="3124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5"/>
          <p:cNvSpPr/>
          <p:nvPr/>
        </p:nvSpPr>
        <p:spPr>
          <a:xfrm>
            <a:off x="76200" y="152400"/>
            <a:ext cx="3124200" cy="2362200"/>
          </a:xfrm>
          <a:prstGeom prst="ellipse">
            <a:avLst/>
          </a:prstGeom>
          <a:solidFill>
            <a:srgbClr val="76923C"/>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4800" u="none" cap="none" strike="noStrike">
                <a:solidFill>
                  <a:schemeClr val="dk1"/>
                </a:solidFill>
                <a:latin typeface="Tahoma"/>
                <a:ea typeface="Tahoma"/>
                <a:cs typeface="Tahoma"/>
                <a:sym typeface="Tahoma"/>
              </a:rPr>
              <a:t>Nội dung chính</a:t>
            </a:r>
            <a:endParaRPr b="1" i="0" sz="4800" u="none" cap="none" strike="noStrike">
              <a:solidFill>
                <a:schemeClr val="dk1"/>
              </a:solidFill>
              <a:latin typeface="Tahoma"/>
              <a:ea typeface="Tahoma"/>
              <a:cs typeface="Tahoma"/>
              <a:sym typeface="Tahoma"/>
            </a:endParaRPr>
          </a:p>
        </p:txBody>
      </p:sp>
      <p:sp>
        <p:nvSpPr>
          <p:cNvPr id="105" name="Google Shape;105;p15"/>
          <p:cNvSpPr/>
          <p:nvPr/>
        </p:nvSpPr>
        <p:spPr>
          <a:xfrm>
            <a:off x="5562600" y="152400"/>
            <a:ext cx="2667000" cy="1679448"/>
          </a:xfrm>
          <a:custGeom>
            <a:rect b="b" l="l" r="r" t="t"/>
            <a:pathLst>
              <a:path extrusionOk="0" h="120000" w="120000">
                <a:moveTo>
                  <a:pt x="0" y="0"/>
                </a:moveTo>
                <a:lnTo>
                  <a:pt x="120000" y="0"/>
                </a:lnTo>
                <a:lnTo>
                  <a:pt x="120000" y="120000"/>
                </a:lnTo>
                <a:lnTo>
                  <a:pt x="0" y="120000"/>
                </a:lnTo>
                <a:close/>
              </a:path>
              <a:path extrusionOk="0" fill="none" h="120000" w="120000">
                <a:moveTo>
                  <a:pt x="-8210" y="43805"/>
                </a:moveTo>
                <a:lnTo>
                  <a:pt x="-20000" y="22500"/>
                </a:lnTo>
                <a:lnTo>
                  <a:pt x="-128401" y="18032"/>
                </a:lnTo>
              </a:path>
            </a:pathLst>
          </a:custGeom>
          <a:solidFill>
            <a:srgbClr val="FABF8E"/>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chemeClr val="dk1"/>
                </a:solidFill>
                <a:latin typeface="Tahoma"/>
                <a:ea typeface="Tahoma"/>
                <a:cs typeface="Tahoma"/>
                <a:sym typeface="Tahoma"/>
              </a:rPr>
              <a:t>1. Dân số</a:t>
            </a:r>
            <a:endParaRPr b="0" i="0" sz="4400" u="none" cap="none" strike="noStrike">
              <a:solidFill>
                <a:schemeClr val="dk1"/>
              </a:solidFill>
              <a:latin typeface="Tahoma"/>
              <a:ea typeface="Tahoma"/>
              <a:cs typeface="Tahoma"/>
              <a:sym typeface="Tahoma"/>
            </a:endParaRPr>
          </a:p>
        </p:txBody>
      </p:sp>
      <p:sp>
        <p:nvSpPr>
          <p:cNvPr id="106" name="Google Shape;106;p15"/>
          <p:cNvSpPr/>
          <p:nvPr/>
        </p:nvSpPr>
        <p:spPr>
          <a:xfrm>
            <a:off x="6096000" y="3200400"/>
            <a:ext cx="2895600" cy="2133600"/>
          </a:xfrm>
          <a:custGeom>
            <a:rect b="b" l="l" r="r" t="t"/>
            <a:pathLst>
              <a:path extrusionOk="0" h="120000" w="120000">
                <a:moveTo>
                  <a:pt x="0" y="0"/>
                </a:moveTo>
                <a:lnTo>
                  <a:pt x="120000" y="0"/>
                </a:lnTo>
                <a:lnTo>
                  <a:pt x="120000" y="120000"/>
                </a:lnTo>
                <a:lnTo>
                  <a:pt x="0" y="120000"/>
                </a:lnTo>
                <a:close/>
              </a:path>
              <a:path extrusionOk="0" fill="none" h="120000" w="120000">
                <a:moveTo>
                  <a:pt x="-10000" y="22500"/>
                </a:moveTo>
                <a:lnTo>
                  <a:pt x="-20000" y="22500"/>
                </a:lnTo>
                <a:lnTo>
                  <a:pt x="-124948" y="-76548"/>
                </a:lnTo>
              </a:path>
            </a:pathLst>
          </a:custGeom>
          <a:solidFill>
            <a:srgbClr val="92CCDC"/>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chemeClr val="dk1"/>
                </a:solidFill>
                <a:latin typeface="Tahoma"/>
                <a:ea typeface="Tahoma"/>
                <a:cs typeface="Tahoma"/>
                <a:sym typeface="Tahoma"/>
              </a:rPr>
              <a:t>2. Gia tăng dân số</a:t>
            </a:r>
            <a:endParaRPr b="0" i="0" sz="4400" u="none" cap="none" strike="noStrike">
              <a:solidFill>
                <a:schemeClr val="dk1"/>
              </a:solidFill>
              <a:latin typeface="Tahoma"/>
              <a:ea typeface="Tahoma"/>
              <a:cs typeface="Tahoma"/>
              <a:sym typeface="Tahoma"/>
            </a:endParaRPr>
          </a:p>
        </p:txBody>
      </p:sp>
      <p:sp>
        <p:nvSpPr>
          <p:cNvPr id="107" name="Google Shape;107;p15"/>
          <p:cNvSpPr/>
          <p:nvPr/>
        </p:nvSpPr>
        <p:spPr>
          <a:xfrm>
            <a:off x="2133600" y="4953000"/>
            <a:ext cx="2895600" cy="1600200"/>
          </a:xfrm>
          <a:custGeom>
            <a:rect b="b" l="l" r="r" t="t"/>
            <a:pathLst>
              <a:path extrusionOk="0" h="120000" w="120000">
                <a:moveTo>
                  <a:pt x="0" y="0"/>
                </a:moveTo>
                <a:lnTo>
                  <a:pt x="120000" y="0"/>
                </a:lnTo>
                <a:lnTo>
                  <a:pt x="120000" y="120000"/>
                </a:lnTo>
                <a:lnTo>
                  <a:pt x="0" y="120000"/>
                </a:lnTo>
                <a:close/>
              </a:path>
              <a:path extrusionOk="0" fill="none" h="120000" w="120000">
                <a:moveTo>
                  <a:pt x="37475" y="-6424"/>
                </a:moveTo>
                <a:lnTo>
                  <a:pt x="24482" y="-21787"/>
                </a:lnTo>
                <a:lnTo>
                  <a:pt x="-9461" y="-178025"/>
                </a:lnTo>
              </a:path>
            </a:pathLst>
          </a:custGeom>
          <a:solidFill>
            <a:srgbClr val="E5B8B7"/>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400" u="none" cap="none" strike="noStrike">
                <a:solidFill>
                  <a:schemeClr val="dk1"/>
                </a:solidFill>
                <a:latin typeface="Tahoma"/>
                <a:ea typeface="Tahoma"/>
                <a:cs typeface="Tahoma"/>
                <a:sym typeface="Tahoma"/>
              </a:rPr>
              <a:t>3. Cơ cấu dân số</a:t>
            </a:r>
            <a:endParaRPr b="0" i="0" sz="4400" u="none" cap="none" strike="noStrike">
              <a:solidFill>
                <a:schemeClr val="dk1"/>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500"/>
                                        <p:tgtEl>
                                          <p:spTgt spid="1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500"/>
                                        <p:tgtEl>
                                          <p:spTgt spid="1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5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6"/>
          <p:cNvSpPr txBox="1"/>
          <p:nvPr/>
        </p:nvSpPr>
        <p:spPr>
          <a:xfrm>
            <a:off x="153084" y="3407"/>
            <a:ext cx="504056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4000" u="none" cap="none" strike="noStrike">
                <a:solidFill>
                  <a:srgbClr val="FF0000"/>
                </a:solidFill>
                <a:latin typeface="Tahoma"/>
                <a:ea typeface="Tahoma"/>
                <a:cs typeface="Tahoma"/>
                <a:sym typeface="Tahoma"/>
              </a:rPr>
              <a:t>I. Số dân</a:t>
            </a:r>
            <a:endParaRPr b="1" sz="4000">
              <a:solidFill>
                <a:srgbClr val="FF0000"/>
              </a:solidFill>
              <a:latin typeface="Tahoma"/>
              <a:ea typeface="Tahoma"/>
              <a:cs typeface="Tahoma"/>
              <a:sym typeface="Tahoma"/>
            </a:endParaRPr>
          </a:p>
        </p:txBody>
      </p:sp>
      <p:pic>
        <p:nvPicPr>
          <p:cNvPr descr="Káº¿t quáº£ hÃ¬nh áº£nh cho icon people" id="113" name="Google Shape;113;p16"/>
          <p:cNvPicPr preferRelativeResize="0"/>
          <p:nvPr/>
        </p:nvPicPr>
        <p:blipFill rotWithShape="1">
          <a:blip r:embed="rId3">
            <a:alphaModFix/>
          </a:blip>
          <a:srcRect b="30620" l="14952" r="15809" t="21114"/>
          <a:stretch/>
        </p:blipFill>
        <p:spPr>
          <a:xfrm>
            <a:off x="187990" y="767335"/>
            <a:ext cx="3242975" cy="2742030"/>
          </a:xfrm>
          <a:prstGeom prst="ellipse">
            <a:avLst/>
          </a:prstGeom>
          <a:noFill/>
          <a:ln>
            <a:noFill/>
          </a:ln>
        </p:spPr>
      </p:pic>
      <p:sp>
        <p:nvSpPr>
          <p:cNvPr id="114" name="Google Shape;114;p16"/>
          <p:cNvSpPr txBox="1"/>
          <p:nvPr/>
        </p:nvSpPr>
        <p:spPr>
          <a:xfrm>
            <a:off x="1043608" y="2300637"/>
            <a:ext cx="216024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7030A0"/>
                </a:solidFill>
                <a:latin typeface="Calibri"/>
                <a:ea typeface="Calibri"/>
                <a:cs typeface="Calibri"/>
                <a:sym typeface="Calibri"/>
              </a:rPr>
              <a:t>NĂM 2019</a:t>
            </a:r>
            <a:endParaRPr b="1" sz="2800">
              <a:solidFill>
                <a:srgbClr val="7030A0"/>
              </a:solidFill>
              <a:latin typeface="Calibri"/>
              <a:ea typeface="Calibri"/>
              <a:cs typeface="Calibri"/>
              <a:sym typeface="Calibri"/>
            </a:endParaRPr>
          </a:p>
        </p:txBody>
      </p:sp>
      <p:sp>
        <p:nvSpPr>
          <p:cNvPr id="115" name="Google Shape;115;p16"/>
          <p:cNvSpPr txBox="1"/>
          <p:nvPr/>
        </p:nvSpPr>
        <p:spPr>
          <a:xfrm>
            <a:off x="-548132" y="1279331"/>
            <a:ext cx="4715217"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0000"/>
                </a:solidFill>
                <a:latin typeface="Tahoma"/>
                <a:ea typeface="Tahoma"/>
                <a:cs typeface="Tahoma"/>
                <a:sym typeface="Tahoma"/>
              </a:rPr>
              <a:t>ĐÔNG DÂN </a:t>
            </a:r>
            <a:endParaRPr/>
          </a:p>
          <a:p>
            <a:pPr indent="0" lvl="0" marL="0" marR="0" rtl="0" algn="ctr">
              <a:spcBef>
                <a:spcPts val="0"/>
              </a:spcBef>
              <a:spcAft>
                <a:spcPts val="0"/>
              </a:spcAft>
              <a:buNone/>
            </a:pPr>
            <a:r>
              <a:rPr b="1" lang="en-US" sz="2400">
                <a:solidFill>
                  <a:srgbClr val="7030A0"/>
                </a:solidFill>
                <a:latin typeface="Tahoma"/>
                <a:ea typeface="Tahoma"/>
                <a:cs typeface="Tahoma"/>
                <a:sym typeface="Tahoma"/>
              </a:rPr>
              <a:t>&gt;96  triệu người</a:t>
            </a:r>
            <a:endParaRPr b="1" sz="2400">
              <a:solidFill>
                <a:srgbClr val="7030A0"/>
              </a:solidFill>
              <a:latin typeface="Tahoma"/>
              <a:ea typeface="Tahoma"/>
              <a:cs typeface="Tahoma"/>
              <a:sym typeface="Tahoma"/>
            </a:endParaRPr>
          </a:p>
        </p:txBody>
      </p:sp>
      <p:pic>
        <p:nvPicPr>
          <p:cNvPr id="116" name="Google Shape;116;p16"/>
          <p:cNvPicPr preferRelativeResize="0"/>
          <p:nvPr/>
        </p:nvPicPr>
        <p:blipFill rotWithShape="1">
          <a:blip r:embed="rId4">
            <a:alphaModFix/>
          </a:blip>
          <a:srcRect b="0" l="0" r="0" t="0"/>
          <a:stretch/>
        </p:blipFill>
        <p:spPr>
          <a:xfrm>
            <a:off x="4059466" y="476672"/>
            <a:ext cx="4761005" cy="3032693"/>
          </a:xfrm>
          <a:prstGeom prst="rect">
            <a:avLst/>
          </a:prstGeom>
          <a:noFill/>
          <a:ln>
            <a:noFill/>
          </a:ln>
        </p:spPr>
      </p:pic>
      <p:sp>
        <p:nvSpPr>
          <p:cNvPr id="117" name="Google Shape;117;p16"/>
          <p:cNvSpPr txBox="1"/>
          <p:nvPr/>
        </p:nvSpPr>
        <p:spPr>
          <a:xfrm>
            <a:off x="4392656" y="2716972"/>
            <a:ext cx="409462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002060"/>
                </a:solidFill>
                <a:latin typeface="Tahoma"/>
                <a:ea typeface="Tahoma"/>
                <a:cs typeface="Tahoma"/>
                <a:sym typeface="Tahoma"/>
              </a:rPr>
              <a:t>Đứng vị trí thứ 3 Đông Nam Á</a:t>
            </a:r>
            <a:endParaRPr b="1" sz="2000">
              <a:solidFill>
                <a:srgbClr val="002060"/>
              </a:solidFill>
              <a:latin typeface="Tahoma"/>
              <a:ea typeface="Tahoma"/>
              <a:cs typeface="Tahoma"/>
              <a:sym typeface="Tahoma"/>
            </a:endParaRPr>
          </a:p>
        </p:txBody>
      </p:sp>
      <p:pic>
        <p:nvPicPr>
          <p:cNvPr descr="Káº¿t quáº£ hÃ¬nh áº£nh cho the earth GIF" id="118" name="Google Shape;118;p16"/>
          <p:cNvPicPr preferRelativeResize="0"/>
          <p:nvPr/>
        </p:nvPicPr>
        <p:blipFill rotWithShape="1">
          <a:blip r:embed="rId5">
            <a:alphaModFix/>
          </a:blip>
          <a:srcRect b="0" l="0" r="0" t="0"/>
          <a:stretch/>
        </p:blipFill>
        <p:spPr>
          <a:xfrm>
            <a:off x="2640477" y="3671652"/>
            <a:ext cx="3770843" cy="3003176"/>
          </a:xfrm>
          <a:prstGeom prst="rect">
            <a:avLst/>
          </a:prstGeom>
          <a:noFill/>
          <a:ln>
            <a:noFill/>
          </a:ln>
        </p:spPr>
      </p:pic>
      <p:sp>
        <p:nvSpPr>
          <p:cNvPr id="119" name="Google Shape;119;p16"/>
          <p:cNvSpPr txBox="1"/>
          <p:nvPr/>
        </p:nvSpPr>
        <p:spPr>
          <a:xfrm>
            <a:off x="3726922" y="5042667"/>
            <a:ext cx="2168705"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Tahoma"/>
                <a:ea typeface="Tahoma"/>
                <a:cs typeface="Tahoma"/>
                <a:sym typeface="Tahoma"/>
              </a:rPr>
              <a:t>Thế giới</a:t>
            </a:r>
            <a:endParaRPr b="1" sz="2400">
              <a:solidFill>
                <a:schemeClr val="dk1"/>
              </a:solidFill>
              <a:latin typeface="Tahoma"/>
              <a:ea typeface="Tahoma"/>
              <a:cs typeface="Tahoma"/>
              <a:sym typeface="Tahoma"/>
            </a:endParaRPr>
          </a:p>
        </p:txBody>
      </p:sp>
      <p:sp>
        <p:nvSpPr>
          <p:cNvPr id="120" name="Google Shape;120;p16"/>
          <p:cNvSpPr/>
          <p:nvPr/>
        </p:nvSpPr>
        <p:spPr>
          <a:xfrm>
            <a:off x="237226" y="6244642"/>
            <a:ext cx="2172390"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n-US" sz="1800">
                <a:solidFill>
                  <a:schemeClr val="dk1"/>
                </a:solidFill>
                <a:latin typeface="Calibri"/>
                <a:ea typeface="Calibri"/>
                <a:cs typeface="Calibri"/>
                <a:sym typeface="Calibri"/>
              </a:rPr>
              <a:t>Nguồn: danso.org</a:t>
            </a:r>
            <a:endParaRPr b="1" i="1" sz="1800">
              <a:solidFill>
                <a:schemeClr val="dk1"/>
              </a:solidFill>
              <a:latin typeface="Calibri"/>
              <a:ea typeface="Calibri"/>
              <a:cs typeface="Calibri"/>
              <a:sym typeface="Calibri"/>
            </a:endParaRPr>
          </a:p>
        </p:txBody>
      </p:sp>
      <p:sp>
        <p:nvSpPr>
          <p:cNvPr id="121" name="Google Shape;121;p16"/>
          <p:cNvSpPr txBox="1"/>
          <p:nvPr/>
        </p:nvSpPr>
        <p:spPr>
          <a:xfrm>
            <a:off x="3669091" y="3726690"/>
            <a:ext cx="1710843" cy="14465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8800">
                <a:solidFill>
                  <a:srgbClr val="FF0000"/>
                </a:solidFill>
                <a:latin typeface="Calibri"/>
                <a:ea typeface="Calibri"/>
                <a:cs typeface="Calibri"/>
                <a:sym typeface="Calibri"/>
              </a:rPr>
              <a:t>15</a:t>
            </a:r>
            <a:r>
              <a:rPr b="1" lang="en-US" sz="8800">
                <a:solidFill>
                  <a:schemeClr val="dk1"/>
                </a:solidFill>
                <a:latin typeface="Calibri"/>
                <a:ea typeface="Calibri"/>
                <a:cs typeface="Calibri"/>
                <a:sym typeface="Calibri"/>
              </a:rPr>
              <a:t> </a:t>
            </a:r>
            <a:endParaRPr b="1" sz="8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500"/>
                                        <p:tgtEl>
                                          <p:spTgt spid="1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500"/>
                                        <p:tgtEl>
                                          <p:spTgt spid="114"/>
                                        </p:tgtEl>
                                      </p:cBhvr>
                                    </p:animEffect>
                                  </p:childTnLst>
                                </p:cTn>
                              </p:par>
                              <p:par>
                                <p:cTn fill="hold" nodeType="with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500"/>
                                        <p:tgtEl>
                                          <p:spTgt spid="1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822"/>
                                        <p:tgtEl>
                                          <p:spTgt spid="115"/>
                                        </p:tgtEl>
                                      </p:cBhvr>
                                    </p:animEffect>
                                  </p:childTnLst>
                                </p:cTn>
                              </p:par>
                              <p:par>
                                <p:cTn fill="hold" nodeType="withEffect" presetClass="entr" presetID="2" presetSubtype="4">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500"/>
                                        <p:tgtEl>
                                          <p:spTgt spid="11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500"/>
                                        <p:tgtEl>
                                          <p:spTgt spid="11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9"/>
                                        </p:tgtEl>
                                        <p:attrNameLst>
                                          <p:attrName>style.visibility</p:attrName>
                                        </p:attrNameLst>
                                      </p:cBhvr>
                                      <p:to>
                                        <p:strVal val="visible"/>
                                      </p:to>
                                    </p:set>
                                    <p:anim calcmode="lin" valueType="num">
                                      <p:cBhvr additive="base">
                                        <p:cTn dur="500"/>
                                        <p:tgtEl>
                                          <p:spTgt spid="11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18"/>
                                        </p:tgtEl>
                                        <p:attrNameLst>
                                          <p:attrName>style.visibility</p:attrName>
                                        </p:attrNameLst>
                                      </p:cBhvr>
                                      <p:to>
                                        <p:strVal val="visible"/>
                                      </p:to>
                                    </p:set>
                                    <p:anim calcmode="lin" valueType="num">
                                      <p:cBhvr additive="base">
                                        <p:cTn dur="500"/>
                                        <p:tgtEl>
                                          <p:spTgt spid="11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21"/>
                                        </p:tgtEl>
                                        <p:attrNameLst>
                                          <p:attrName>style.visibility</p:attrName>
                                        </p:attrNameLst>
                                      </p:cBhvr>
                                      <p:to>
                                        <p:strVal val="visible"/>
                                      </p:to>
                                    </p:set>
                                    <p:anim calcmode="lin" valueType="num">
                                      <p:cBhvr additive="base">
                                        <p:cTn dur="500"/>
                                        <p:tgtEl>
                                          <p:spTgt spid="12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127" name="Google Shape;127;p1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a:p>
        </p:txBody>
      </p:sp>
      <p:pic>
        <p:nvPicPr>
          <p:cNvPr descr="Tổng điều tra dân số 2019: Còn 4.800 hộ dân không có nhà ở | Thời sự |  Thanh Niên" id="128" name="Google Shape;128;p17"/>
          <p:cNvPicPr preferRelativeResize="0"/>
          <p:nvPr/>
        </p:nvPicPr>
        <p:blipFill rotWithShape="1">
          <a:blip r:embed="rId3">
            <a:alphaModFix/>
          </a:blip>
          <a:srcRect b="0" l="0" r="0" t="0"/>
          <a:stretch/>
        </p:blipFill>
        <p:spPr>
          <a:xfrm>
            <a:off x="-1" y="0"/>
            <a:ext cx="9168339"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8"/>
          <p:cNvSpPr txBox="1"/>
          <p:nvPr>
            <p:ph type="title"/>
          </p:nvPr>
        </p:nvSpPr>
        <p:spPr>
          <a:xfrm>
            <a:off x="1893" y="147528"/>
            <a:ext cx="2530624" cy="646331"/>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Clr>
                <a:srgbClr val="FF0000"/>
              </a:buClr>
              <a:buSzPts val="3600"/>
              <a:buFont typeface="Tahoma"/>
              <a:buNone/>
            </a:pPr>
            <a:r>
              <a:rPr b="1" lang="en-US" sz="3600">
                <a:solidFill>
                  <a:srgbClr val="FF0000"/>
                </a:solidFill>
                <a:latin typeface="Tahoma"/>
                <a:ea typeface="Tahoma"/>
                <a:cs typeface="Tahoma"/>
                <a:sym typeface="Tahoma"/>
              </a:rPr>
              <a:t>I. Số dân</a:t>
            </a:r>
            <a:endParaRPr b="1" sz="3600">
              <a:solidFill>
                <a:srgbClr val="FF0000"/>
              </a:solidFill>
              <a:latin typeface="Tahoma"/>
              <a:ea typeface="Tahoma"/>
              <a:cs typeface="Tahoma"/>
              <a:sym typeface="Tahoma"/>
            </a:endParaRPr>
          </a:p>
        </p:txBody>
      </p:sp>
      <p:sp>
        <p:nvSpPr>
          <p:cNvPr id="134" name="Google Shape;134;p18"/>
          <p:cNvSpPr txBox="1"/>
          <p:nvPr>
            <p:ph idx="4294967295" type="body"/>
          </p:nvPr>
        </p:nvSpPr>
        <p:spPr>
          <a:xfrm>
            <a:off x="107504" y="1052736"/>
            <a:ext cx="8858250" cy="4525962"/>
          </a:xfrm>
          <a:prstGeom prst="rect">
            <a:avLst/>
          </a:prstGeom>
          <a:noFill/>
          <a:ln>
            <a:noFill/>
          </a:ln>
        </p:spPr>
        <p:txBody>
          <a:bodyPr anchorCtr="0" anchor="t" bIns="45700" lIns="91425" spcFirstLastPara="1" rIns="91425" wrap="square" tIns="45700">
            <a:normAutofit/>
          </a:bodyPr>
          <a:lstStyle/>
          <a:p>
            <a:pPr indent="0" lvl="0" marL="0" rtl="0" algn="just">
              <a:spcBef>
                <a:spcPts val="0"/>
              </a:spcBef>
              <a:spcAft>
                <a:spcPts val="0"/>
              </a:spcAft>
              <a:buClr>
                <a:schemeClr val="dk1"/>
              </a:buClr>
              <a:buSzPts val="2400"/>
              <a:buNone/>
            </a:pPr>
            <a:r>
              <a:rPr lang="en-US" sz="2400">
                <a:latin typeface="Tahoma"/>
                <a:ea typeface="Tahoma"/>
                <a:cs typeface="Tahoma"/>
                <a:sym typeface="Tahoma"/>
              </a:rPr>
              <a:t>- Dân số nước ta có dân số đông  &gt;96 triệu người ( 2019)</a:t>
            </a:r>
            <a:endParaRPr sz="2400">
              <a:latin typeface="Tahoma"/>
              <a:ea typeface="Tahoma"/>
              <a:cs typeface="Tahoma"/>
              <a:sym typeface="Tahoma"/>
            </a:endParaRPr>
          </a:p>
          <a:p>
            <a:pPr indent="0" lvl="0" marL="0" rtl="0" algn="just">
              <a:spcBef>
                <a:spcPts val="480"/>
              </a:spcBef>
              <a:spcAft>
                <a:spcPts val="0"/>
              </a:spcAft>
              <a:buClr>
                <a:schemeClr val="dk1"/>
              </a:buClr>
              <a:buSzPts val="2400"/>
              <a:buNone/>
            </a:pPr>
            <a:r>
              <a:rPr lang="en-US" sz="2400">
                <a:latin typeface="Tahoma"/>
                <a:ea typeface="Tahoma"/>
                <a:cs typeface="Tahoma"/>
                <a:sym typeface="Tahoma"/>
              </a:rPr>
              <a:t>- Việt Nam là nước đông dân xếp thứ 3 khu vực Đông Nam Á và thứ 15 thế giới.</a:t>
            </a:r>
            <a:endParaRPr/>
          </a:p>
          <a:p>
            <a:pPr indent="-190500" lvl="0" marL="342900" rtl="0" algn="just">
              <a:spcBef>
                <a:spcPts val="480"/>
              </a:spcBef>
              <a:spcAft>
                <a:spcPts val="0"/>
              </a:spcAft>
              <a:buClr>
                <a:schemeClr val="dk1"/>
              </a:buClr>
              <a:buSzPts val="2400"/>
              <a:buNone/>
            </a:pPr>
            <a:r>
              <a:t/>
            </a:r>
            <a:endParaRPr sz="2400">
              <a:latin typeface="Tahoma"/>
              <a:ea typeface="Tahoma"/>
              <a:cs typeface="Tahoma"/>
              <a:sym typeface="Tahoma"/>
            </a:endParaRPr>
          </a:p>
        </p:txBody>
      </p:sp>
      <p:pic>
        <p:nvPicPr>
          <p:cNvPr id="135" name="Google Shape;135;p18"/>
          <p:cNvPicPr preferRelativeResize="0"/>
          <p:nvPr/>
        </p:nvPicPr>
        <p:blipFill rotWithShape="1">
          <a:blip r:embed="rId3">
            <a:alphaModFix/>
          </a:blip>
          <a:srcRect b="0" l="0" r="0" t="0"/>
          <a:stretch/>
        </p:blipFill>
        <p:spPr>
          <a:xfrm>
            <a:off x="2267744" y="89122"/>
            <a:ext cx="974725" cy="75088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500"/>
                                        <p:tgtEl>
                                          <p:spTgt spid="1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descr="tet3" id="140" name="Google Shape;140;p19"/>
          <p:cNvPicPr preferRelativeResize="0"/>
          <p:nvPr/>
        </p:nvPicPr>
        <p:blipFill rotWithShape="1">
          <a:blip r:embed="rId3">
            <a:alphaModFix/>
          </a:blip>
          <a:srcRect b="0" l="0" r="0" t="0"/>
          <a:stretch/>
        </p:blipFill>
        <p:spPr>
          <a:xfrm>
            <a:off x="4665663" y="933450"/>
            <a:ext cx="4419600" cy="2922588"/>
          </a:xfrm>
          <a:prstGeom prst="rect">
            <a:avLst/>
          </a:prstGeom>
          <a:noFill/>
          <a:ln>
            <a:noFill/>
          </a:ln>
        </p:spPr>
      </p:pic>
      <p:pic>
        <p:nvPicPr>
          <p:cNvPr descr="images831634_DSC_0446" id="141" name="Google Shape;141;p19"/>
          <p:cNvPicPr preferRelativeResize="0"/>
          <p:nvPr/>
        </p:nvPicPr>
        <p:blipFill rotWithShape="1">
          <a:blip r:embed="rId4">
            <a:alphaModFix/>
          </a:blip>
          <a:srcRect b="0" l="0" r="0" t="0"/>
          <a:stretch/>
        </p:blipFill>
        <p:spPr>
          <a:xfrm>
            <a:off x="4664074" y="3856039"/>
            <a:ext cx="4479925" cy="2987674"/>
          </a:xfrm>
          <a:prstGeom prst="rect">
            <a:avLst/>
          </a:prstGeom>
          <a:noFill/>
          <a:ln>
            <a:noFill/>
          </a:ln>
        </p:spPr>
      </p:pic>
      <p:pic>
        <p:nvPicPr>
          <p:cNvPr descr="hop-tac-lao-dong-12" id="142" name="Google Shape;142;p19"/>
          <p:cNvPicPr preferRelativeResize="0"/>
          <p:nvPr/>
        </p:nvPicPr>
        <p:blipFill rotWithShape="1">
          <a:blip r:embed="rId5">
            <a:alphaModFix/>
          </a:blip>
          <a:srcRect b="0" l="0" r="0" t="0"/>
          <a:stretch/>
        </p:blipFill>
        <p:spPr>
          <a:xfrm>
            <a:off x="147637" y="933451"/>
            <a:ext cx="4516438" cy="3090130"/>
          </a:xfrm>
          <a:prstGeom prst="rect">
            <a:avLst/>
          </a:prstGeom>
          <a:noFill/>
          <a:ln>
            <a:noFill/>
          </a:ln>
        </p:spPr>
      </p:pic>
      <p:pic>
        <p:nvPicPr>
          <p:cNvPr descr="xuat-khau-lao-dong" id="143" name="Google Shape;143;p19"/>
          <p:cNvPicPr preferRelativeResize="0"/>
          <p:nvPr/>
        </p:nvPicPr>
        <p:blipFill rotWithShape="1">
          <a:blip r:embed="rId6">
            <a:alphaModFix/>
          </a:blip>
          <a:srcRect b="0" l="0" r="0" t="0"/>
          <a:stretch/>
        </p:blipFill>
        <p:spPr>
          <a:xfrm>
            <a:off x="163512" y="3951288"/>
            <a:ext cx="4498975" cy="2906712"/>
          </a:xfrm>
          <a:prstGeom prst="rect">
            <a:avLst/>
          </a:prstGeom>
          <a:noFill/>
          <a:ln>
            <a:noFill/>
          </a:ln>
        </p:spPr>
      </p:pic>
      <p:sp>
        <p:nvSpPr>
          <p:cNvPr id="144" name="Google Shape;144;p19"/>
          <p:cNvSpPr/>
          <p:nvPr/>
        </p:nvSpPr>
        <p:spPr>
          <a:xfrm>
            <a:off x="4756506" y="6310313"/>
            <a:ext cx="4267200" cy="533400"/>
          </a:xfrm>
          <a:prstGeom prst="rect">
            <a:avLst/>
          </a:prstGeom>
          <a:solidFill>
            <a:srgbClr val="FFFF00"/>
          </a:solid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0" lang="en-US" sz="2000">
                <a:solidFill>
                  <a:schemeClr val="dk2"/>
                </a:solidFill>
                <a:latin typeface="Arial"/>
                <a:ea typeface="Arial"/>
                <a:cs typeface="Arial"/>
                <a:sym typeface="Arial"/>
              </a:rPr>
              <a:t> </a:t>
            </a:r>
            <a:r>
              <a:rPr b="1" lang="en-US" sz="2000">
                <a:solidFill>
                  <a:schemeClr val="dk1"/>
                </a:solidFill>
                <a:latin typeface="Arial"/>
                <a:ea typeface="Arial"/>
                <a:cs typeface="Arial"/>
                <a:sym typeface="Arial"/>
              </a:rPr>
              <a:t>Có thị trường tiêu thụ rộng lớn.</a:t>
            </a:r>
            <a:endParaRPr/>
          </a:p>
        </p:txBody>
      </p:sp>
      <p:sp>
        <p:nvSpPr>
          <p:cNvPr id="145" name="Google Shape;145;p19"/>
          <p:cNvSpPr/>
          <p:nvPr/>
        </p:nvSpPr>
        <p:spPr>
          <a:xfrm>
            <a:off x="393699" y="6310313"/>
            <a:ext cx="4038600" cy="533400"/>
          </a:xfrm>
          <a:prstGeom prst="rect">
            <a:avLst/>
          </a:prstGeom>
          <a:solidFill>
            <a:srgbClr val="FFFF00"/>
          </a:solid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000">
                <a:solidFill>
                  <a:schemeClr val="dk1"/>
                </a:solidFill>
                <a:latin typeface="Arial"/>
                <a:ea typeface="Arial"/>
                <a:cs typeface="Arial"/>
                <a:sym typeface="Arial"/>
              </a:rPr>
              <a:t>Nguồn lao động dồi dào.</a:t>
            </a:r>
            <a:endParaRPr/>
          </a:p>
        </p:txBody>
      </p:sp>
      <p:sp>
        <p:nvSpPr>
          <p:cNvPr id="146" name="Google Shape;146;p19"/>
          <p:cNvSpPr txBox="1"/>
          <p:nvPr>
            <p:ph type="title"/>
          </p:nvPr>
        </p:nvSpPr>
        <p:spPr>
          <a:xfrm>
            <a:off x="156045" y="-24545"/>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2400"/>
              <a:buFont typeface="Tahoma"/>
              <a:buNone/>
            </a:pPr>
            <a:r>
              <a:rPr b="1" lang="en-US" sz="2400">
                <a:solidFill>
                  <a:srgbClr val="FF0000"/>
                </a:solidFill>
                <a:latin typeface="Tahoma"/>
                <a:ea typeface="Tahoma"/>
                <a:cs typeface="Tahoma"/>
                <a:sym typeface="Tahoma"/>
              </a:rPr>
              <a:t>Những thuận lợi khi có dân số đông</a:t>
            </a:r>
            <a:endParaRPr b="1" sz="2400">
              <a:solidFill>
                <a:srgbClr val="FF0000"/>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500"/>
                                        <p:tgtEl>
                                          <p:spTgt spid="142"/>
                                        </p:tgtEl>
                                      </p:cBhvr>
                                    </p:animEffect>
                                  </p:childTnLst>
                                </p:cTn>
                              </p:par>
                              <p:par>
                                <p:cTn fill="hold" nodeType="with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500"/>
                                        <p:tgtEl>
                                          <p:spTgt spid="144"/>
                                        </p:tgtEl>
                                      </p:cBhvr>
                                    </p:animEffect>
                                  </p:childTnLst>
                                </p:cTn>
                              </p:par>
                              <p:par>
                                <p:cTn fill="hold" nodeType="with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500"/>
                                        <p:tgtEl>
                                          <p:spTgt spid="143"/>
                                        </p:tgtEl>
                                      </p:cBhvr>
                                    </p:animEffect>
                                  </p:childTnLst>
                                </p:cTn>
                              </p:par>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500"/>
                                        <p:tgtEl>
                                          <p:spTgt spid="145"/>
                                        </p:tgtEl>
                                      </p:cBhvr>
                                    </p:animEffect>
                                  </p:childTnLst>
                                </p:cTn>
                              </p:par>
                              <p:par>
                                <p:cTn fill="hold" nodeType="with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5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0"/>
          <p:cNvSpPr txBox="1"/>
          <p:nvPr>
            <p:ph type="title"/>
          </p:nvPr>
        </p:nvSpPr>
        <p:spPr>
          <a:xfrm>
            <a:off x="182451" y="620688"/>
            <a:ext cx="8854045"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dk1"/>
              </a:buClr>
              <a:buSzPts val="2400"/>
              <a:buFont typeface="Tahoma"/>
              <a:buNone/>
            </a:pPr>
            <a:r>
              <a:rPr lang="en-US" sz="2400">
                <a:latin typeface="Tahoma"/>
                <a:ea typeface="Tahoma"/>
                <a:cs typeface="Tahoma"/>
                <a:sym typeface="Tahoma"/>
              </a:rPr>
              <a:t>- Dân số tăng nhanh đột biến gọi là hiện tượng bùng nổ dân số.</a:t>
            </a:r>
            <a:endParaRPr sz="2400">
              <a:latin typeface="Tahoma"/>
              <a:ea typeface="Tahoma"/>
              <a:cs typeface="Tahoma"/>
              <a:sym typeface="Tahoma"/>
            </a:endParaRPr>
          </a:p>
        </p:txBody>
      </p:sp>
      <p:sp>
        <p:nvSpPr>
          <p:cNvPr id="152" name="Google Shape;152;p20"/>
          <p:cNvSpPr txBox="1"/>
          <p:nvPr>
            <p:ph idx="4294967295" type="body"/>
          </p:nvPr>
        </p:nvSpPr>
        <p:spPr>
          <a:xfrm>
            <a:off x="154637" y="1556284"/>
            <a:ext cx="8746032" cy="165618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2400"/>
              <a:buNone/>
            </a:pPr>
            <a:r>
              <a:rPr lang="en-US" sz="2400">
                <a:latin typeface="Tahoma"/>
                <a:ea typeface="Tahoma"/>
                <a:cs typeface="Tahoma"/>
                <a:sym typeface="Tahoma"/>
              </a:rPr>
              <a:t>- Từ cuối những năm 50 của thế kỉ XX, nước ta có hiện tượng “bùng nổ dân số” (số liệu) và chấm dứt trong những năm cuối thế kỉ XX.</a:t>
            </a:r>
            <a:endParaRPr sz="2400">
              <a:latin typeface="Tahoma"/>
              <a:ea typeface="Tahoma"/>
              <a:cs typeface="Tahoma"/>
              <a:sym typeface="Tahoma"/>
            </a:endParaRPr>
          </a:p>
        </p:txBody>
      </p:sp>
      <p:sp>
        <p:nvSpPr>
          <p:cNvPr id="153" name="Google Shape;153;p20"/>
          <p:cNvSpPr txBox="1"/>
          <p:nvPr/>
        </p:nvSpPr>
        <p:spPr>
          <a:xfrm>
            <a:off x="0" y="0"/>
            <a:ext cx="841205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F0000"/>
                </a:solidFill>
                <a:latin typeface="Calibri"/>
                <a:ea typeface="Calibri"/>
                <a:cs typeface="Calibri"/>
                <a:sym typeface="Calibri"/>
              </a:rPr>
              <a:t>II. Gia tăng dân số</a:t>
            </a:r>
            <a:endParaRPr b="1" sz="4000">
              <a:solidFill>
                <a:srgbClr val="FF0000"/>
              </a:solidFill>
              <a:latin typeface="Calibri"/>
              <a:ea typeface="Calibri"/>
              <a:cs typeface="Calibri"/>
              <a:sym typeface="Calibri"/>
            </a:endParaRPr>
          </a:p>
        </p:txBody>
      </p:sp>
      <p:sp>
        <p:nvSpPr>
          <p:cNvPr id="154" name="Google Shape;154;p20"/>
          <p:cNvSpPr txBox="1"/>
          <p:nvPr/>
        </p:nvSpPr>
        <p:spPr>
          <a:xfrm>
            <a:off x="182450" y="2699285"/>
            <a:ext cx="8504350" cy="1161764"/>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Tahoma"/>
                <a:ea typeface="Tahoma"/>
                <a:cs typeface="Tahoma"/>
                <a:sym typeface="Tahoma"/>
              </a:rPr>
              <a:t>Nguyên nhân: Hiện tượng “bùng nổ dân số” xảy ra trong giai đoạn này là vì dân số nước ta tăng nhanh và đột ngột vượt bậc về số lượng là  do:</a:t>
            </a:r>
            <a:endParaRPr/>
          </a:p>
          <a:p>
            <a:pPr indent="0" lvl="0" marL="0" marR="0" rtl="0" algn="l">
              <a:spcBef>
                <a:spcPts val="480"/>
              </a:spcBef>
              <a:spcAft>
                <a:spcPts val="0"/>
              </a:spcAft>
              <a:buClr>
                <a:schemeClr val="dk1"/>
              </a:buClr>
              <a:buSzPts val="2400"/>
              <a:buFont typeface="Arial"/>
              <a:buNone/>
            </a:pPr>
            <a:r>
              <a:rPr lang="en-US" sz="2400">
                <a:solidFill>
                  <a:schemeClr val="dk1"/>
                </a:solidFill>
                <a:latin typeface="Tahoma"/>
                <a:ea typeface="Tahoma"/>
                <a:cs typeface="Tahoma"/>
                <a:sym typeface="Tahoma"/>
              </a:rPr>
              <a:t>+  số người trong độ tuổi sinh đẻ cao nhưng chưa có ý thức về kế hoạch hóa gia đình.</a:t>
            </a:r>
            <a:endParaRPr/>
          </a:p>
          <a:p>
            <a:pPr indent="0" lvl="0" marL="0" marR="0" rtl="0" algn="l">
              <a:spcBef>
                <a:spcPts val="480"/>
              </a:spcBef>
              <a:spcAft>
                <a:spcPts val="0"/>
              </a:spcAft>
              <a:buClr>
                <a:schemeClr val="dk1"/>
              </a:buClr>
              <a:buSzPts val="2400"/>
              <a:buFont typeface="Arial"/>
              <a:buNone/>
            </a:pPr>
            <a:r>
              <a:rPr lang="en-US" sz="2400">
                <a:solidFill>
                  <a:schemeClr val="dk1"/>
                </a:solidFill>
                <a:latin typeface="Tahoma"/>
                <a:ea typeface="Tahoma"/>
                <a:cs typeface="Tahoma"/>
                <a:sym typeface="Tahoma"/>
              </a:rPr>
              <a:t>+  Phong tục tập quán lạc hậu , coi trọng việc có con trai để nối dõi tông đường, cần nhiều lao động.</a:t>
            </a:r>
            <a:endParaRPr sz="2400">
              <a:solidFill>
                <a:schemeClr val="dk1"/>
              </a:solidFill>
              <a:latin typeface="Tahoma"/>
              <a:ea typeface="Tahoma"/>
              <a:cs typeface="Tahoma"/>
              <a:sym typeface="Tahoma"/>
            </a:endParaRPr>
          </a:p>
          <a:p>
            <a:pPr indent="0" lvl="0" marL="0" marR="0" rtl="0" algn="l">
              <a:spcBef>
                <a:spcPts val="480"/>
              </a:spcBef>
              <a:spcAft>
                <a:spcPts val="0"/>
              </a:spcAft>
              <a:buClr>
                <a:schemeClr val="dk1"/>
              </a:buClr>
              <a:buSzPts val="2400"/>
              <a:buFont typeface="Arial"/>
              <a:buNone/>
            </a:pPr>
            <a:r>
              <a:rPr lang="en-US" sz="2400">
                <a:solidFill>
                  <a:schemeClr val="dk1"/>
                </a:solidFill>
                <a:latin typeface="Tahoma"/>
                <a:ea typeface="Tahoma"/>
                <a:cs typeface="Tahoma"/>
                <a:sym typeface="Tahoma"/>
              </a:rPr>
              <a:t>+  Do một số chính sách chưa hợp lý thời bao cấp như có nhiều con để được chia nhiều ruộng đất…</a:t>
            </a:r>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Tahoma"/>
              <a:ea typeface="Tahoma"/>
              <a:cs typeface="Tahoma"/>
              <a:sym typeface="Tahoma"/>
            </a:endParaRPr>
          </a:p>
          <a:p>
            <a:pPr indent="-190500" lvl="0" marL="342900" marR="0" rtl="0" algn="l">
              <a:spcBef>
                <a:spcPts val="480"/>
              </a:spcBef>
              <a:spcAft>
                <a:spcPts val="0"/>
              </a:spcAft>
              <a:buClr>
                <a:schemeClr val="dk1"/>
              </a:buClr>
              <a:buSzPts val="2400"/>
              <a:buFont typeface="Arial"/>
              <a:buNone/>
            </a:pPr>
            <a:r>
              <a:t/>
            </a:r>
            <a:endParaRPr sz="2400">
              <a:solidFill>
                <a:schemeClr val="dk1"/>
              </a:solidFill>
              <a:latin typeface="Tahoma"/>
              <a:ea typeface="Tahoma"/>
              <a:cs typeface="Tahoma"/>
              <a:sym typeface="Tahom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1"/>
          <p:cNvSpPr txBox="1"/>
          <p:nvPr/>
        </p:nvSpPr>
        <p:spPr>
          <a:xfrm>
            <a:off x="20544" y="44375"/>
            <a:ext cx="6516724"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FF0000"/>
                </a:solidFill>
                <a:latin typeface="Tahoma"/>
                <a:ea typeface="Tahoma"/>
                <a:cs typeface="Tahoma"/>
                <a:sym typeface="Tahoma"/>
              </a:rPr>
              <a:t>II. Gia tăng dân số</a:t>
            </a:r>
            <a:endParaRPr b="1" sz="4000">
              <a:solidFill>
                <a:srgbClr val="FF0000"/>
              </a:solidFill>
              <a:latin typeface="Tahoma"/>
              <a:ea typeface="Tahoma"/>
              <a:cs typeface="Tahoma"/>
              <a:sym typeface="Tahoma"/>
            </a:endParaRPr>
          </a:p>
        </p:txBody>
      </p:sp>
      <p:sp>
        <p:nvSpPr>
          <p:cNvPr id="160" name="Google Shape;160;p21"/>
          <p:cNvSpPr/>
          <p:nvPr/>
        </p:nvSpPr>
        <p:spPr>
          <a:xfrm>
            <a:off x="6228184" y="6431962"/>
            <a:ext cx="2541080" cy="276999"/>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Helvetica Neue"/>
              <a:buNone/>
            </a:pPr>
            <a:r>
              <a:rPr b="0" i="0" lang="en-US" sz="1200" u="none" cap="none" strike="noStrike">
                <a:solidFill>
                  <a:srgbClr val="000000"/>
                </a:solidFill>
                <a:latin typeface="Helvetica Neue"/>
                <a:ea typeface="Helvetica Neue"/>
                <a:cs typeface="Helvetica Neue"/>
                <a:sym typeface="Helvetica Neue"/>
              </a:rPr>
              <a:t>Nguồn: </a:t>
            </a:r>
            <a:r>
              <a:rPr b="0" i="0" lang="en-US" sz="1200" u="sng" cap="none" strike="noStrike">
                <a:solidFill>
                  <a:schemeClr val="hlink"/>
                </a:solidFill>
                <a:latin typeface="Helvetica Neue"/>
                <a:ea typeface="Helvetica Neue"/>
                <a:cs typeface="Helvetica Neue"/>
                <a:sym typeface="Helvetica Neue"/>
                <a:hlinkClick r:id="rId3"/>
              </a:rPr>
              <a:t>https://danso.org/viet-nam/</a:t>
            </a:r>
            <a:endParaRPr b="0" i="0" sz="1200" u="none" cap="none" strike="noStrike">
              <a:solidFill>
                <a:srgbClr val="000000"/>
              </a:solidFill>
              <a:latin typeface="Helvetica Neue"/>
              <a:ea typeface="Helvetica Neue"/>
              <a:cs typeface="Helvetica Neue"/>
              <a:sym typeface="Helvetica Neue"/>
            </a:endParaRPr>
          </a:p>
        </p:txBody>
      </p:sp>
      <p:pic>
        <p:nvPicPr>
          <p:cNvPr id="161" name="Google Shape;161;p21"/>
          <p:cNvPicPr preferRelativeResize="0"/>
          <p:nvPr/>
        </p:nvPicPr>
        <p:blipFill rotWithShape="1">
          <a:blip r:embed="rId4">
            <a:alphaModFix/>
          </a:blip>
          <a:srcRect b="0" l="0" r="0" t="0"/>
          <a:stretch/>
        </p:blipFill>
        <p:spPr>
          <a:xfrm>
            <a:off x="-20275" y="1133924"/>
            <a:ext cx="4968552" cy="5724076"/>
          </a:xfrm>
          <a:prstGeom prst="rect">
            <a:avLst/>
          </a:prstGeom>
          <a:noFill/>
          <a:ln>
            <a:noFill/>
          </a:ln>
        </p:spPr>
      </p:pic>
      <p:sp>
        <p:nvSpPr>
          <p:cNvPr id="162" name="Google Shape;162;p21"/>
          <p:cNvSpPr txBox="1"/>
          <p:nvPr>
            <p:ph idx="1" type="body"/>
          </p:nvPr>
        </p:nvSpPr>
        <p:spPr>
          <a:xfrm>
            <a:off x="4499992" y="732337"/>
            <a:ext cx="4536504" cy="1184496"/>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400"/>
              <a:buFont typeface="Tahoma"/>
              <a:buChar char="-"/>
            </a:pPr>
            <a:r>
              <a:rPr lang="en-US" sz="2400">
                <a:latin typeface="Tahoma"/>
                <a:ea typeface="Tahoma"/>
                <a:cs typeface="Tahoma"/>
                <a:sym typeface="Tahoma"/>
              </a:rPr>
              <a:t>Số dân nước ta tăng nhanh và tăng liên tục qua các năm.</a:t>
            </a:r>
            <a:endParaRPr sz="2400">
              <a:latin typeface="Tahoma"/>
              <a:ea typeface="Tahoma"/>
              <a:cs typeface="Tahoma"/>
              <a:sym typeface="Tahoma"/>
            </a:endParaRPr>
          </a:p>
          <a:p>
            <a:pPr indent="-190500" lvl="0" marL="342900" rtl="0" algn="l">
              <a:spcBef>
                <a:spcPts val="480"/>
              </a:spcBef>
              <a:spcAft>
                <a:spcPts val="0"/>
              </a:spcAft>
              <a:buClr>
                <a:schemeClr val="dk1"/>
              </a:buClr>
              <a:buSzPts val="2400"/>
              <a:buFont typeface="Calibri"/>
              <a:buNone/>
            </a:pPr>
            <a:r>
              <a:t/>
            </a:r>
            <a:endParaRPr sz="2400">
              <a:latin typeface="Tahoma"/>
              <a:ea typeface="Tahoma"/>
              <a:cs typeface="Tahoma"/>
              <a:sym typeface="Tahoma"/>
            </a:endParaRPr>
          </a:p>
        </p:txBody>
      </p:sp>
      <p:cxnSp>
        <p:nvCxnSpPr>
          <p:cNvPr id="163" name="Google Shape;163;p21"/>
          <p:cNvCxnSpPr/>
          <p:nvPr/>
        </p:nvCxnSpPr>
        <p:spPr>
          <a:xfrm flipH="1" rot="10800000">
            <a:off x="496305" y="2152251"/>
            <a:ext cx="3935392" cy="2150032"/>
          </a:xfrm>
          <a:prstGeom prst="straightConnector1">
            <a:avLst/>
          </a:prstGeom>
          <a:noFill/>
          <a:ln cap="flat" cmpd="sng" w="76200">
            <a:solidFill>
              <a:srgbClr val="0000FF"/>
            </a:solidFill>
            <a:prstDash val="solid"/>
            <a:round/>
            <a:headEnd len="med" w="med" type="none"/>
            <a:tailEnd len="med" w="med" type="triangle"/>
          </a:ln>
        </p:spPr>
      </p:cxnSp>
      <p:cxnSp>
        <p:nvCxnSpPr>
          <p:cNvPr id="164" name="Google Shape;164;p21"/>
          <p:cNvCxnSpPr/>
          <p:nvPr/>
        </p:nvCxnSpPr>
        <p:spPr>
          <a:xfrm flipH="1" rot="10800000">
            <a:off x="564601" y="2420888"/>
            <a:ext cx="479008" cy="1944216"/>
          </a:xfrm>
          <a:prstGeom prst="straightConnector1">
            <a:avLst/>
          </a:prstGeom>
          <a:noFill/>
          <a:ln cap="flat" cmpd="sng" w="76200">
            <a:solidFill>
              <a:srgbClr val="FF0000"/>
            </a:solidFill>
            <a:prstDash val="solid"/>
            <a:round/>
            <a:headEnd len="med" w="med" type="none"/>
            <a:tailEnd len="med" w="med" type="triangle"/>
          </a:ln>
        </p:spPr>
      </p:cxnSp>
      <p:cxnSp>
        <p:nvCxnSpPr>
          <p:cNvPr id="165" name="Google Shape;165;p21"/>
          <p:cNvCxnSpPr/>
          <p:nvPr/>
        </p:nvCxnSpPr>
        <p:spPr>
          <a:xfrm>
            <a:off x="985324" y="2641110"/>
            <a:ext cx="3379705" cy="1959692"/>
          </a:xfrm>
          <a:prstGeom prst="straightConnector1">
            <a:avLst/>
          </a:prstGeom>
          <a:noFill/>
          <a:ln cap="flat" cmpd="sng" w="76200">
            <a:solidFill>
              <a:srgbClr val="0000FF"/>
            </a:solidFill>
            <a:prstDash val="solid"/>
            <a:round/>
            <a:headEnd len="med" w="med" type="none"/>
            <a:tailEnd len="med" w="med" type="triangle"/>
          </a:ln>
        </p:spPr>
      </p:cxnSp>
      <p:sp>
        <p:nvSpPr>
          <p:cNvPr id="166" name="Google Shape;166;p21"/>
          <p:cNvSpPr txBox="1"/>
          <p:nvPr>
            <p:ph type="title"/>
          </p:nvPr>
        </p:nvSpPr>
        <p:spPr>
          <a:xfrm>
            <a:off x="4823603" y="3039406"/>
            <a:ext cx="4337567" cy="3638164"/>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2400"/>
              <a:buFont typeface="Tahoma"/>
              <a:buNone/>
            </a:pPr>
            <a:r>
              <a:rPr b="0" lang="en-US" sz="2400">
                <a:latin typeface="Tahoma"/>
                <a:ea typeface="Tahoma"/>
                <a:cs typeface="Tahoma"/>
                <a:sym typeface="Tahoma"/>
              </a:rPr>
              <a:t>- Tốc độ gia tăng tự nhiên thay đổi từng giai đoạn:</a:t>
            </a:r>
            <a:br>
              <a:rPr b="0" lang="en-US" sz="2400">
                <a:latin typeface="Tahoma"/>
                <a:ea typeface="Tahoma"/>
                <a:cs typeface="Tahoma"/>
                <a:sym typeface="Tahoma"/>
              </a:rPr>
            </a:br>
            <a:r>
              <a:rPr b="0" lang="en-US" sz="2400">
                <a:latin typeface="Tahoma"/>
                <a:ea typeface="Tahoma"/>
                <a:cs typeface="Tahoma"/>
                <a:sym typeface="Tahoma"/>
              </a:rPr>
              <a:t> +Tăng cao nhất là từ năm 1954 đến 1960 ( từ 1,1% đến 3,93%)</a:t>
            </a:r>
            <a:br>
              <a:rPr b="0" lang="en-US" sz="2400">
                <a:latin typeface="Tahoma"/>
                <a:ea typeface="Tahoma"/>
                <a:cs typeface="Tahoma"/>
                <a:sym typeface="Tahoma"/>
              </a:rPr>
            </a:br>
            <a:r>
              <a:rPr b="0" lang="en-US" sz="2400">
                <a:latin typeface="Tahoma"/>
                <a:ea typeface="Tahoma"/>
                <a:cs typeface="Tahoma"/>
                <a:sym typeface="Tahoma"/>
              </a:rPr>
              <a:t> +Từ năm 1976 đến 2017 có xu hướng giảm dần thấp nhất là 0,8% vào năm 2017).</a:t>
            </a:r>
            <a:br>
              <a:rPr b="0" lang="en-US" sz="2400">
                <a:latin typeface="Tahoma"/>
                <a:ea typeface="Tahoma"/>
                <a:cs typeface="Tahoma"/>
                <a:sym typeface="Tahoma"/>
              </a:rPr>
            </a:br>
            <a:r>
              <a:rPr b="0" lang="en-US" sz="2400">
                <a:latin typeface="Tahoma"/>
                <a:ea typeface="Tahoma"/>
                <a:cs typeface="Tahoma"/>
                <a:sym typeface="Tahoma"/>
              </a:rPr>
              <a:t>+Tỉ lệ gia tăng tự nhiên của dân số giảm nhưng số dân vẫn tăng vì : dân số nước ta đông, số người trong độ tuổi sinh đẻ cao.</a:t>
            </a:r>
            <a:br>
              <a:rPr b="0" lang="en-US" sz="2400">
                <a:latin typeface="Tahoma"/>
                <a:ea typeface="Tahoma"/>
                <a:cs typeface="Tahoma"/>
                <a:sym typeface="Tahoma"/>
              </a:rPr>
            </a:br>
            <a:endParaRPr b="0" sz="2400">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2">
                                            <p:txEl>
                                              <p:pRg end="0" st="0"/>
                                            </p:txEl>
                                          </p:spTgt>
                                        </p:tgtEl>
                                        <p:attrNameLst>
                                          <p:attrName>style.visibility</p:attrName>
                                        </p:attrNameLst>
                                      </p:cBhvr>
                                      <p:to>
                                        <p:strVal val="visible"/>
                                      </p:to>
                                    </p:set>
                                    <p:anim calcmode="lin" valueType="num">
                                      <p:cBhvr additive="base">
                                        <p:cTn dur="500"/>
                                        <p:tgtEl>
                                          <p:spTgt spid="162">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2">
                                            <p:txEl>
                                              <p:pRg end="1" st="1"/>
                                            </p:txEl>
                                          </p:spTgt>
                                        </p:tgtEl>
                                        <p:attrNameLst>
                                          <p:attrName>style.visibility</p:attrName>
                                        </p:attrNameLst>
                                      </p:cBhvr>
                                      <p:to>
                                        <p:strVal val="visible"/>
                                      </p:to>
                                    </p:set>
                                    <p:anim calcmode="lin" valueType="num">
                                      <p:cBhvr additive="base">
                                        <p:cTn dur="500"/>
                                        <p:tgtEl>
                                          <p:spTgt spid="162">
                                            <p:txEl>
                                              <p:pRg end="1" st="1"/>
                                            </p:txEl>
                                          </p:spTgt>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63"/>
                                        </p:tgtEl>
                                        <p:attrNameLst>
                                          <p:attrName>style.visibility</p:attrName>
                                        </p:attrNameLst>
                                      </p:cBhvr>
                                      <p:to>
                                        <p:strVal val="visible"/>
                                      </p:to>
                                    </p:set>
                                    <p:anim calcmode="lin" valueType="num">
                                      <p:cBhvr additive="base">
                                        <p:cTn dur="500"/>
                                        <p:tgtEl>
                                          <p:spTgt spid="16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163"/>
                                        </p:tgtEl>
                                        <p:attrNameLst>
                                          <p:attrName>ppt_w</p:attrName>
                                        </p:attrNameLst>
                                      </p:cBhvr>
                                      <p:tavLst>
                                        <p:tav fmla="" tm="0">
                                          <p:val>
                                            <p:strVal val="#ppt_w"/>
                                          </p:val>
                                        </p:tav>
                                        <p:tav fmla="" tm="100000">
                                          <p:val>
                                            <p:strVal val="0"/>
                                          </p:val>
                                        </p:tav>
                                      </p:tavLst>
                                    </p:anim>
                                    <p:anim calcmode="lin" valueType="num">
                                      <p:cBhvr additive="base">
                                        <p:cTn dur="500"/>
                                        <p:tgtEl>
                                          <p:spTgt spid="163"/>
                                        </p:tgtEl>
                                        <p:attrNameLst>
                                          <p:attrName>ppt_h</p:attrName>
                                        </p:attrNameLst>
                                      </p:cBhvr>
                                      <p:tavLst>
                                        <p:tav fmla="" tm="0">
                                          <p:val>
                                            <p:strVal val="#ppt_h"/>
                                          </p:val>
                                        </p:tav>
                                        <p:tav fmla="" tm="100000">
                                          <p:val>
                                            <p:strVal val="0"/>
                                          </p:val>
                                        </p:tav>
                                      </p:tavLst>
                                    </p:anim>
                                    <p:set>
                                      <p:cBhvr>
                                        <p:cTn dur="1" fill="hold">
                                          <p:stCondLst>
                                            <p:cond delay="500"/>
                                          </p:stCondLst>
                                        </p:cTn>
                                        <p:tgtEl>
                                          <p:spTgt spid="16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162">
                                            <p:txEl>
                                              <p:pRg end="0" st="0"/>
                                            </p:txEl>
                                          </p:spTgt>
                                        </p:tgtEl>
                                      </p:cBhvr>
                                    </p:animEffect>
                                    <p:set>
                                      <p:cBhvr>
                                        <p:cTn dur="1" fill="hold">
                                          <p:stCondLst>
                                            <p:cond delay="2000"/>
                                          </p:stCondLst>
                                        </p:cTn>
                                        <p:tgtEl>
                                          <p:spTgt spid="162">
                                            <p:txEl>
                                              <p:pRg end="0" st="0"/>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162">
                                            <p:txEl>
                                              <p:pRg end="1" st="1"/>
                                            </p:txEl>
                                          </p:spTgt>
                                        </p:tgtEl>
                                      </p:cBhvr>
                                    </p:animEffect>
                                    <p:set>
                                      <p:cBhvr>
                                        <p:cTn dur="1" fill="hold">
                                          <p:stCondLst>
                                            <p:cond delay="2000"/>
                                          </p:stCondLst>
                                        </p:cTn>
                                        <p:tgtEl>
                                          <p:spTgt spid="162">
                                            <p:txEl>
                                              <p:pRg end="1" st="1"/>
                                            </p:txEl>
                                          </p:spTgt>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par>
                                <p:cTn fill="hold" nodeType="withEffect" presetClass="entr" presetID="2" presetSubtype="4">
                                  <p:stCondLst>
                                    <p:cond delay="0"/>
                                  </p:stCondLst>
                                  <p:childTnLst>
                                    <p:set>
                                      <p:cBhvr>
                                        <p:cTn dur="1" fill="hold">
                                          <p:stCondLst>
                                            <p:cond delay="0"/>
                                          </p:stCondLst>
                                        </p:cTn>
                                        <p:tgtEl>
                                          <p:spTgt spid="164"/>
                                        </p:tgtEl>
                                        <p:attrNameLst>
                                          <p:attrName>style.visibility</p:attrName>
                                        </p:attrNameLst>
                                      </p:cBhvr>
                                      <p:to>
                                        <p:strVal val="visible"/>
                                      </p:to>
                                    </p:set>
                                    <p:anim calcmode="lin" valueType="num">
                                      <p:cBhvr additive="base">
                                        <p:cTn dur="500"/>
                                        <p:tgtEl>
                                          <p:spTgt spid="16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165"/>
                                        </p:tgtEl>
                                        <p:attrNameLst>
                                          <p:attrName>style.visibility</p:attrName>
                                        </p:attrNameLst>
                                      </p:cBhvr>
                                      <p:to>
                                        <p:strVal val="visible"/>
                                      </p:to>
                                    </p:set>
                                    <p:anim calcmode="lin" valueType="num">
                                      <p:cBhvr additive="base">
                                        <p:cTn dur="500"/>
                                        <p:tgtEl>
                                          <p:spTgt spid="16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