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452" r:id="rId4"/>
    <p:sldId id="260" r:id="rId5"/>
    <p:sldId id="271" r:id="rId6"/>
    <p:sldId id="453" r:id="rId7"/>
    <p:sldId id="261" r:id="rId8"/>
    <p:sldId id="262" r:id="rId9"/>
    <p:sldId id="444" r:id="rId10"/>
    <p:sldId id="447" r:id="rId11"/>
    <p:sldId id="454" r:id="rId12"/>
    <p:sldId id="265" r:id="rId13"/>
    <p:sldId id="445" r:id="rId14"/>
    <p:sldId id="455" r:id="rId15"/>
    <p:sldId id="264" r:id="rId16"/>
    <p:sldId id="266" r:id="rId17"/>
    <p:sldId id="446" r:id="rId18"/>
    <p:sldId id="267" r:id="rId19"/>
    <p:sldId id="449" r:id="rId20"/>
    <p:sldId id="272" r:id="rId21"/>
    <p:sldId id="451" r:id="rId22"/>
    <p:sldId id="443" r:id="rId23"/>
    <p:sldId id="456" r:id="rId24"/>
    <p:sldId id="457" r:id="rId25"/>
    <p:sldId id="458"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159"/>
    <a:srgbClr val="070B59"/>
    <a:srgbClr val="FFFFFF"/>
    <a:srgbClr val="C2D1EC"/>
    <a:srgbClr val="EE2AD7"/>
    <a:srgbClr val="5B054B"/>
    <a:srgbClr val="FFD44B"/>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69" d="100"/>
          <a:sy n="69"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8AC10-3139-45B5-BE31-225BAA2D9F68}" type="datetimeFigureOut">
              <a:rPr lang="en-US" smtClean="0"/>
              <a:pPr/>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D9EDB-DE4C-46D0-A9F6-5B945868EE1E}" type="slidenum">
              <a:rPr lang="en-US" smtClean="0"/>
              <a:pPr/>
              <a:t>‹#›</a:t>
            </a:fld>
            <a:endParaRPr lang="en-US"/>
          </a:p>
        </p:txBody>
      </p:sp>
    </p:spTree>
    <p:extLst>
      <p:ext uri="{BB962C8B-B14F-4D97-AF65-F5344CB8AC3E}">
        <p14:creationId xmlns:p14="http://schemas.microsoft.com/office/powerpoint/2010/main" val="3596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Nguồn</a:t>
            </a:r>
            <a:r>
              <a:rPr lang="en-US" dirty="0"/>
              <a:t> </a:t>
            </a:r>
            <a:r>
              <a:rPr lang="en-US" dirty="0" err="1"/>
              <a:t>lđ</a:t>
            </a:r>
            <a:r>
              <a:rPr lang="en-US" dirty="0"/>
              <a:t> </a:t>
            </a:r>
            <a:r>
              <a:rPr lang="en-US" dirty="0" err="1"/>
              <a:t>là</a:t>
            </a:r>
            <a:r>
              <a:rPr lang="en-US" dirty="0"/>
              <a:t> </a:t>
            </a:r>
            <a:r>
              <a:rPr lang="en-US" dirty="0" err="1"/>
              <a:t>nhân</a:t>
            </a:r>
            <a:r>
              <a:rPr lang="en-US" dirty="0"/>
              <a:t> </a:t>
            </a:r>
            <a:r>
              <a:rPr lang="en-US" dirty="0" err="1"/>
              <a:t>tố</a:t>
            </a:r>
            <a:r>
              <a:rPr lang="en-US" dirty="0"/>
              <a:t> </a:t>
            </a:r>
            <a:r>
              <a:rPr lang="en-US" dirty="0" err="1"/>
              <a:t>quan</a:t>
            </a:r>
            <a:r>
              <a:rPr lang="en-US" dirty="0"/>
              <a:t> </a:t>
            </a:r>
            <a:r>
              <a:rPr lang="en-US" dirty="0" err="1"/>
              <a:t>trọng</a:t>
            </a:r>
            <a:r>
              <a:rPr lang="en-US" dirty="0"/>
              <a:t> </a:t>
            </a:r>
            <a:r>
              <a:rPr lang="en-US" dirty="0" err="1"/>
              <a:t>hàng</a:t>
            </a:r>
            <a:r>
              <a:rPr lang="en-US" dirty="0"/>
              <a:t> </a:t>
            </a:r>
            <a:r>
              <a:rPr lang="en-US" dirty="0" err="1"/>
              <a:t>đầu</a:t>
            </a:r>
            <a:r>
              <a:rPr lang="en-US" dirty="0"/>
              <a:t> </a:t>
            </a:r>
            <a:r>
              <a:rPr lang="en-US" dirty="0" err="1"/>
              <a:t>của</a:t>
            </a:r>
            <a:r>
              <a:rPr lang="en-US" dirty="0"/>
              <a:t> </a:t>
            </a:r>
            <a:r>
              <a:rPr lang="en-US" dirty="0" err="1"/>
              <a:t>sự</a:t>
            </a:r>
            <a:r>
              <a:rPr lang="en-US" dirty="0"/>
              <a:t> </a:t>
            </a:r>
            <a:r>
              <a:rPr lang="en-US" dirty="0" err="1"/>
              <a:t>ptr</a:t>
            </a:r>
            <a:r>
              <a:rPr lang="en-US" dirty="0"/>
              <a:t> </a:t>
            </a:r>
            <a:r>
              <a:rPr lang="en-US" dirty="0" err="1"/>
              <a:t>kinh</a:t>
            </a:r>
            <a:r>
              <a:rPr lang="en-US" dirty="0"/>
              <a:t> </a:t>
            </a:r>
            <a:r>
              <a:rPr lang="en-US" dirty="0" err="1"/>
              <a:t>tê-xh</a:t>
            </a:r>
            <a:r>
              <a:rPr lang="en-US" dirty="0"/>
              <a:t>, </a:t>
            </a:r>
            <a:r>
              <a:rPr lang="en-US" dirty="0" err="1"/>
              <a:t>có</a:t>
            </a:r>
            <a:r>
              <a:rPr lang="en-US" dirty="0"/>
              <a:t> </a:t>
            </a:r>
            <a:r>
              <a:rPr lang="en-US" dirty="0" err="1"/>
              <a:t>ảnh</a:t>
            </a:r>
            <a:r>
              <a:rPr lang="en-US" dirty="0"/>
              <a:t> h</a:t>
            </a:r>
            <a:r>
              <a:rPr lang="vi-VN" dirty="0"/>
              <a:t>ư</a:t>
            </a:r>
            <a:r>
              <a:rPr lang="en-US" dirty="0" err="1"/>
              <a:t>ởng</a:t>
            </a:r>
            <a:r>
              <a:rPr lang="en-US" dirty="0"/>
              <a:t> </a:t>
            </a:r>
            <a:r>
              <a:rPr lang="en-US" dirty="0" err="1"/>
              <a:t>quyết</a:t>
            </a:r>
            <a:r>
              <a:rPr lang="en-US" dirty="0"/>
              <a:t> </a:t>
            </a:r>
            <a:r>
              <a:rPr lang="en-US" dirty="0" err="1"/>
              <a:t>định</a:t>
            </a:r>
            <a:r>
              <a:rPr lang="en-US" dirty="0"/>
              <a:t> </a:t>
            </a:r>
            <a:r>
              <a:rPr lang="en-US" dirty="0" err="1"/>
              <a:t>đến</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nguồn</a:t>
            </a:r>
            <a:r>
              <a:rPr lang="en-US" dirty="0"/>
              <a:t> </a:t>
            </a:r>
            <a:r>
              <a:rPr lang="en-US" dirty="0" err="1"/>
              <a:t>lực</a:t>
            </a:r>
            <a:r>
              <a:rPr lang="en-US" dirty="0"/>
              <a:t> </a:t>
            </a:r>
            <a:r>
              <a:rPr lang="en-US" dirty="0" err="1"/>
              <a:t>khác</a:t>
            </a:r>
            <a:r>
              <a:rPr lang="en-US" dirty="0"/>
              <a:t>. </a:t>
            </a:r>
            <a:r>
              <a:rPr lang="en-US" dirty="0" err="1"/>
              <a:t>Tất</a:t>
            </a:r>
            <a:r>
              <a:rPr lang="en-US" dirty="0"/>
              <a:t> </a:t>
            </a:r>
            <a:r>
              <a:rPr lang="en-US" dirty="0" err="1"/>
              <a:t>cả</a:t>
            </a:r>
            <a:r>
              <a:rPr lang="en-US" dirty="0"/>
              <a:t> </a:t>
            </a:r>
            <a:r>
              <a:rPr lang="en-US" dirty="0" err="1"/>
              <a:t>của</a:t>
            </a:r>
            <a:r>
              <a:rPr lang="en-US" dirty="0"/>
              <a:t> </a:t>
            </a:r>
            <a:r>
              <a:rPr lang="en-US" dirty="0" err="1"/>
              <a:t>cải</a:t>
            </a:r>
            <a:r>
              <a:rPr lang="en-US" dirty="0"/>
              <a:t> </a:t>
            </a:r>
            <a:r>
              <a:rPr lang="en-US" dirty="0" err="1"/>
              <a:t>vật</a:t>
            </a:r>
            <a:r>
              <a:rPr lang="en-US" dirty="0"/>
              <a:t> </a:t>
            </a:r>
            <a:r>
              <a:rPr lang="en-US" dirty="0" err="1"/>
              <a:t>chất</a:t>
            </a:r>
            <a:r>
              <a:rPr lang="en-US" dirty="0"/>
              <a:t> </a:t>
            </a:r>
            <a:r>
              <a:rPr lang="en-US" dirty="0" err="1"/>
              <a:t>và</a:t>
            </a:r>
            <a:r>
              <a:rPr lang="en-US" dirty="0"/>
              <a:t> </a:t>
            </a:r>
            <a:r>
              <a:rPr lang="en-US" dirty="0" err="1"/>
              <a:t>giá</a:t>
            </a:r>
            <a:r>
              <a:rPr lang="en-US" dirty="0"/>
              <a:t> </a:t>
            </a:r>
            <a:r>
              <a:rPr lang="en-US" dirty="0" err="1"/>
              <a:t>trị</a:t>
            </a:r>
            <a:r>
              <a:rPr lang="en-US" dirty="0"/>
              <a:t> </a:t>
            </a:r>
            <a:r>
              <a:rPr lang="en-US" dirty="0" err="1"/>
              <a:t>tinh</a:t>
            </a:r>
            <a:r>
              <a:rPr lang="en-US" dirty="0"/>
              <a:t> </a:t>
            </a:r>
            <a:r>
              <a:rPr lang="en-US" dirty="0" err="1"/>
              <a:t>thần</a:t>
            </a:r>
            <a:r>
              <a:rPr lang="en-US" dirty="0"/>
              <a:t> </a:t>
            </a:r>
            <a:r>
              <a:rPr lang="en-US" dirty="0" err="1"/>
              <a:t>để</a:t>
            </a:r>
            <a:r>
              <a:rPr lang="en-US" dirty="0"/>
              <a:t> </a:t>
            </a:r>
            <a:r>
              <a:rPr lang="en-US" dirty="0" err="1"/>
              <a:t>thoả</a:t>
            </a:r>
            <a:r>
              <a:rPr lang="en-US" dirty="0"/>
              <a:t> </a:t>
            </a:r>
            <a:r>
              <a:rPr lang="en-US" dirty="0" err="1"/>
              <a:t>mãn</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xh</a:t>
            </a:r>
            <a:r>
              <a:rPr lang="en-US" dirty="0"/>
              <a:t> do con ng</a:t>
            </a:r>
            <a:r>
              <a:rPr lang="vi-VN" dirty="0"/>
              <a:t>ư</a:t>
            </a:r>
            <a:r>
              <a:rPr lang="en-US" dirty="0" err="1"/>
              <a:t>ời</a:t>
            </a:r>
            <a:r>
              <a:rPr lang="en-US" dirty="0"/>
              <a:t> </a:t>
            </a:r>
            <a:r>
              <a:rPr lang="en-US" dirty="0" err="1"/>
              <a:t>tạo</a:t>
            </a:r>
            <a:r>
              <a:rPr lang="en-US" dirty="0"/>
              <a:t> ra. Song </a:t>
            </a:r>
            <a:r>
              <a:rPr lang="en-US" dirty="0" err="1"/>
              <a:t>không</a:t>
            </a:r>
            <a:r>
              <a:rPr lang="en-US" dirty="0"/>
              <a:t> </a:t>
            </a:r>
            <a:r>
              <a:rPr lang="en-US" dirty="0" err="1"/>
              <a:t>phải</a:t>
            </a:r>
            <a:r>
              <a:rPr lang="en-US" dirty="0"/>
              <a:t> </a:t>
            </a:r>
            <a:r>
              <a:rPr lang="en-US" dirty="0" err="1"/>
              <a:t>bất</a:t>
            </a:r>
            <a:r>
              <a:rPr lang="en-US" dirty="0"/>
              <a:t> </a:t>
            </a:r>
            <a:r>
              <a:rPr lang="en-US" dirty="0" err="1"/>
              <a:t>cứ</a:t>
            </a:r>
            <a:r>
              <a:rPr lang="en-US" dirty="0"/>
              <a:t> ai </a:t>
            </a:r>
            <a:r>
              <a:rPr lang="en-US" dirty="0" err="1"/>
              <a:t>cũng</a:t>
            </a:r>
            <a:r>
              <a:rPr lang="en-US" dirty="0"/>
              <a:t> </a:t>
            </a:r>
            <a:r>
              <a:rPr lang="en-US" dirty="0" err="1"/>
              <a:t>có</a:t>
            </a:r>
            <a:r>
              <a:rPr lang="en-US" dirty="0"/>
              <a:t> </a:t>
            </a:r>
            <a:r>
              <a:rPr lang="en-US" dirty="0" err="1"/>
              <a:t>thể</a:t>
            </a:r>
            <a:r>
              <a:rPr lang="en-US" dirty="0"/>
              <a:t> </a:t>
            </a:r>
            <a:r>
              <a:rPr lang="en-US" dirty="0" err="1"/>
              <a:t>tham</a:t>
            </a:r>
            <a:r>
              <a:rPr lang="en-US" dirty="0"/>
              <a:t> </a:t>
            </a:r>
            <a:r>
              <a:rPr lang="en-US" dirty="0" err="1"/>
              <a:t>gia</a:t>
            </a:r>
            <a:r>
              <a:rPr lang="en-US" dirty="0"/>
              <a:t> </a:t>
            </a:r>
            <a:r>
              <a:rPr lang="en-US" dirty="0" err="1"/>
              <a:t>sản</a:t>
            </a:r>
            <a:r>
              <a:rPr lang="en-US" dirty="0"/>
              <a:t> </a:t>
            </a:r>
            <a:r>
              <a:rPr lang="en-US" dirty="0" err="1"/>
              <a:t>xuất</a:t>
            </a:r>
            <a:r>
              <a:rPr lang="en-US" dirty="0"/>
              <a:t>, </a:t>
            </a:r>
            <a:r>
              <a:rPr lang="en-US" dirty="0" err="1"/>
              <a:t>mà</a:t>
            </a:r>
            <a:r>
              <a:rPr lang="en-US" dirty="0"/>
              <a:t> </a:t>
            </a:r>
            <a:r>
              <a:rPr lang="en-US" dirty="0" err="1"/>
              <a:t>chỉ</a:t>
            </a:r>
            <a:r>
              <a:rPr lang="en-US" dirty="0"/>
              <a:t> </a:t>
            </a:r>
            <a:r>
              <a:rPr lang="en-US" dirty="0" err="1"/>
              <a:t>có</a:t>
            </a:r>
            <a:r>
              <a:rPr lang="en-US" dirty="0"/>
              <a:t> 1 </a:t>
            </a:r>
            <a:r>
              <a:rPr lang="en-US" dirty="0" err="1"/>
              <a:t>bộ</a:t>
            </a:r>
            <a:r>
              <a:rPr lang="en-US" dirty="0"/>
              <a:t> </a:t>
            </a:r>
            <a:r>
              <a:rPr lang="en-US" dirty="0" err="1"/>
              <a:t>phận</a:t>
            </a:r>
            <a:r>
              <a:rPr lang="en-US" dirty="0"/>
              <a:t> </a:t>
            </a:r>
            <a:r>
              <a:rPr lang="en-US" dirty="0" err="1"/>
              <a:t>có</a:t>
            </a:r>
            <a:r>
              <a:rPr lang="en-US" dirty="0"/>
              <a:t> </a:t>
            </a:r>
            <a:r>
              <a:rPr lang="en-US" dirty="0" err="1"/>
              <a:t>đủ</a:t>
            </a:r>
            <a:r>
              <a:rPr lang="en-US" dirty="0"/>
              <a:t> </a:t>
            </a:r>
            <a:r>
              <a:rPr lang="en-US" dirty="0" err="1"/>
              <a:t>sk</a:t>
            </a:r>
            <a:r>
              <a:rPr lang="en-US" dirty="0"/>
              <a:t> </a:t>
            </a:r>
            <a:r>
              <a:rPr lang="en-US" dirty="0" err="1"/>
              <a:t>và</a:t>
            </a:r>
            <a:r>
              <a:rPr lang="en-US" dirty="0"/>
              <a:t> </a:t>
            </a:r>
            <a:r>
              <a:rPr lang="en-US" dirty="0" err="1"/>
              <a:t>trí</a:t>
            </a:r>
            <a:r>
              <a:rPr lang="en-US" dirty="0"/>
              <a:t> </a:t>
            </a:r>
            <a:r>
              <a:rPr lang="en-US" dirty="0" err="1"/>
              <a:t>tuệ</a:t>
            </a:r>
            <a:r>
              <a:rPr lang="en-US" dirty="0"/>
              <a:t> ở </a:t>
            </a:r>
            <a:r>
              <a:rPr lang="en-US" dirty="0" err="1"/>
              <a:t>vào</a:t>
            </a:r>
            <a:r>
              <a:rPr lang="en-US" dirty="0"/>
              <a:t> </a:t>
            </a:r>
            <a:r>
              <a:rPr lang="en-US" dirty="0" err="1"/>
              <a:t>độ</a:t>
            </a:r>
            <a:r>
              <a:rPr lang="en-US" dirty="0"/>
              <a:t> </a:t>
            </a:r>
            <a:r>
              <a:rPr lang="en-US" dirty="0" err="1"/>
              <a:t>tuoir</a:t>
            </a:r>
            <a:r>
              <a:rPr lang="en-US" dirty="0"/>
              <a:t> </a:t>
            </a:r>
            <a:r>
              <a:rPr lang="en-US" dirty="0" err="1"/>
              <a:t>nhất</a:t>
            </a:r>
            <a:r>
              <a:rPr lang="en-US" dirty="0"/>
              <a:t> </a:t>
            </a:r>
            <a:r>
              <a:rPr lang="en-US" dirty="0" err="1"/>
              <a:t>định</a:t>
            </a:r>
            <a:r>
              <a:rPr lang="en-US" dirty="0"/>
              <a:t>. </a:t>
            </a:r>
            <a:r>
              <a:rPr lang="en-US" dirty="0" err="1"/>
              <a:t>Để</a:t>
            </a:r>
            <a:r>
              <a:rPr lang="en-US" dirty="0"/>
              <a:t> </a:t>
            </a:r>
            <a:r>
              <a:rPr lang="en-US" dirty="0" err="1"/>
              <a:t>rõ</a:t>
            </a:r>
            <a:r>
              <a:rPr lang="en-US" dirty="0"/>
              <a:t> h</a:t>
            </a:r>
            <a:r>
              <a:rPr lang="vi-VN" dirty="0"/>
              <a:t>ơ</a:t>
            </a:r>
            <a:r>
              <a:rPr lang="en-US" dirty="0"/>
              <a:t>n </a:t>
            </a:r>
            <a:r>
              <a:rPr lang="en-US" dirty="0" err="1"/>
              <a:t>về</a:t>
            </a:r>
            <a:r>
              <a:rPr lang="en-US" dirty="0"/>
              <a:t> </a:t>
            </a:r>
            <a:r>
              <a:rPr lang="en-US" dirty="0" err="1"/>
              <a:t>vấn</a:t>
            </a:r>
            <a:r>
              <a:rPr lang="en-US" dirty="0"/>
              <a:t> </a:t>
            </a:r>
            <a:r>
              <a:rPr lang="en-US" dirty="0" err="1"/>
              <a:t>đề</a:t>
            </a:r>
            <a:r>
              <a:rPr lang="en-US" dirty="0"/>
              <a:t> lao </a:t>
            </a:r>
            <a:r>
              <a:rPr lang="en-US" dirty="0" err="1"/>
              <a:t>động</a:t>
            </a:r>
            <a:r>
              <a:rPr lang="en-US" dirty="0"/>
              <a:t>, </a:t>
            </a:r>
            <a:r>
              <a:rPr lang="en-US" dirty="0" err="1"/>
              <a:t>việc</a:t>
            </a:r>
            <a:r>
              <a:rPr lang="en-US" dirty="0"/>
              <a:t> </a:t>
            </a:r>
            <a:r>
              <a:rPr lang="en-US" dirty="0" err="1"/>
              <a:t>làm</a:t>
            </a:r>
            <a:r>
              <a:rPr lang="en-US" dirty="0"/>
              <a:t> </a:t>
            </a:r>
            <a:r>
              <a:rPr lang="en-US" dirty="0" err="1"/>
              <a:t>và</a:t>
            </a:r>
            <a:r>
              <a:rPr lang="en-US" dirty="0"/>
              <a:t> </a:t>
            </a:r>
            <a:r>
              <a:rPr lang="en-US" dirty="0" err="1"/>
              <a:t>chất</a:t>
            </a:r>
            <a:r>
              <a:rPr lang="en-US" dirty="0"/>
              <a:t> l</a:t>
            </a:r>
            <a:r>
              <a:rPr lang="vi-VN" dirty="0"/>
              <a:t>ư</a:t>
            </a:r>
            <a:r>
              <a:rPr lang="en-US" dirty="0" err="1"/>
              <a:t>ợng</a:t>
            </a:r>
            <a:r>
              <a:rPr lang="en-US" dirty="0"/>
              <a:t> </a:t>
            </a:r>
            <a:r>
              <a:rPr lang="en-US" dirty="0" err="1"/>
              <a:t>cuộc</a:t>
            </a:r>
            <a:r>
              <a:rPr lang="en-US" dirty="0"/>
              <a:t> </a:t>
            </a:r>
            <a:r>
              <a:rPr lang="en-US" dirty="0" err="1"/>
              <a:t>sống</a:t>
            </a:r>
            <a:r>
              <a:rPr lang="en-US" dirty="0"/>
              <a:t> ở n</a:t>
            </a:r>
            <a:r>
              <a:rPr lang="vi-VN" dirty="0"/>
              <a:t>ư</a:t>
            </a:r>
            <a:r>
              <a:rPr lang="en-US" dirty="0" err="1"/>
              <a:t>ớc</a:t>
            </a:r>
            <a:r>
              <a:rPr lang="en-US" dirty="0"/>
              <a:t> ta, </a:t>
            </a:r>
            <a:r>
              <a:rPr lang="en-US" dirty="0" err="1"/>
              <a:t>chúng</a:t>
            </a:r>
            <a:r>
              <a:rPr lang="en-US" dirty="0"/>
              <a:t> ta </a:t>
            </a:r>
            <a:r>
              <a:rPr lang="en-US" dirty="0" err="1"/>
              <a:t>cùng</a:t>
            </a:r>
            <a:r>
              <a:rPr lang="en-US" dirty="0"/>
              <a:t> </a:t>
            </a:r>
            <a:r>
              <a:rPr lang="en-US" dirty="0" err="1"/>
              <a:t>tìm</a:t>
            </a:r>
            <a:r>
              <a:rPr lang="en-US" dirty="0"/>
              <a:t> </a:t>
            </a:r>
            <a:r>
              <a:rPr lang="en-US" dirty="0" err="1"/>
              <a:t>hiểu</a:t>
            </a:r>
            <a:r>
              <a:rPr lang="en-US" dirty="0"/>
              <a:t> </a:t>
            </a:r>
            <a:r>
              <a:rPr lang="en-US" dirty="0" err="1"/>
              <a:t>nội</a:t>
            </a:r>
            <a:r>
              <a:rPr lang="en-US" dirty="0"/>
              <a:t> dung </a:t>
            </a:r>
            <a:r>
              <a:rPr lang="en-US" dirty="0" err="1"/>
              <a:t>bài</a:t>
            </a:r>
            <a:r>
              <a:rPr lang="en-US" dirty="0"/>
              <a:t> </a:t>
            </a:r>
            <a:r>
              <a:rPr lang="en-US" dirty="0" err="1"/>
              <a:t>học</a:t>
            </a:r>
            <a:r>
              <a:rPr lang="en-US" dirty="0"/>
              <a:t> </a:t>
            </a:r>
            <a:r>
              <a:rPr lang="en-US" dirty="0" err="1"/>
              <a:t>ngày</a:t>
            </a:r>
            <a:r>
              <a:rPr lang="en-US" dirty="0"/>
              <a:t> </a:t>
            </a:r>
            <a:r>
              <a:rPr lang="en-US" dirty="0" err="1"/>
              <a:t>hôm</a:t>
            </a:r>
            <a:r>
              <a:rPr lang="en-US" dirty="0"/>
              <a:t> nay.</a:t>
            </a:r>
          </a:p>
        </p:txBody>
      </p:sp>
      <p:sp>
        <p:nvSpPr>
          <p:cNvPr id="4" name="Slide Number Placeholder 3"/>
          <p:cNvSpPr>
            <a:spLocks noGrp="1"/>
          </p:cNvSpPr>
          <p:nvPr>
            <p:ph type="sldNum" sz="quarter" idx="5"/>
          </p:nvPr>
        </p:nvSpPr>
        <p:spPr/>
        <p:txBody>
          <a:bodyPr/>
          <a:lstStyle/>
          <a:p>
            <a:fld id="{D1BD9EDB-DE4C-46D0-A9F6-5B945868EE1E}" type="slidenum">
              <a:rPr lang="en-US" smtClean="0"/>
              <a:pPr/>
              <a:t>1</a:t>
            </a:fld>
            <a:endParaRPr lang="en-US"/>
          </a:p>
        </p:txBody>
      </p:sp>
    </p:spTree>
    <p:extLst>
      <p:ext uri="{BB962C8B-B14F-4D97-AF65-F5344CB8AC3E}">
        <p14:creationId xmlns:p14="http://schemas.microsoft.com/office/powerpoint/2010/main" val="428788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19</a:t>
            </a:fld>
            <a:endParaRPr lang="en-US"/>
          </a:p>
        </p:txBody>
      </p:sp>
    </p:spTree>
    <p:extLst>
      <p:ext uri="{BB962C8B-B14F-4D97-AF65-F5344CB8AC3E}">
        <p14:creationId xmlns:p14="http://schemas.microsoft.com/office/powerpoint/2010/main" val="179066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D9DCD3-C4E9-4C6E-915C-0D58B8AAADF3}" type="slidenum">
              <a:rPr lang="en-US" smtClean="0"/>
              <a:pPr eaLnBrk="1" hangingPunct="1"/>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42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5</a:t>
            </a:fld>
            <a:endParaRPr lang="en-US"/>
          </a:p>
        </p:txBody>
      </p:sp>
    </p:spTree>
    <p:extLst>
      <p:ext uri="{BB962C8B-B14F-4D97-AF65-F5344CB8AC3E}">
        <p14:creationId xmlns:p14="http://schemas.microsoft.com/office/powerpoint/2010/main" val="371036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 </a:t>
            </a:r>
            <a:r>
              <a:rPr lang="en-US" dirty="0" err="1"/>
              <a:t>biều</a:t>
            </a:r>
            <a:r>
              <a:rPr lang="en-US" dirty="0"/>
              <a:t> </a:t>
            </a:r>
            <a:r>
              <a:rPr lang="en-US" dirty="0" err="1"/>
              <a:t>đồ</a:t>
            </a:r>
            <a:r>
              <a:rPr lang="en-US" dirty="0"/>
              <a:t> </a:t>
            </a:r>
            <a:r>
              <a:rPr lang="en-US" dirty="0" err="1"/>
              <a:t>nhìn</a:t>
            </a:r>
            <a:r>
              <a:rPr lang="en-US" dirty="0"/>
              <a:t> </a:t>
            </a:r>
            <a:r>
              <a:rPr lang="en-US" dirty="0" err="1"/>
              <a:t>chung</a:t>
            </a:r>
            <a:r>
              <a:rPr lang="en-US" dirty="0"/>
              <a:t>: </a:t>
            </a:r>
            <a:r>
              <a:rPr lang="en-US" dirty="0" err="1"/>
              <a:t>số</a:t>
            </a:r>
            <a:r>
              <a:rPr lang="en-US" dirty="0"/>
              <a:t> lao </a:t>
            </a:r>
            <a:r>
              <a:rPr lang="en-US" dirty="0" err="1"/>
              <a:t>động</a:t>
            </a:r>
            <a:r>
              <a:rPr lang="en-US" dirty="0"/>
              <a:t> </a:t>
            </a:r>
            <a:r>
              <a:rPr lang="en-US" dirty="0" err="1"/>
              <a:t>tăng</a:t>
            </a:r>
            <a:r>
              <a:rPr lang="en-US" dirty="0"/>
              <a:t> </a:t>
            </a:r>
            <a:r>
              <a:rPr lang="en-US" dirty="0" err="1"/>
              <a:t>nhanh</a:t>
            </a:r>
            <a:r>
              <a:rPr lang="en-US" dirty="0"/>
              <a:t>; c</a:t>
            </a:r>
            <a:r>
              <a:rPr lang="vi-VN" dirty="0"/>
              <a:t>ơ</a:t>
            </a:r>
            <a:r>
              <a:rPr lang="en-US" dirty="0"/>
              <a:t> </a:t>
            </a:r>
            <a:r>
              <a:rPr lang="en-US" dirty="0" err="1"/>
              <a:t>cấu</a:t>
            </a:r>
            <a:r>
              <a:rPr lang="en-US" dirty="0"/>
              <a:t> lao </a:t>
            </a:r>
            <a:r>
              <a:rPr lang="en-US" dirty="0" err="1"/>
              <a:t>động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dịch</a:t>
            </a:r>
            <a:r>
              <a:rPr lang="en-US" dirty="0"/>
              <a:t> </a:t>
            </a:r>
            <a:r>
              <a:rPr lang="en-US" dirty="0" err="1"/>
              <a:t>mạnh</a:t>
            </a:r>
            <a:r>
              <a:rPr lang="en-US" dirty="0"/>
              <a:t> </a:t>
            </a:r>
            <a:r>
              <a:rPr lang="en-US" dirty="0" err="1"/>
              <a:t>theo</a:t>
            </a:r>
            <a:r>
              <a:rPr lang="en-US" dirty="0"/>
              <a:t> h</a:t>
            </a:r>
            <a:r>
              <a:rPr lang="vi-VN" dirty="0"/>
              <a:t>ư</a:t>
            </a:r>
            <a:r>
              <a:rPr lang="en-US" dirty="0" err="1"/>
              <a:t>ớng</a:t>
            </a:r>
            <a:r>
              <a:rPr lang="en-US" dirty="0"/>
              <a:t> CNH </a:t>
            </a:r>
            <a:r>
              <a:rPr lang="en-US" dirty="0" err="1"/>
              <a:t>trong</a:t>
            </a:r>
            <a:r>
              <a:rPr lang="en-US" dirty="0"/>
              <a:t> </a:t>
            </a:r>
            <a:r>
              <a:rPr lang="en-US" dirty="0" err="1"/>
              <a:t>thời</a:t>
            </a:r>
            <a:r>
              <a:rPr lang="en-US" dirty="0"/>
              <a:t> </a:t>
            </a:r>
            <a:r>
              <a:rPr lang="en-US" dirty="0" err="1"/>
              <a:t>gian</a:t>
            </a:r>
            <a:r>
              <a:rPr lang="en-US" dirty="0"/>
              <a:t> qua, </a:t>
            </a:r>
            <a:r>
              <a:rPr lang="en-US" dirty="0" err="1"/>
              <a:t>biểu</a:t>
            </a:r>
            <a:r>
              <a:rPr lang="en-US" dirty="0"/>
              <a:t> </a:t>
            </a:r>
            <a:r>
              <a:rPr lang="en-US" dirty="0" err="1"/>
              <a:t>hiện</a:t>
            </a:r>
            <a:r>
              <a:rPr lang="en-US" dirty="0"/>
              <a:t> ở </a:t>
            </a:r>
            <a:r>
              <a:rPr lang="en-US" dirty="0" err="1"/>
              <a:t>tỉ</a:t>
            </a:r>
            <a:r>
              <a:rPr lang="en-US" dirty="0"/>
              <a:t> </a:t>
            </a:r>
            <a:r>
              <a:rPr lang="en-US" dirty="0" err="1"/>
              <a:t>lệ</a:t>
            </a:r>
            <a:r>
              <a:rPr lang="en-US" dirty="0"/>
              <a:t> lao </a:t>
            </a:r>
            <a:r>
              <a:rPr lang="en-US" dirty="0" err="1"/>
              <a:t>động</a:t>
            </a:r>
            <a:r>
              <a:rPr lang="en-US" dirty="0"/>
              <a:t> </a:t>
            </a:r>
            <a:r>
              <a:rPr lang="en-US" dirty="0" err="1"/>
              <a:t>trong</a:t>
            </a:r>
            <a:r>
              <a:rPr lang="en-US" dirty="0"/>
              <a:t> </a:t>
            </a:r>
            <a:r>
              <a:rPr lang="en-US" dirty="0" err="1"/>
              <a:t>các</a:t>
            </a:r>
            <a:r>
              <a:rPr lang="en-US" dirty="0"/>
              <a:t> </a:t>
            </a:r>
            <a:r>
              <a:rPr lang="en-US" dirty="0" err="1"/>
              <a:t>ngành</a:t>
            </a:r>
            <a:r>
              <a:rPr lang="en-US" dirty="0"/>
              <a:t> CN-</a:t>
            </a:r>
            <a:r>
              <a:rPr lang="en-US" dirty="0" err="1"/>
              <a:t>xây</a:t>
            </a:r>
            <a:r>
              <a:rPr lang="en-US" dirty="0"/>
              <a:t> </a:t>
            </a:r>
            <a:r>
              <a:rPr lang="en-US" dirty="0" err="1"/>
              <a:t>dựng</a:t>
            </a:r>
            <a:r>
              <a:rPr lang="en-US" dirty="0"/>
              <a:t> </a:t>
            </a:r>
            <a:r>
              <a:rPr lang="en-US" dirty="0" err="1"/>
              <a:t>và</a:t>
            </a:r>
            <a:r>
              <a:rPr lang="en-US" dirty="0"/>
              <a:t> </a:t>
            </a:r>
            <a:r>
              <a:rPr lang="en-US" dirty="0" err="1"/>
              <a:t>dịch</a:t>
            </a:r>
            <a:r>
              <a:rPr lang="en-US" dirty="0"/>
              <a:t> </a:t>
            </a:r>
            <a:r>
              <a:rPr lang="en-US" dirty="0" err="1"/>
              <a:t>vụ</a:t>
            </a:r>
            <a:r>
              <a:rPr lang="en-US" dirty="0"/>
              <a:t> </a:t>
            </a:r>
            <a:r>
              <a:rPr lang="en-US" dirty="0" err="1"/>
              <a:t>tăng</a:t>
            </a:r>
            <a:r>
              <a:rPr lang="en-US" dirty="0"/>
              <a:t>, </a:t>
            </a:r>
            <a:r>
              <a:rPr lang="en-US" dirty="0" err="1"/>
              <a:t>số</a:t>
            </a:r>
            <a:r>
              <a:rPr lang="en-US" dirty="0"/>
              <a:t> </a:t>
            </a:r>
            <a:r>
              <a:rPr lang="en-US" dirty="0" err="1"/>
              <a:t>lđ</a:t>
            </a:r>
            <a:r>
              <a:rPr lang="en-US" dirty="0"/>
              <a:t> </a:t>
            </a:r>
            <a:r>
              <a:rPr lang="en-US" dirty="0" err="1"/>
              <a:t>làm</a:t>
            </a:r>
            <a:r>
              <a:rPr lang="en-US" dirty="0"/>
              <a:t> </a:t>
            </a:r>
            <a:r>
              <a:rPr lang="en-US" dirty="0" err="1"/>
              <a:t>việc</a:t>
            </a:r>
            <a:r>
              <a:rPr lang="en-US" dirty="0"/>
              <a:t> </a:t>
            </a:r>
            <a:r>
              <a:rPr lang="en-US" dirty="0" err="1"/>
              <a:t>trong</a:t>
            </a:r>
            <a:r>
              <a:rPr lang="en-US" dirty="0"/>
              <a:t> </a:t>
            </a:r>
            <a:r>
              <a:rPr lang="en-US" dirty="0" err="1"/>
              <a:t>ngành</a:t>
            </a:r>
            <a:r>
              <a:rPr lang="en-US" dirty="0"/>
              <a:t> </a:t>
            </a:r>
            <a:r>
              <a:rPr lang="en-US" dirty="0" err="1"/>
              <a:t>nông</a:t>
            </a:r>
            <a:r>
              <a:rPr lang="en-US" dirty="0"/>
              <a:t>-</a:t>
            </a:r>
            <a:r>
              <a:rPr lang="en-US" dirty="0" err="1"/>
              <a:t>lâm</a:t>
            </a:r>
            <a:r>
              <a:rPr lang="en-US" dirty="0"/>
              <a:t>-ng</a:t>
            </a:r>
            <a:r>
              <a:rPr lang="vi-VN" dirty="0"/>
              <a:t>ư</a:t>
            </a:r>
            <a:r>
              <a:rPr lang="en-US" dirty="0"/>
              <a:t> </a:t>
            </a:r>
            <a:r>
              <a:rPr lang="en-US" dirty="0" err="1"/>
              <a:t>nghiệp</a:t>
            </a:r>
            <a:r>
              <a:rPr lang="en-US" dirty="0"/>
              <a:t> </a:t>
            </a:r>
            <a:r>
              <a:rPr lang="en-US" dirty="0" err="1"/>
              <a:t>ngày</a:t>
            </a:r>
            <a:r>
              <a:rPr lang="en-US" dirty="0"/>
              <a:t> </a:t>
            </a:r>
            <a:r>
              <a:rPr lang="en-US" dirty="0" err="1"/>
              <a:t>càng</a:t>
            </a:r>
            <a:r>
              <a:rPr lang="en-US" dirty="0"/>
              <a:t> </a:t>
            </a:r>
            <a:r>
              <a:rPr lang="en-US" dirty="0" err="1"/>
              <a:t>giảm</a:t>
            </a:r>
            <a:r>
              <a:rPr lang="en-US" dirty="0"/>
              <a:t>.</a:t>
            </a:r>
          </a:p>
          <a:p>
            <a:r>
              <a:rPr lang="en-US" dirty="0" err="1"/>
              <a:t>Tuy</a:t>
            </a:r>
            <a:r>
              <a:rPr lang="en-US" dirty="0"/>
              <a:t> </a:t>
            </a:r>
            <a:r>
              <a:rPr lang="en-US" dirty="0" err="1"/>
              <a:t>vậy</a:t>
            </a:r>
            <a:r>
              <a:rPr lang="en-US" dirty="0"/>
              <a:t>, </a:t>
            </a:r>
            <a:r>
              <a:rPr lang="en-US" dirty="0" err="1"/>
              <a:t>phần</a:t>
            </a:r>
            <a:r>
              <a:rPr lang="en-US" dirty="0"/>
              <a:t> </a:t>
            </a:r>
            <a:r>
              <a:rPr lang="en-US" dirty="0" err="1"/>
              <a:t>lớn</a:t>
            </a:r>
            <a:r>
              <a:rPr lang="en-US" dirty="0"/>
              <a:t> </a:t>
            </a:r>
            <a:r>
              <a:rPr lang="en-US" dirty="0" err="1"/>
              <a:t>lđ</a:t>
            </a:r>
            <a:r>
              <a:rPr lang="en-US" dirty="0"/>
              <a:t> </a:t>
            </a:r>
            <a:r>
              <a:rPr lang="en-US" dirty="0" err="1"/>
              <a:t>vẫn</a:t>
            </a:r>
            <a:r>
              <a:rPr lang="en-US" dirty="0"/>
              <a:t> </a:t>
            </a:r>
            <a:r>
              <a:rPr lang="en-US" dirty="0" err="1"/>
              <a:t>tập</a:t>
            </a:r>
            <a:r>
              <a:rPr lang="en-US" dirty="0"/>
              <a:t> </a:t>
            </a:r>
            <a:r>
              <a:rPr lang="en-US" dirty="0" err="1"/>
              <a:t>trung</a:t>
            </a:r>
            <a:r>
              <a:rPr lang="en-US" dirty="0"/>
              <a:t> </a:t>
            </a:r>
            <a:r>
              <a:rPr lang="en-US" dirty="0" err="1"/>
              <a:t>trong</a:t>
            </a:r>
            <a:r>
              <a:rPr lang="en-US" dirty="0"/>
              <a:t> </a:t>
            </a:r>
            <a:r>
              <a:rPr lang="en-US" dirty="0" err="1"/>
              <a:t>nhóm</a:t>
            </a:r>
            <a:r>
              <a:rPr lang="en-US" dirty="0"/>
              <a:t> </a:t>
            </a:r>
            <a:r>
              <a:rPr lang="en-US" dirty="0" err="1"/>
              <a:t>ngành</a:t>
            </a:r>
            <a:r>
              <a:rPr lang="en-US" dirty="0"/>
              <a:t> </a:t>
            </a:r>
            <a:r>
              <a:rPr lang="en-US" dirty="0" err="1"/>
              <a:t>nông</a:t>
            </a:r>
            <a:r>
              <a:rPr lang="en-US" dirty="0"/>
              <a:t>, </a:t>
            </a:r>
            <a:r>
              <a:rPr lang="en-US" dirty="0" err="1"/>
              <a:t>lâm</a:t>
            </a:r>
            <a:r>
              <a:rPr lang="en-US" dirty="0"/>
              <a:t>, ng</a:t>
            </a:r>
            <a:r>
              <a:rPr lang="vi-VN" dirty="0"/>
              <a:t>ư</a:t>
            </a:r>
            <a:r>
              <a:rPr lang="en-US" dirty="0"/>
              <a:t> </a:t>
            </a:r>
            <a:r>
              <a:rPr lang="en-US" dirty="0" err="1"/>
              <a:t>nghiệp</a:t>
            </a:r>
            <a:r>
              <a:rPr lang="en-US" dirty="0"/>
              <a:t> (44% </a:t>
            </a:r>
            <a:r>
              <a:rPr lang="en-US" dirty="0" err="1"/>
              <a:t>năm</a:t>
            </a:r>
            <a:r>
              <a:rPr lang="en-US" dirty="0"/>
              <a:t> 2015). </a:t>
            </a:r>
            <a:r>
              <a:rPr lang="en-US" dirty="0" err="1"/>
              <a:t>Sự</a:t>
            </a:r>
            <a:r>
              <a:rPr lang="en-US" dirty="0"/>
              <a:t> </a:t>
            </a:r>
            <a:r>
              <a:rPr lang="en-US" dirty="0" err="1"/>
              <a:t>gia</a:t>
            </a:r>
            <a:r>
              <a:rPr lang="en-US" dirty="0"/>
              <a:t> </a:t>
            </a:r>
            <a:r>
              <a:rPr lang="en-US" dirty="0" err="1"/>
              <a:t>tăng</a:t>
            </a:r>
            <a:r>
              <a:rPr lang="en-US" dirty="0"/>
              <a:t> </a:t>
            </a:r>
            <a:r>
              <a:rPr lang="en-US" dirty="0" err="1"/>
              <a:t>lđ</a:t>
            </a:r>
            <a:r>
              <a:rPr lang="en-US" dirty="0"/>
              <a:t> </a:t>
            </a:r>
            <a:r>
              <a:rPr lang="en-US" dirty="0" err="1"/>
              <a:t>trong</a:t>
            </a:r>
            <a:r>
              <a:rPr lang="en-US" dirty="0"/>
              <a:t> </a:t>
            </a:r>
            <a:r>
              <a:rPr lang="en-US" dirty="0" err="1"/>
              <a:t>nhóm</a:t>
            </a:r>
            <a:r>
              <a:rPr lang="en-US" dirty="0"/>
              <a:t> </a:t>
            </a:r>
            <a:r>
              <a:rPr lang="en-US" dirty="0" err="1"/>
              <a:t>ngành</a:t>
            </a:r>
            <a:r>
              <a:rPr lang="en-US" dirty="0"/>
              <a:t> CN-XD </a:t>
            </a:r>
            <a:r>
              <a:rPr lang="en-US" dirty="0" err="1"/>
              <a:t>và</a:t>
            </a:r>
            <a:r>
              <a:rPr lang="en-US" dirty="0"/>
              <a:t> </a:t>
            </a:r>
            <a:r>
              <a:rPr lang="en-US" dirty="0" err="1"/>
              <a:t>Dv</a:t>
            </a:r>
            <a:r>
              <a:rPr lang="en-US" dirty="0"/>
              <a:t> </a:t>
            </a:r>
            <a:r>
              <a:rPr lang="en-US" dirty="0" err="1"/>
              <a:t>vẫn</a:t>
            </a:r>
            <a:r>
              <a:rPr lang="en-US" dirty="0"/>
              <a:t> </a:t>
            </a:r>
            <a:r>
              <a:rPr lang="en-US" dirty="0" err="1"/>
              <a:t>còn</a:t>
            </a:r>
            <a:r>
              <a:rPr lang="en-US" dirty="0"/>
              <a:t> </a:t>
            </a:r>
            <a:r>
              <a:rPr lang="en-US" dirty="0" err="1"/>
              <a:t>chậm</a:t>
            </a:r>
            <a:r>
              <a:rPr lang="en-US" dirty="0"/>
              <a:t>, </a:t>
            </a:r>
            <a:r>
              <a:rPr lang="en-US" dirty="0" err="1"/>
              <a:t>ch</a:t>
            </a:r>
            <a:r>
              <a:rPr lang="vi-VN" dirty="0"/>
              <a:t>ư</a:t>
            </a:r>
            <a:r>
              <a:rPr lang="en-US" dirty="0"/>
              <a:t>a </a:t>
            </a:r>
            <a:r>
              <a:rPr lang="en-US" dirty="0" err="1"/>
              <a:t>đáp</a:t>
            </a:r>
            <a:r>
              <a:rPr lang="en-US" dirty="0"/>
              <a:t> </a:t>
            </a:r>
            <a:r>
              <a:rPr lang="en-US" dirty="0" err="1"/>
              <a:t>ứng</a:t>
            </a:r>
            <a:r>
              <a:rPr lang="en-US" dirty="0"/>
              <a:t> đ</a:t>
            </a:r>
            <a:r>
              <a:rPr lang="vi-VN" dirty="0"/>
              <a:t>ư</a:t>
            </a:r>
            <a:r>
              <a:rPr lang="en-US" dirty="0" err="1"/>
              <a:t>ợc</a:t>
            </a:r>
            <a:r>
              <a:rPr lang="en-US" dirty="0"/>
              <a:t> </a:t>
            </a:r>
            <a:r>
              <a:rPr lang="en-US" dirty="0" err="1"/>
              <a:t>yêu</a:t>
            </a:r>
            <a:r>
              <a:rPr lang="en-US" dirty="0"/>
              <a:t> </a:t>
            </a:r>
            <a:r>
              <a:rPr lang="en-US" dirty="0" err="1"/>
              <a:t>cầu</a:t>
            </a:r>
            <a:r>
              <a:rPr lang="en-US" dirty="0"/>
              <a:t> </a:t>
            </a:r>
            <a:r>
              <a:rPr lang="en-US" dirty="0" err="1"/>
              <a:t>sự</a:t>
            </a:r>
            <a:r>
              <a:rPr lang="en-US" dirty="0"/>
              <a:t> </a:t>
            </a:r>
            <a:r>
              <a:rPr lang="en-US" dirty="0" err="1"/>
              <a:t>nghiệp</a:t>
            </a:r>
            <a:r>
              <a:rPr lang="en-US" dirty="0"/>
              <a:t> CNH-HĐH.</a:t>
            </a:r>
          </a:p>
        </p:txBody>
      </p:sp>
      <p:sp>
        <p:nvSpPr>
          <p:cNvPr id="4" name="Slide Number Placeholder 3"/>
          <p:cNvSpPr>
            <a:spLocks noGrp="1"/>
          </p:cNvSpPr>
          <p:nvPr>
            <p:ph type="sldNum" sz="quarter" idx="5"/>
          </p:nvPr>
        </p:nvSpPr>
        <p:spPr/>
        <p:txBody>
          <a:bodyPr/>
          <a:lstStyle/>
          <a:p>
            <a:fld id="{D1BD9EDB-DE4C-46D0-A9F6-5B945868EE1E}" type="slidenum">
              <a:rPr lang="en-US" smtClean="0"/>
              <a:pPr/>
              <a:t>7</a:t>
            </a:fld>
            <a:endParaRPr lang="en-US"/>
          </a:p>
        </p:txBody>
      </p:sp>
    </p:spTree>
    <p:extLst>
      <p:ext uri="{BB962C8B-B14F-4D97-AF65-F5344CB8AC3E}">
        <p14:creationId xmlns:p14="http://schemas.microsoft.com/office/powerpoint/2010/main" val="256494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8</a:t>
            </a:fld>
            <a:endParaRPr lang="en-US"/>
          </a:p>
        </p:txBody>
      </p:sp>
    </p:spTree>
    <p:extLst>
      <p:ext uri="{BB962C8B-B14F-4D97-AF65-F5344CB8AC3E}">
        <p14:creationId xmlns:p14="http://schemas.microsoft.com/office/powerpoint/2010/main" val="264894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err="1"/>
              <a:t>Sự</a:t>
            </a:r>
            <a:r>
              <a:rPr lang="en-US" b="1" dirty="0"/>
              <a:t> </a:t>
            </a:r>
            <a:r>
              <a:rPr lang="en-US" b="1" dirty="0" err="1"/>
              <a:t>khác</a:t>
            </a:r>
            <a:r>
              <a:rPr lang="en-US" b="1" dirty="0"/>
              <a:t> </a:t>
            </a:r>
            <a:r>
              <a:rPr lang="en-US" b="1" dirty="0" err="1"/>
              <a:t>biệt</a:t>
            </a:r>
            <a:r>
              <a:rPr lang="en-US" dirty="0"/>
              <a:t>: Ở </a:t>
            </a:r>
            <a:r>
              <a:rPr lang="en-US" dirty="0" err="1"/>
              <a:t>nông</a:t>
            </a:r>
            <a:r>
              <a:rPr lang="en-US" dirty="0"/>
              <a:t> </a:t>
            </a:r>
            <a:r>
              <a:rPr lang="en-US" dirty="0" err="1"/>
              <a:t>thôn</a:t>
            </a:r>
            <a:r>
              <a:rPr lang="en-US" dirty="0"/>
              <a:t> </a:t>
            </a:r>
            <a:r>
              <a:rPr lang="en-US" dirty="0" err="1"/>
              <a:t>là</a:t>
            </a:r>
            <a:r>
              <a:rPr lang="en-US" dirty="0"/>
              <a:t> </a:t>
            </a:r>
            <a:r>
              <a:rPr lang="en-US" dirty="0" err="1"/>
              <a:t>tình</a:t>
            </a:r>
            <a:r>
              <a:rPr lang="en-US" dirty="0"/>
              <a:t> </a:t>
            </a:r>
            <a:r>
              <a:rPr lang="en-US" dirty="0" err="1"/>
              <a:t>trạng</a:t>
            </a:r>
            <a:r>
              <a:rPr lang="en-US" dirty="0"/>
              <a:t> </a:t>
            </a:r>
            <a:r>
              <a:rPr lang="en-US" dirty="0" err="1"/>
              <a:t>thiếu</a:t>
            </a:r>
            <a:r>
              <a:rPr lang="en-US" dirty="0"/>
              <a:t> </a:t>
            </a:r>
            <a:r>
              <a:rPr lang="en-US" dirty="0" err="1"/>
              <a:t>việc</a:t>
            </a:r>
            <a:r>
              <a:rPr lang="en-US" dirty="0"/>
              <a:t> </a:t>
            </a:r>
            <a:r>
              <a:rPr lang="en-US" dirty="0" err="1"/>
              <a:t>làm</a:t>
            </a:r>
            <a:r>
              <a:rPr lang="en-US" dirty="0"/>
              <a:t>; ở </a:t>
            </a:r>
            <a:r>
              <a:rPr lang="en-US" dirty="0" err="1"/>
              <a:t>thành</a:t>
            </a:r>
            <a:r>
              <a:rPr lang="en-US" dirty="0"/>
              <a:t> </a:t>
            </a:r>
            <a:r>
              <a:rPr lang="en-US" dirty="0" err="1"/>
              <a:t>thị</a:t>
            </a:r>
            <a:r>
              <a:rPr lang="en-US" dirty="0"/>
              <a:t> </a:t>
            </a:r>
            <a:r>
              <a:rPr lang="en-US" dirty="0" err="1"/>
              <a:t>là</a:t>
            </a:r>
            <a:r>
              <a:rPr lang="en-US" dirty="0"/>
              <a:t> </a:t>
            </a:r>
            <a:r>
              <a:rPr lang="en-US" dirty="0" err="1"/>
              <a:t>tình</a:t>
            </a:r>
            <a:r>
              <a:rPr lang="en-US" dirty="0"/>
              <a:t> </a:t>
            </a:r>
            <a:r>
              <a:rPr lang="en-US" dirty="0" err="1"/>
              <a:t>trạng</a:t>
            </a:r>
            <a:r>
              <a:rPr lang="en-US" dirty="0"/>
              <a:t> </a:t>
            </a:r>
            <a:r>
              <a:rPr lang="en-US" dirty="0" err="1"/>
              <a:t>thất</a:t>
            </a:r>
            <a:r>
              <a:rPr lang="en-US" dirty="0"/>
              <a:t> </a:t>
            </a:r>
            <a:r>
              <a:rPr lang="en-US" dirty="0" err="1"/>
              <a:t>nghiệp</a:t>
            </a:r>
            <a:endParaRPr lang="en-US" dirty="0"/>
          </a:p>
          <a:p>
            <a:r>
              <a:rPr lang="en-US" dirty="0"/>
              <a:t>* </a:t>
            </a:r>
            <a:r>
              <a:rPr lang="en-US" b="1" dirty="0" err="1"/>
              <a:t>Giải</a:t>
            </a:r>
            <a:r>
              <a:rPr lang="en-US" b="1" dirty="0"/>
              <a:t> </a:t>
            </a:r>
            <a:r>
              <a:rPr lang="en-US" b="1" dirty="0" err="1"/>
              <a:t>thích</a:t>
            </a:r>
            <a:r>
              <a:rPr lang="en-US" dirty="0"/>
              <a:t>:</a:t>
            </a:r>
          </a:p>
          <a:p>
            <a:r>
              <a:rPr lang="en-US" dirty="0"/>
              <a:t>+ </a:t>
            </a:r>
            <a:r>
              <a:rPr lang="en-US" dirty="0" err="1"/>
              <a:t>Vùng</a:t>
            </a:r>
            <a:r>
              <a:rPr lang="en-US" dirty="0"/>
              <a:t> </a:t>
            </a:r>
            <a:r>
              <a:rPr lang="en-US" dirty="0" err="1"/>
              <a:t>nông</a:t>
            </a:r>
            <a:r>
              <a:rPr lang="en-US" dirty="0"/>
              <a:t> </a:t>
            </a:r>
            <a:r>
              <a:rPr lang="en-US" dirty="0" err="1"/>
              <a:t>thôn</a:t>
            </a:r>
            <a:r>
              <a:rPr lang="en-US" dirty="0"/>
              <a:t> </a:t>
            </a:r>
            <a:r>
              <a:rPr lang="en-US" dirty="0" err="1"/>
              <a:t>chủ</a:t>
            </a:r>
            <a:r>
              <a:rPr lang="en-US" dirty="0"/>
              <a:t> </a:t>
            </a:r>
            <a:r>
              <a:rPr lang="en-US" dirty="0" err="1"/>
              <a:t>yếu</a:t>
            </a:r>
            <a:r>
              <a:rPr lang="en-US" dirty="0"/>
              <a:t> </a:t>
            </a:r>
            <a:r>
              <a:rPr lang="en-US" dirty="0" err="1"/>
              <a:t>là</a:t>
            </a:r>
            <a:r>
              <a:rPr lang="en-US" dirty="0"/>
              <a:t> </a:t>
            </a:r>
            <a:r>
              <a:rPr lang="en-US" dirty="0" err="1"/>
              <a:t>hđ</a:t>
            </a:r>
            <a:r>
              <a:rPr lang="en-US" dirty="0"/>
              <a:t> </a:t>
            </a:r>
            <a:r>
              <a:rPr lang="en-US" dirty="0" err="1"/>
              <a:t>nông</a:t>
            </a:r>
            <a:r>
              <a:rPr lang="en-US" dirty="0"/>
              <a:t> </a:t>
            </a:r>
            <a:r>
              <a:rPr lang="en-US" dirty="0" err="1"/>
              <a:t>nghiệp</a:t>
            </a:r>
            <a:r>
              <a:rPr lang="en-US" dirty="0"/>
              <a:t> </a:t>
            </a:r>
            <a:r>
              <a:rPr lang="en-US" dirty="0" err="1"/>
              <a:t>thuần</a:t>
            </a:r>
            <a:r>
              <a:rPr lang="en-US" dirty="0"/>
              <a:t> </a:t>
            </a:r>
            <a:r>
              <a:rPr lang="en-US" dirty="0" err="1"/>
              <a:t>nông</a:t>
            </a:r>
            <a:r>
              <a:rPr lang="en-US" dirty="0"/>
              <a:t>, ko </a:t>
            </a:r>
            <a:r>
              <a:rPr lang="en-US" dirty="0" err="1"/>
              <a:t>đòi</a:t>
            </a:r>
            <a:r>
              <a:rPr lang="en-US" dirty="0"/>
              <a:t> </a:t>
            </a:r>
            <a:r>
              <a:rPr lang="en-US" dirty="0" err="1"/>
              <a:t>hỏi</a:t>
            </a:r>
            <a:r>
              <a:rPr lang="en-US" dirty="0"/>
              <a:t> </a:t>
            </a:r>
            <a:r>
              <a:rPr lang="en-US" dirty="0" err="1"/>
              <a:t>cao</a:t>
            </a:r>
            <a:r>
              <a:rPr lang="en-US" dirty="0"/>
              <a:t> </a:t>
            </a:r>
            <a:r>
              <a:rPr lang="en-US" dirty="0" err="1"/>
              <a:t>về</a:t>
            </a:r>
            <a:r>
              <a:rPr lang="en-US" dirty="0"/>
              <a:t> </a:t>
            </a:r>
            <a:r>
              <a:rPr lang="en-US" dirty="0" err="1"/>
              <a:t>trình</a:t>
            </a:r>
            <a:r>
              <a:rPr lang="en-US" dirty="0"/>
              <a:t> </a:t>
            </a:r>
            <a:r>
              <a:rPr lang="en-US" dirty="0" err="1"/>
              <a:t>độ</a:t>
            </a:r>
            <a:r>
              <a:rPr lang="en-US" dirty="0"/>
              <a:t>, </a:t>
            </a:r>
            <a:r>
              <a:rPr lang="en-US" dirty="0" err="1"/>
              <a:t>việc</a:t>
            </a:r>
            <a:r>
              <a:rPr lang="en-US" dirty="0"/>
              <a:t> </a:t>
            </a:r>
            <a:r>
              <a:rPr lang="en-US" dirty="0" err="1"/>
              <a:t>làm</a:t>
            </a:r>
            <a:r>
              <a:rPr lang="en-US" dirty="0"/>
              <a:t> </a:t>
            </a:r>
            <a:r>
              <a:rPr lang="en-US" dirty="0" err="1"/>
              <a:t>theo</a:t>
            </a:r>
            <a:r>
              <a:rPr lang="en-US" dirty="0"/>
              <a:t> </a:t>
            </a:r>
            <a:r>
              <a:rPr lang="en-US" dirty="0" err="1"/>
              <a:t>mùa</a:t>
            </a:r>
            <a:r>
              <a:rPr lang="en-US" dirty="0"/>
              <a:t> </a:t>
            </a:r>
            <a:r>
              <a:rPr lang="en-US" dirty="0" err="1"/>
              <a:t>vụ</a:t>
            </a:r>
            <a:r>
              <a:rPr lang="en-US" dirty="0"/>
              <a:t> </a:t>
            </a:r>
            <a:r>
              <a:rPr lang="en-US" dirty="0" err="1"/>
              <a:t>nên</a:t>
            </a:r>
            <a:r>
              <a:rPr lang="en-US" dirty="0"/>
              <a:t> </a:t>
            </a:r>
            <a:r>
              <a:rPr lang="en-US" dirty="0" err="1"/>
              <a:t>hết</a:t>
            </a:r>
            <a:r>
              <a:rPr lang="en-US" dirty="0"/>
              <a:t> </a:t>
            </a:r>
            <a:r>
              <a:rPr lang="en-US" dirty="0" err="1"/>
              <a:t>mùa</a:t>
            </a:r>
            <a:r>
              <a:rPr lang="en-US" dirty="0"/>
              <a:t> </a:t>
            </a:r>
            <a:r>
              <a:rPr lang="en-US" dirty="0" err="1"/>
              <a:t>vụ</a:t>
            </a:r>
            <a:r>
              <a:rPr lang="en-US" dirty="0"/>
              <a:t> </a:t>
            </a:r>
            <a:r>
              <a:rPr lang="en-US" dirty="0" err="1"/>
              <a:t>chính</a:t>
            </a:r>
            <a:r>
              <a:rPr lang="en-US" dirty="0"/>
              <a:t> </a:t>
            </a:r>
            <a:r>
              <a:rPr lang="en-US" dirty="0" err="1"/>
              <a:t>là</a:t>
            </a:r>
            <a:r>
              <a:rPr lang="en-US" dirty="0"/>
              <a:t> </a:t>
            </a:r>
            <a:r>
              <a:rPr lang="en-US" dirty="0" err="1"/>
              <a:t>khoảng</a:t>
            </a:r>
            <a:r>
              <a:rPr lang="en-US" dirty="0"/>
              <a:t> </a:t>
            </a:r>
            <a:r>
              <a:rPr lang="en-US" dirty="0" err="1"/>
              <a:t>thời</a:t>
            </a:r>
            <a:r>
              <a:rPr lang="en-US" dirty="0"/>
              <a:t> </a:t>
            </a:r>
            <a:r>
              <a:rPr lang="en-US" dirty="0" err="1"/>
              <a:t>gian</a:t>
            </a:r>
            <a:r>
              <a:rPr lang="en-US" dirty="0"/>
              <a:t> </a:t>
            </a:r>
            <a:r>
              <a:rPr lang="en-US" dirty="0" err="1"/>
              <a:t>nông</a:t>
            </a:r>
            <a:r>
              <a:rPr lang="en-US" dirty="0"/>
              <a:t> </a:t>
            </a:r>
            <a:r>
              <a:rPr lang="en-US" dirty="0" err="1"/>
              <a:t>nhàn</a:t>
            </a:r>
            <a:r>
              <a:rPr lang="en-US" dirty="0"/>
              <a:t>.</a:t>
            </a:r>
          </a:p>
          <a:p>
            <a:r>
              <a:rPr lang="en-US" dirty="0"/>
              <a:t>+ Ở </a:t>
            </a:r>
            <a:r>
              <a:rPr lang="en-US" dirty="0" err="1"/>
              <a:t>thành</a:t>
            </a:r>
            <a:r>
              <a:rPr lang="en-US" dirty="0"/>
              <a:t> </a:t>
            </a:r>
            <a:r>
              <a:rPr lang="en-US" dirty="0" err="1"/>
              <a:t>thị</a:t>
            </a:r>
            <a:r>
              <a:rPr lang="en-US" dirty="0"/>
              <a:t>, lao </a:t>
            </a:r>
            <a:r>
              <a:rPr lang="en-US" dirty="0" err="1"/>
              <a:t>động</a:t>
            </a:r>
            <a:r>
              <a:rPr lang="en-US" dirty="0"/>
              <a:t> </a:t>
            </a:r>
            <a:r>
              <a:rPr lang="en-US" dirty="0" err="1"/>
              <a:t>chủ</a:t>
            </a:r>
            <a:r>
              <a:rPr lang="en-US" dirty="0"/>
              <a:t> </a:t>
            </a:r>
            <a:r>
              <a:rPr lang="en-US" dirty="0" err="1"/>
              <a:t>yếu</a:t>
            </a:r>
            <a:r>
              <a:rPr lang="en-US" dirty="0"/>
              <a:t> </a:t>
            </a:r>
            <a:r>
              <a:rPr lang="en-US" dirty="0" err="1"/>
              <a:t>hoạt</a:t>
            </a:r>
            <a:r>
              <a:rPr lang="en-US" dirty="0"/>
              <a:t> </a:t>
            </a:r>
            <a:r>
              <a:rPr lang="en-US" dirty="0" err="1"/>
              <a:t>động</a:t>
            </a:r>
            <a:r>
              <a:rPr lang="en-US" dirty="0"/>
              <a:t> </a:t>
            </a:r>
            <a:r>
              <a:rPr lang="en-US" dirty="0" err="1"/>
              <a:t>trong</a:t>
            </a:r>
            <a:r>
              <a:rPr lang="en-US" dirty="0"/>
              <a:t> </a:t>
            </a:r>
            <a:r>
              <a:rPr lang="en-US" dirty="0" err="1"/>
              <a:t>lĩnh</a:t>
            </a:r>
            <a:r>
              <a:rPr lang="en-US" dirty="0"/>
              <a:t> </a:t>
            </a:r>
            <a:r>
              <a:rPr lang="en-US" dirty="0" err="1"/>
              <a:t>vực</a:t>
            </a:r>
            <a:r>
              <a:rPr lang="en-US" dirty="0"/>
              <a:t> CN </a:t>
            </a:r>
            <a:r>
              <a:rPr lang="en-US" dirty="0" err="1"/>
              <a:t>và</a:t>
            </a:r>
            <a:r>
              <a:rPr lang="en-US" dirty="0"/>
              <a:t> </a:t>
            </a:r>
            <a:r>
              <a:rPr lang="en-US" dirty="0" err="1"/>
              <a:t>Dv</a:t>
            </a:r>
            <a:r>
              <a:rPr lang="en-US" dirty="0"/>
              <a:t> </a:t>
            </a:r>
            <a:r>
              <a:rPr lang="en-US" dirty="0" err="1"/>
              <a:t>nên</a:t>
            </a:r>
            <a:r>
              <a:rPr lang="en-US" dirty="0"/>
              <a:t> </a:t>
            </a:r>
            <a:r>
              <a:rPr lang="en-US" dirty="0" err="1"/>
              <a:t>xảy</a:t>
            </a:r>
            <a:r>
              <a:rPr lang="en-US" dirty="0"/>
              <a:t> ra </a:t>
            </a:r>
            <a:r>
              <a:rPr lang="en-US" dirty="0" err="1"/>
              <a:t>tình</a:t>
            </a:r>
            <a:r>
              <a:rPr lang="en-US" dirty="0"/>
              <a:t> </a:t>
            </a:r>
            <a:r>
              <a:rPr lang="en-US" dirty="0" err="1"/>
              <a:t>trạng</a:t>
            </a:r>
            <a:r>
              <a:rPr lang="en-US" dirty="0"/>
              <a:t> </a:t>
            </a:r>
            <a:r>
              <a:rPr lang="en-US" dirty="0" err="1"/>
              <a:t>thất</a:t>
            </a:r>
            <a:r>
              <a:rPr lang="en-US" dirty="0"/>
              <a:t> </a:t>
            </a:r>
            <a:r>
              <a:rPr lang="en-US" dirty="0" err="1"/>
              <a:t>nghiệp</a:t>
            </a:r>
            <a:r>
              <a:rPr lang="en-US" dirty="0"/>
              <a:t>.</a:t>
            </a:r>
          </a:p>
          <a:p>
            <a:pPr algn="just"/>
            <a:r>
              <a:rPr lang="en-US" b="1" dirty="0"/>
              <a:t>* </a:t>
            </a:r>
            <a:r>
              <a:rPr lang="en-US" sz="1200" b="1" dirty="0">
                <a:solidFill>
                  <a:srgbClr val="C00000"/>
                </a:solidFill>
              </a:rPr>
              <a:t>Ph</a:t>
            </a:r>
            <a:r>
              <a:rPr lang="vi-VN" sz="1200" b="1" dirty="0">
                <a:solidFill>
                  <a:srgbClr val="C00000"/>
                </a:solidFill>
              </a:rPr>
              <a:t>ư</a:t>
            </a:r>
            <a:r>
              <a:rPr lang="en-US" sz="1200" b="1" dirty="0" err="1">
                <a:solidFill>
                  <a:srgbClr val="C00000"/>
                </a:solidFill>
              </a:rPr>
              <a:t>ơng</a:t>
            </a:r>
            <a:r>
              <a:rPr lang="en-US" sz="1200" b="1" dirty="0">
                <a:solidFill>
                  <a:srgbClr val="C00000"/>
                </a:solidFill>
              </a:rPr>
              <a:t> h</a:t>
            </a:r>
            <a:r>
              <a:rPr lang="vi-VN" sz="1200" b="1" dirty="0">
                <a:solidFill>
                  <a:srgbClr val="C00000"/>
                </a:solidFill>
              </a:rPr>
              <a:t>ư</a:t>
            </a:r>
            <a:r>
              <a:rPr lang="en-US" sz="1200" b="1" dirty="0" err="1">
                <a:solidFill>
                  <a:srgbClr val="C00000"/>
                </a:solidFill>
              </a:rPr>
              <a:t>ớng</a:t>
            </a:r>
            <a:r>
              <a:rPr lang="en-US" sz="1200" dirty="0"/>
              <a:t>:</a:t>
            </a:r>
          </a:p>
          <a:p>
            <a:pPr algn="just"/>
            <a:r>
              <a:rPr lang="en-US" sz="1200" dirty="0"/>
              <a:t>- </a:t>
            </a:r>
            <a:r>
              <a:rPr lang="en-US" sz="1200" dirty="0" err="1"/>
              <a:t>Phân</a:t>
            </a:r>
            <a:r>
              <a:rPr lang="en-US" sz="1200" dirty="0"/>
              <a:t> </a:t>
            </a:r>
            <a:r>
              <a:rPr lang="en-US" sz="1200" dirty="0" err="1"/>
              <a:t>bố</a:t>
            </a:r>
            <a:r>
              <a:rPr lang="en-US" sz="1200" dirty="0"/>
              <a:t> </a:t>
            </a:r>
            <a:r>
              <a:rPr lang="en-US" sz="1200" dirty="0" err="1"/>
              <a:t>lại</a:t>
            </a:r>
            <a:r>
              <a:rPr lang="en-US" sz="1200" dirty="0"/>
              <a:t> </a:t>
            </a:r>
            <a:r>
              <a:rPr lang="en-US" sz="1200" dirty="0" err="1"/>
              <a:t>dân</a:t>
            </a:r>
            <a:r>
              <a:rPr lang="en-US" sz="1200" dirty="0"/>
              <a:t> c</a:t>
            </a:r>
            <a:r>
              <a:rPr lang="vi-VN" sz="1200" dirty="0"/>
              <a:t>ư</a:t>
            </a:r>
            <a:r>
              <a:rPr lang="en-US" sz="1200" dirty="0"/>
              <a:t> </a:t>
            </a:r>
            <a:r>
              <a:rPr lang="en-US" sz="1200" dirty="0" err="1"/>
              <a:t>và</a:t>
            </a:r>
            <a:r>
              <a:rPr lang="en-US" sz="1200" dirty="0"/>
              <a:t> lao </a:t>
            </a:r>
            <a:r>
              <a:rPr lang="en-US" sz="1200" dirty="0" err="1"/>
              <a:t>động</a:t>
            </a:r>
            <a:endParaRPr lang="en-US" sz="1200" dirty="0"/>
          </a:p>
          <a:p>
            <a:pPr algn="just"/>
            <a:r>
              <a:rPr lang="en-US" sz="1200" dirty="0"/>
              <a:t>- </a:t>
            </a:r>
            <a:r>
              <a:rPr lang="en-US" sz="1200" dirty="0" err="1"/>
              <a:t>Thực</a:t>
            </a:r>
            <a:r>
              <a:rPr lang="en-US" sz="1200" dirty="0"/>
              <a:t> </a:t>
            </a:r>
            <a:r>
              <a:rPr lang="en-US" sz="1200" dirty="0" err="1"/>
              <a:t>hiện</a:t>
            </a:r>
            <a:r>
              <a:rPr lang="en-US" sz="1200" dirty="0"/>
              <a:t> </a:t>
            </a:r>
            <a:r>
              <a:rPr lang="en-US" sz="1200" dirty="0" err="1"/>
              <a:t>chính</a:t>
            </a:r>
            <a:r>
              <a:rPr lang="en-US" sz="1200" dirty="0"/>
              <a:t> </a:t>
            </a:r>
            <a:r>
              <a:rPr lang="en-US" sz="1200" dirty="0" err="1"/>
              <a:t>sách</a:t>
            </a:r>
            <a:r>
              <a:rPr lang="en-US" sz="1200" dirty="0"/>
              <a:t> </a:t>
            </a:r>
            <a:r>
              <a:rPr lang="en-US" sz="1200" dirty="0" err="1"/>
              <a:t>dân</a:t>
            </a:r>
            <a:r>
              <a:rPr lang="en-US" sz="1200" dirty="0"/>
              <a:t> </a:t>
            </a:r>
            <a:r>
              <a:rPr lang="en-US" sz="1200" dirty="0" err="1"/>
              <a:t>số</a:t>
            </a:r>
            <a:r>
              <a:rPr lang="en-US" sz="1200" dirty="0"/>
              <a:t>, </a:t>
            </a:r>
            <a:r>
              <a:rPr lang="en-US" sz="1200" dirty="0" err="1"/>
              <a:t>sức</a:t>
            </a:r>
            <a:r>
              <a:rPr lang="en-US" sz="1200" dirty="0"/>
              <a:t> </a:t>
            </a:r>
            <a:r>
              <a:rPr lang="en-US" sz="1200" dirty="0" err="1"/>
              <a:t>khoẻ</a:t>
            </a:r>
            <a:r>
              <a:rPr lang="en-US" sz="1200" dirty="0"/>
              <a:t> </a:t>
            </a:r>
            <a:r>
              <a:rPr lang="en-US" sz="1200" dirty="0" err="1"/>
              <a:t>sinh</a:t>
            </a:r>
            <a:r>
              <a:rPr lang="en-US" sz="1200" dirty="0"/>
              <a:t> </a:t>
            </a:r>
            <a:r>
              <a:rPr lang="en-US" sz="1200" dirty="0" err="1"/>
              <a:t>sản</a:t>
            </a:r>
            <a:endParaRPr lang="en-US" sz="1200" dirty="0"/>
          </a:p>
          <a:p>
            <a:pPr algn="just"/>
            <a:r>
              <a:rPr lang="en-US" sz="1200" dirty="0"/>
              <a:t>- </a:t>
            </a:r>
            <a:r>
              <a:rPr lang="en-US" sz="1200" dirty="0" err="1"/>
              <a:t>Đa</a:t>
            </a:r>
            <a:r>
              <a:rPr lang="en-US" sz="1200" dirty="0"/>
              <a:t> </a:t>
            </a:r>
            <a:r>
              <a:rPr lang="en-US" sz="1200" dirty="0" err="1"/>
              <a:t>dạng</a:t>
            </a:r>
            <a:r>
              <a:rPr lang="en-US" sz="1200" dirty="0"/>
              <a:t> </a:t>
            </a:r>
            <a:r>
              <a:rPr lang="en-US" sz="1200" dirty="0" err="1"/>
              <a:t>hoá</a:t>
            </a:r>
            <a:r>
              <a:rPr lang="en-US" sz="1200" dirty="0"/>
              <a:t> </a:t>
            </a:r>
            <a:r>
              <a:rPr lang="en-US" sz="1200" dirty="0" err="1"/>
              <a:t>các</a:t>
            </a:r>
            <a:r>
              <a:rPr lang="en-US" sz="1200" dirty="0"/>
              <a:t> </a:t>
            </a:r>
            <a:r>
              <a:rPr lang="en-US" sz="1200" dirty="0" err="1"/>
              <a:t>hoạt</a:t>
            </a:r>
            <a:r>
              <a:rPr lang="en-US" sz="1200" dirty="0"/>
              <a:t> </a:t>
            </a:r>
            <a:r>
              <a:rPr lang="en-US" sz="1200" dirty="0" err="1"/>
              <a:t>động</a:t>
            </a:r>
            <a:r>
              <a:rPr lang="en-US" sz="1200" dirty="0"/>
              <a:t> </a:t>
            </a:r>
            <a:r>
              <a:rPr lang="en-US" sz="1200" dirty="0" err="1"/>
              <a:t>sản</a:t>
            </a:r>
            <a:r>
              <a:rPr lang="en-US" sz="1200" dirty="0"/>
              <a:t> </a:t>
            </a:r>
            <a:r>
              <a:rPr lang="en-US" sz="1200" dirty="0" err="1"/>
              <a:t>xuất</a:t>
            </a:r>
            <a:endParaRPr lang="en-US" sz="1200" dirty="0"/>
          </a:p>
          <a:p>
            <a:pPr algn="just"/>
            <a:r>
              <a:rPr lang="en-US" sz="1200" dirty="0"/>
              <a:t>- Thu </a:t>
            </a:r>
            <a:r>
              <a:rPr lang="en-US" sz="1200" dirty="0" err="1"/>
              <a:t>hút</a:t>
            </a:r>
            <a:r>
              <a:rPr lang="en-US" sz="1200" dirty="0"/>
              <a:t> </a:t>
            </a:r>
            <a:r>
              <a:rPr lang="en-US" sz="1200" dirty="0" err="1"/>
              <a:t>vốn</a:t>
            </a:r>
            <a:r>
              <a:rPr lang="en-US" sz="1200" dirty="0"/>
              <a:t> </a:t>
            </a:r>
            <a:r>
              <a:rPr lang="en-US" sz="1200" dirty="0" err="1"/>
              <a:t>đầu</a:t>
            </a:r>
            <a:r>
              <a:rPr lang="en-US" sz="1200" dirty="0"/>
              <a:t> t</a:t>
            </a:r>
            <a:r>
              <a:rPr lang="vi-VN" sz="1200" dirty="0"/>
              <a:t>ư</a:t>
            </a:r>
            <a:r>
              <a:rPr lang="en-US" sz="1200" dirty="0"/>
              <a:t> n</a:t>
            </a:r>
            <a:r>
              <a:rPr lang="vi-VN" sz="1200" dirty="0"/>
              <a:t>ư</a:t>
            </a:r>
            <a:r>
              <a:rPr lang="en-US" sz="1200" dirty="0" err="1"/>
              <a:t>ớc</a:t>
            </a:r>
            <a:r>
              <a:rPr lang="en-US" sz="1200" dirty="0"/>
              <a:t> </a:t>
            </a:r>
            <a:r>
              <a:rPr lang="en-US" sz="1200" dirty="0" err="1"/>
              <a:t>ngoài</a:t>
            </a:r>
            <a:endParaRPr lang="en-US" sz="1200" dirty="0"/>
          </a:p>
          <a:p>
            <a:pPr algn="just"/>
            <a:r>
              <a:rPr lang="en-US" sz="1200" dirty="0"/>
              <a:t>- </a:t>
            </a:r>
            <a:r>
              <a:rPr lang="en-US" sz="1200" dirty="0" err="1"/>
              <a:t>Đa</a:t>
            </a:r>
            <a:r>
              <a:rPr lang="en-US" sz="1200" dirty="0"/>
              <a:t> </a:t>
            </a:r>
            <a:r>
              <a:rPr lang="en-US" sz="1200" dirty="0" err="1"/>
              <a:t>dạng</a:t>
            </a:r>
            <a:r>
              <a:rPr lang="en-US" sz="1200" dirty="0"/>
              <a:t> </a:t>
            </a:r>
            <a:r>
              <a:rPr lang="en-US" sz="1200" dirty="0" err="1"/>
              <a:t>hoá</a:t>
            </a:r>
            <a:r>
              <a:rPr lang="en-US" sz="1200" dirty="0"/>
              <a:t> </a:t>
            </a:r>
            <a:r>
              <a:rPr lang="en-US" sz="1200" dirty="0" err="1"/>
              <a:t>các</a:t>
            </a:r>
            <a:r>
              <a:rPr lang="en-US" sz="1200" dirty="0"/>
              <a:t> </a:t>
            </a:r>
            <a:r>
              <a:rPr lang="en-US" sz="1200" dirty="0" err="1"/>
              <a:t>loại</a:t>
            </a:r>
            <a:r>
              <a:rPr lang="en-US" sz="1200" dirty="0"/>
              <a:t> </a:t>
            </a:r>
            <a:r>
              <a:rPr lang="en-US" sz="1200" dirty="0" err="1"/>
              <a:t>hình</a:t>
            </a:r>
            <a:r>
              <a:rPr lang="en-US" sz="1200" dirty="0"/>
              <a:t> </a:t>
            </a:r>
            <a:r>
              <a:rPr lang="en-US" sz="1200" dirty="0" err="1"/>
              <a:t>đào</a:t>
            </a:r>
            <a:r>
              <a:rPr lang="en-US" sz="1200" dirty="0"/>
              <a:t> </a:t>
            </a:r>
            <a:r>
              <a:rPr lang="en-US" sz="1200" dirty="0" err="1"/>
              <a:t>tạo</a:t>
            </a:r>
            <a:r>
              <a:rPr lang="en-US" sz="1200" dirty="0"/>
              <a:t>.</a:t>
            </a:r>
          </a:p>
          <a:p>
            <a:pPr algn="just"/>
            <a:r>
              <a:rPr lang="en-US" sz="1200" dirty="0"/>
              <a:t>- </a:t>
            </a:r>
            <a:r>
              <a:rPr lang="en-US" sz="1200" dirty="0" err="1"/>
              <a:t>Xuất</a:t>
            </a:r>
            <a:r>
              <a:rPr lang="en-US" sz="1200" dirty="0"/>
              <a:t> </a:t>
            </a:r>
            <a:r>
              <a:rPr lang="en-US" sz="1200" dirty="0" err="1"/>
              <a:t>khẩu</a:t>
            </a:r>
            <a:r>
              <a:rPr lang="en-US" sz="1200" dirty="0"/>
              <a:t> lao </a:t>
            </a:r>
            <a:r>
              <a:rPr lang="en-US" sz="1200" dirty="0" err="1"/>
              <a:t>động</a:t>
            </a:r>
            <a:r>
              <a:rPr lang="en-US" sz="1200" dirty="0"/>
              <a:t>.</a:t>
            </a:r>
          </a:p>
        </p:txBody>
      </p:sp>
      <p:sp>
        <p:nvSpPr>
          <p:cNvPr id="4" name="Slide Number Placeholder 3"/>
          <p:cNvSpPr>
            <a:spLocks noGrp="1"/>
          </p:cNvSpPr>
          <p:nvPr>
            <p:ph type="sldNum" sz="quarter" idx="5"/>
          </p:nvPr>
        </p:nvSpPr>
        <p:spPr/>
        <p:txBody>
          <a:bodyPr/>
          <a:lstStyle/>
          <a:p>
            <a:fld id="{D1BD9EDB-DE4C-46D0-A9F6-5B945868EE1E}" type="slidenum">
              <a:rPr lang="en-US" smtClean="0"/>
              <a:pPr/>
              <a:t>9</a:t>
            </a:fld>
            <a:endParaRPr lang="en-US"/>
          </a:p>
        </p:txBody>
      </p:sp>
    </p:spTree>
    <p:extLst>
      <p:ext uri="{BB962C8B-B14F-4D97-AF65-F5344CB8AC3E}">
        <p14:creationId xmlns:p14="http://schemas.microsoft.com/office/powerpoint/2010/main" val="250271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D9EDB-DE4C-46D0-A9F6-5B945868EE1E}" type="slidenum">
              <a:rPr lang="en-US" smtClean="0"/>
              <a:pPr/>
              <a:t>11</a:t>
            </a:fld>
            <a:endParaRPr lang="en-US"/>
          </a:p>
        </p:txBody>
      </p:sp>
    </p:spTree>
    <p:extLst>
      <p:ext uri="{BB962C8B-B14F-4D97-AF65-F5344CB8AC3E}">
        <p14:creationId xmlns:p14="http://schemas.microsoft.com/office/powerpoint/2010/main" val="75983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16</a:t>
            </a:fld>
            <a:endParaRPr lang="en-US"/>
          </a:p>
        </p:txBody>
      </p:sp>
    </p:spTree>
    <p:extLst>
      <p:ext uri="{BB962C8B-B14F-4D97-AF65-F5344CB8AC3E}">
        <p14:creationId xmlns:p14="http://schemas.microsoft.com/office/powerpoint/2010/main" val="142470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Chất</a:t>
            </a:r>
            <a:r>
              <a:rPr lang="en-US" dirty="0"/>
              <a:t> l</a:t>
            </a:r>
            <a:r>
              <a:rPr lang="vi-VN" dirty="0"/>
              <a:t>ư</a:t>
            </a:r>
            <a:r>
              <a:rPr lang="en-US" dirty="0" err="1"/>
              <a:t>ợng</a:t>
            </a:r>
            <a:r>
              <a:rPr lang="en-US" dirty="0"/>
              <a:t> </a:t>
            </a:r>
            <a:r>
              <a:rPr lang="en-US" dirty="0" err="1"/>
              <a:t>cuộc</a:t>
            </a:r>
            <a:r>
              <a:rPr lang="en-US" dirty="0"/>
              <a:t> </a:t>
            </a:r>
            <a:r>
              <a:rPr lang="en-US" dirty="0" err="1"/>
              <a:t>sống</a:t>
            </a:r>
            <a:r>
              <a:rPr lang="en-US" dirty="0"/>
              <a:t> </a:t>
            </a:r>
            <a:r>
              <a:rPr lang="en-US" dirty="0" err="1"/>
              <a:t>khác</a:t>
            </a:r>
            <a:r>
              <a:rPr lang="en-US" dirty="0"/>
              <a:t> </a:t>
            </a:r>
            <a:r>
              <a:rPr lang="en-US" dirty="0" err="1"/>
              <a:t>nhau</a:t>
            </a:r>
            <a:r>
              <a:rPr lang="en-US" dirty="0"/>
              <a:t> </a:t>
            </a:r>
            <a:r>
              <a:rPr lang="en-US" dirty="0" err="1"/>
              <a:t>giữa</a:t>
            </a:r>
            <a:r>
              <a:rPr lang="en-US" dirty="0"/>
              <a:t> </a:t>
            </a:r>
            <a:r>
              <a:rPr lang="en-US" dirty="0" err="1"/>
              <a:t>thành</a:t>
            </a:r>
            <a:r>
              <a:rPr lang="en-US" dirty="0"/>
              <a:t> </a:t>
            </a:r>
            <a:r>
              <a:rPr lang="en-US" dirty="0" err="1"/>
              <a:t>thị</a:t>
            </a:r>
            <a:r>
              <a:rPr lang="en-US" dirty="0"/>
              <a:t> </a:t>
            </a:r>
            <a:r>
              <a:rPr lang="en-US" dirty="0" err="1"/>
              <a:t>và</a:t>
            </a:r>
            <a:r>
              <a:rPr lang="en-US" dirty="0"/>
              <a:t> </a:t>
            </a:r>
            <a:r>
              <a:rPr lang="en-US" dirty="0" err="1"/>
              <a:t>nông</a:t>
            </a:r>
            <a:r>
              <a:rPr lang="en-US" dirty="0"/>
              <a:t> </a:t>
            </a:r>
            <a:r>
              <a:rPr lang="en-US" dirty="0" err="1"/>
              <a:t>thôn</a:t>
            </a:r>
            <a:r>
              <a:rPr lang="en-US" dirty="0"/>
              <a:t>, </a:t>
            </a:r>
            <a:r>
              <a:rPr lang="en-US" dirty="0" err="1"/>
              <a:t>giữa</a:t>
            </a:r>
            <a:r>
              <a:rPr lang="en-US" dirty="0"/>
              <a:t> </a:t>
            </a:r>
            <a:r>
              <a:rPr lang="en-US" dirty="0" err="1"/>
              <a:t>đồng</a:t>
            </a:r>
            <a:r>
              <a:rPr lang="en-US" dirty="0"/>
              <a:t> </a:t>
            </a:r>
            <a:r>
              <a:rPr lang="en-US" dirty="0" err="1"/>
              <a:t>bằng</a:t>
            </a:r>
            <a:r>
              <a:rPr lang="en-US" dirty="0"/>
              <a:t> </a:t>
            </a:r>
            <a:r>
              <a:rPr lang="en-US" dirty="0" err="1"/>
              <a:t>và</a:t>
            </a:r>
            <a:r>
              <a:rPr lang="en-US" dirty="0"/>
              <a:t> </a:t>
            </a:r>
            <a:r>
              <a:rPr lang="en-US" dirty="0" err="1"/>
              <a:t>miền</a:t>
            </a:r>
            <a:r>
              <a:rPr lang="en-US" dirty="0"/>
              <a:t> </a:t>
            </a:r>
            <a:r>
              <a:rPr lang="en-US" dirty="0" err="1"/>
              <a:t>núi</a:t>
            </a:r>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17</a:t>
            </a:fld>
            <a:endParaRPr lang="en-US"/>
          </a:p>
        </p:txBody>
      </p:sp>
    </p:spTree>
    <p:extLst>
      <p:ext uri="{BB962C8B-B14F-4D97-AF65-F5344CB8AC3E}">
        <p14:creationId xmlns:p14="http://schemas.microsoft.com/office/powerpoint/2010/main" val="315089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Thu nhập bình quân tháng của lao động có việc làm trong quý I năm 2019 đạt 5,7 triệu đồng/tháng, tăng 670 nghìn đồng so với quý trước và tăng 1,03 triệu đồng so với cùng kỳ năm trước; thu nhập bình quân của lao động nam cao gấp 1,4 lần so với thu nhập bình quân của lao động nữ (tương ứng là 6,6 triệu đồng và 4,7 triệu đồng); thu nhập bình quân của lao động thành thị cao hơn lao động nông thôn 3 triệu đồng (tương ứng là 7,7 triệu đồng và 4,7 triệu đồng).</a:t>
            </a:r>
            <a:endParaRPr lang="en-US" dirty="0"/>
          </a:p>
          <a:p>
            <a:endParaRPr lang="en-US" dirty="0"/>
          </a:p>
        </p:txBody>
      </p:sp>
      <p:sp>
        <p:nvSpPr>
          <p:cNvPr id="4" name="Slide Number Placeholder 3"/>
          <p:cNvSpPr>
            <a:spLocks noGrp="1"/>
          </p:cNvSpPr>
          <p:nvPr>
            <p:ph type="sldNum" sz="quarter" idx="5"/>
          </p:nvPr>
        </p:nvSpPr>
        <p:spPr/>
        <p:txBody>
          <a:bodyPr/>
          <a:lstStyle/>
          <a:p>
            <a:fld id="{D1BD9EDB-DE4C-46D0-A9F6-5B945868EE1E}" type="slidenum">
              <a:rPr lang="en-US" smtClean="0"/>
              <a:pPr/>
              <a:t>18</a:t>
            </a:fld>
            <a:endParaRPr lang="en-US"/>
          </a:p>
        </p:txBody>
      </p:sp>
    </p:spTree>
    <p:extLst>
      <p:ext uri="{BB962C8B-B14F-4D97-AF65-F5344CB8AC3E}">
        <p14:creationId xmlns:p14="http://schemas.microsoft.com/office/powerpoint/2010/main" val="41672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DDE7-942F-4248-9D4D-B472B8E3D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3D0E2-A5AC-4BCB-A820-65E9CFBE6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F1D7F7-29C6-4092-BA0E-99B61B9D456F}"/>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106150D6-029E-44C5-8281-8F75A6632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0D74E-D3BD-4F51-9454-7DAAA03FC5F1}"/>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46574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1908-00C1-4FF7-8046-1F171F5328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817E6-9589-47B6-9CCA-9513720F3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1FC23-6F5E-4ACA-96C3-71949A2EA867}"/>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3D7625E6-E6B2-46BA-A2A2-F12BCEF2D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4AE88-0D4E-4C57-A047-92C51B7C4197}"/>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389023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0ED97-6BD8-4C91-85E7-206F2EBDE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AA42B-AB89-4995-BAD8-B842DAE83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8519B-7369-413B-80B3-EEAB9D231BB8}"/>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518DD71A-4E6C-4F84-A07C-9843E0CAC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2C9E9-428F-44A5-80E2-CACF9A043352}"/>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254659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473E-4BC5-46A4-926D-F2D7C5FB7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0BF4A-32EF-4876-8D91-41E728ED1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550D1-2C11-49D2-BBC4-4BD9F1AEEE64}"/>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00312965-4EE3-43DD-98FB-E42361F46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F9FF3-3CDF-431A-9DCD-4627E95DE9AF}"/>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304887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21E4-090C-4CDC-A3A1-EB6CC55105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E7756-C7A7-4171-9523-448FB4667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EADB6-A1D9-414D-B89F-7E55D6F4E971}"/>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B9506FFE-6B72-44DA-84AF-AFD9DD401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0FCD-CA75-437D-86EC-03C425CCFB4F}"/>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274951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01E9-5254-41BE-803F-725CB10AA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EF070-6DDE-47DE-9296-90F6EC59B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51785-1909-4DFE-B6B4-B15EDE4F78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E857C5-7B0C-4CCD-9E62-83C395066CCC}"/>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6" name="Footer Placeholder 5">
            <a:extLst>
              <a:ext uri="{FF2B5EF4-FFF2-40B4-BE49-F238E27FC236}">
                <a16:creationId xmlns:a16="http://schemas.microsoft.com/office/drawing/2014/main" id="{FBE32911-1682-447B-8A55-9132EA83C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E105C-8248-47E4-AE33-9DED5BA11B5D}"/>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36291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771A-A852-49B0-8765-C006F468F2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9607F-A888-4BA3-8C7B-36F7FAA32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E6778-6948-41B0-91C7-210BC1AB1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53A77-1073-4DF6-BABE-E440D9D48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55B00-4634-4F69-9B14-7097C5CB17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A3D55-8CAF-4610-BAA0-E0C92AA83260}"/>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8" name="Footer Placeholder 7">
            <a:extLst>
              <a:ext uri="{FF2B5EF4-FFF2-40B4-BE49-F238E27FC236}">
                <a16:creationId xmlns:a16="http://schemas.microsoft.com/office/drawing/2014/main" id="{B004A1B3-48DF-46E9-9B32-8A0E2A995C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DA2229-F833-448B-B647-BB6E383BE6B3}"/>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185925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A918-A725-4870-BDC1-B858C1C32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5D545A-4EC7-46B7-99B1-8EED17F81A3A}"/>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4" name="Footer Placeholder 3">
            <a:extLst>
              <a:ext uri="{FF2B5EF4-FFF2-40B4-BE49-F238E27FC236}">
                <a16:creationId xmlns:a16="http://schemas.microsoft.com/office/drawing/2014/main" id="{9C3D0011-37E2-43CE-A7D3-FC3259B8CA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A2DB4-B5D0-49A9-82C7-BE216F98062F}"/>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285175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9361E-C922-46CB-8612-FA57148FDB30}"/>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3" name="Footer Placeholder 2">
            <a:extLst>
              <a:ext uri="{FF2B5EF4-FFF2-40B4-BE49-F238E27FC236}">
                <a16:creationId xmlns:a16="http://schemas.microsoft.com/office/drawing/2014/main" id="{DAE7B609-DD1B-4EF9-A442-9796C7851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8E48A5-2152-45F0-87E2-7D1868121449}"/>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284348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3CEF-858D-4E07-A1CA-9B98EE6D2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196E1-0D1C-4385-B903-9008D38D4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53977-E959-4E9D-A12B-0250500F4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06C0-638B-46FE-8FC0-EEED191AE9E3}"/>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6" name="Footer Placeholder 5">
            <a:extLst>
              <a:ext uri="{FF2B5EF4-FFF2-40B4-BE49-F238E27FC236}">
                <a16:creationId xmlns:a16="http://schemas.microsoft.com/office/drawing/2014/main" id="{C34E09CF-76E1-4180-B853-B821F0AB1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A4573-00BF-4C14-9748-685AE37F7128}"/>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417660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32A2-432C-49CA-8B90-A99FAB630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B30958-270B-4741-90B7-A6EC1EB98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11863B-3F4D-428A-8D48-C47DD6EC1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1ED56-3836-49CC-9ABD-6F5508CCC3BD}"/>
              </a:ext>
            </a:extLst>
          </p:cNvPr>
          <p:cNvSpPr>
            <a:spLocks noGrp="1"/>
          </p:cNvSpPr>
          <p:nvPr>
            <p:ph type="dt" sz="half" idx="10"/>
          </p:nvPr>
        </p:nvSpPr>
        <p:spPr/>
        <p:txBody>
          <a:bodyPr/>
          <a:lstStyle/>
          <a:p>
            <a:fld id="{2F005F51-6B11-443A-B3B1-39C6F5AE1CB7}" type="datetimeFigureOut">
              <a:rPr lang="en-US" smtClean="0"/>
              <a:pPr/>
              <a:t>9/15/2021</a:t>
            </a:fld>
            <a:endParaRPr lang="en-US"/>
          </a:p>
        </p:txBody>
      </p:sp>
      <p:sp>
        <p:nvSpPr>
          <p:cNvPr id="6" name="Footer Placeholder 5">
            <a:extLst>
              <a:ext uri="{FF2B5EF4-FFF2-40B4-BE49-F238E27FC236}">
                <a16:creationId xmlns:a16="http://schemas.microsoft.com/office/drawing/2014/main" id="{CCEA45B3-17E2-431A-8678-0C65C095B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7FED0-F1F4-4C01-9144-429C9999CBFB}"/>
              </a:ext>
            </a:extLst>
          </p:cNvPr>
          <p:cNvSpPr>
            <a:spLocks noGrp="1"/>
          </p:cNvSpPr>
          <p:nvPr>
            <p:ph type="sldNum" sz="quarter" idx="12"/>
          </p:nvPr>
        </p:nvSpPr>
        <p:spPr/>
        <p:txBody>
          <a:bodyPr/>
          <a:lstStyle/>
          <a:p>
            <a:fld id="{F13D3AE9-D0A6-4937-8C6A-CB3A3223F5D9}" type="slidenum">
              <a:rPr lang="en-US" smtClean="0"/>
              <a:pPr/>
              <a:t>‹#›</a:t>
            </a:fld>
            <a:endParaRPr lang="en-US"/>
          </a:p>
        </p:txBody>
      </p:sp>
    </p:spTree>
    <p:extLst>
      <p:ext uri="{BB962C8B-B14F-4D97-AF65-F5344CB8AC3E}">
        <p14:creationId xmlns:p14="http://schemas.microsoft.com/office/powerpoint/2010/main" val="188261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D405A-9535-4B77-AC6F-1916BE44D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07543A-9166-4BCE-A21C-475A53659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5796D-DF58-4C38-87C9-23DDE141F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5F51-6B11-443A-B3B1-39C6F5AE1CB7}" type="datetimeFigureOut">
              <a:rPr lang="en-US" smtClean="0"/>
              <a:pPr/>
              <a:t>9/15/2021</a:t>
            </a:fld>
            <a:endParaRPr lang="en-US"/>
          </a:p>
        </p:txBody>
      </p:sp>
      <p:sp>
        <p:nvSpPr>
          <p:cNvPr id="5" name="Footer Placeholder 4">
            <a:extLst>
              <a:ext uri="{FF2B5EF4-FFF2-40B4-BE49-F238E27FC236}">
                <a16:creationId xmlns:a16="http://schemas.microsoft.com/office/drawing/2014/main" id="{605EC32E-B79F-4827-B906-68063DA37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486AAB-2B0C-48C2-B002-99915B28B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D3AE9-D0A6-4937-8C6A-CB3A3223F5D9}" type="slidenum">
              <a:rPr lang="en-US" smtClean="0"/>
              <a:pPr/>
              <a:t>‹#›</a:t>
            </a:fld>
            <a:endParaRPr lang="en-US"/>
          </a:p>
        </p:txBody>
      </p:sp>
    </p:spTree>
    <p:extLst>
      <p:ext uri="{BB962C8B-B14F-4D97-AF65-F5344CB8AC3E}">
        <p14:creationId xmlns:p14="http://schemas.microsoft.com/office/powerpoint/2010/main" val="36372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6.svg"/><Relationship Id="rId18" Type="http://schemas.openxmlformats.org/officeDocument/2006/relationships/image" Target="../media/image53.png"/><Relationship Id="rId3" Type="http://schemas.openxmlformats.org/officeDocument/2006/relationships/image" Target="../media/image45.png"/><Relationship Id="rId21" Type="http://schemas.openxmlformats.org/officeDocument/2006/relationships/image" Target="../media/image55.jpeg"/><Relationship Id="rId7" Type="http://schemas.openxmlformats.org/officeDocument/2006/relationships/image" Target="../media/image49.svg"/><Relationship Id="rId12" Type="http://schemas.openxmlformats.org/officeDocument/2006/relationships/image" Target="../media/image50.png"/><Relationship Id="rId17" Type="http://schemas.openxmlformats.org/officeDocument/2006/relationships/image" Target="../media/image60.svg"/><Relationship Id="rId2" Type="http://schemas.openxmlformats.org/officeDocument/2006/relationships/image" Target="../media/image44.jpeg"/><Relationship Id="rId16" Type="http://schemas.openxmlformats.org/officeDocument/2006/relationships/image" Target="../media/image52.png"/><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47.svg"/><Relationship Id="rId15" Type="http://schemas.openxmlformats.org/officeDocument/2006/relationships/image" Target="../media/image58.svg"/><Relationship Id="rId10" Type="http://schemas.openxmlformats.org/officeDocument/2006/relationships/image" Target="../media/image49.png"/><Relationship Id="rId19" Type="http://schemas.openxmlformats.org/officeDocument/2006/relationships/image" Target="../media/image62.svg"/><Relationship Id="rId4" Type="http://schemas.openxmlformats.org/officeDocument/2006/relationships/image" Target="../media/image46.png"/><Relationship Id="rId9" Type="http://schemas.openxmlformats.org/officeDocument/2006/relationships/image" Target="../media/image52.sv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306C4-372D-451B-A12E-BCEEEC950F9E}"/>
              </a:ext>
            </a:extLst>
          </p:cNvPr>
          <p:cNvGrpSpPr/>
          <p:nvPr/>
        </p:nvGrpSpPr>
        <p:grpSpPr>
          <a:xfrm>
            <a:off x="1961003" y="380162"/>
            <a:ext cx="8471970" cy="769441"/>
            <a:chOff x="1221943" y="32676"/>
            <a:chExt cx="9738595" cy="769441"/>
          </a:xfrm>
        </p:grpSpPr>
        <p:sp>
          <p:nvSpPr>
            <p:cNvPr id="3" name="Rectangle: Rounded Corners 2">
              <a:extLst>
                <a:ext uri="{FF2B5EF4-FFF2-40B4-BE49-F238E27FC236}">
                  <a16:creationId xmlns:a16="http://schemas.microsoft.com/office/drawing/2014/main" id="{3FD7FD84-0CEB-483E-96D2-D181C76C7903}"/>
                </a:ext>
              </a:extLst>
            </p:cNvPr>
            <p:cNvSpPr/>
            <p:nvPr/>
          </p:nvSpPr>
          <p:spPr>
            <a:xfrm>
              <a:off x="1399309" y="41561"/>
              <a:ext cx="9393381" cy="72043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89FA1A-F1F9-46DD-923B-5783A0C683EB}"/>
                </a:ext>
              </a:extLst>
            </p:cNvPr>
            <p:cNvSpPr txBox="1"/>
            <p:nvPr/>
          </p:nvSpPr>
          <p:spPr>
            <a:xfrm>
              <a:off x="1221943" y="32676"/>
              <a:ext cx="9738595"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NGHỀ NGHIỆP T</a:t>
              </a:r>
              <a:r>
                <a:rPr lang="vi-VN" sz="4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ƠNG LAI</a:t>
              </a:r>
            </a:p>
          </p:txBody>
        </p:sp>
      </p:grpSp>
      <p:sp>
        <p:nvSpPr>
          <p:cNvPr id="6" name="Rectangle 5">
            <a:extLst>
              <a:ext uri="{FF2B5EF4-FFF2-40B4-BE49-F238E27FC236}">
                <a16:creationId xmlns:a16="http://schemas.microsoft.com/office/drawing/2014/main" id="{979B5794-119F-44FF-B8A5-0177AC5E163E}"/>
              </a:ext>
            </a:extLst>
          </p:cNvPr>
          <p:cNvSpPr/>
          <p:nvPr/>
        </p:nvSpPr>
        <p:spPr>
          <a:xfrm>
            <a:off x="785650" y="1529765"/>
            <a:ext cx="10822675" cy="2062103"/>
          </a:xfrm>
          <a:prstGeom prst="rect">
            <a:avLst/>
          </a:prstGeom>
          <a:ln>
            <a:solidFill>
              <a:srgbClr val="00B050"/>
            </a:solidFill>
          </a:ln>
        </p:spPr>
        <p:txBody>
          <a:bodyPr wrap="square">
            <a:spAutoFit/>
          </a:bodyPr>
          <a:lstStyle/>
          <a:p>
            <a:pPr>
              <a:spcBef>
                <a:spcPts val="1200"/>
              </a:spcBef>
              <a:spcAft>
                <a:spcPts val="1200"/>
              </a:spcAft>
            </a:pPr>
            <a:r>
              <a:rPr lang="en-US" sz="3200" dirty="0">
                <a:latin typeface="Times New Roman" pitchFamily="18" charset="0"/>
                <a:cs typeface="Times New Roman" pitchFamily="18" charset="0"/>
              </a:rPr>
              <a:t>1. </a:t>
            </a:r>
            <a:r>
              <a:rPr lang="vi-VN" sz="3200" dirty="0">
                <a:latin typeface="Times New Roman" pitchFamily="18" charset="0"/>
                <a:cs typeface="Times New Roman" pitchFamily="18" charset="0"/>
              </a:rPr>
              <a:t>E</a:t>
            </a:r>
            <a:r>
              <a:rPr lang="en-US" sz="3200" dirty="0">
                <a:latin typeface="Times New Roman" pitchFamily="18" charset="0"/>
                <a:cs typeface="Times New Roman" pitchFamily="18" charset="0"/>
              </a:rPr>
              <a:t>m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mơ</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nghiệp</a:t>
            </a:r>
            <a:r>
              <a:rPr lang="en-US" sz="3200"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2. </a:t>
            </a:r>
            <a:r>
              <a:rPr lang="vi-VN" sz="3200" dirty="0">
                <a:latin typeface="Times New Roman" pitchFamily="18" charset="0"/>
                <a:cs typeface="Times New Roman" pitchFamily="18" charset="0"/>
              </a:rPr>
              <a:t>Những </a:t>
            </a:r>
            <a:r>
              <a:rPr lang="vi-VN" sz="3200" dirty="0">
                <a:solidFill>
                  <a:srgbClr val="FF0000"/>
                </a:solidFill>
                <a:latin typeface="Times New Roman" pitchFamily="18" charset="0"/>
                <a:cs typeface="Times New Roman" pitchFamily="18" charset="0"/>
              </a:rPr>
              <a:t>mục tiêu</a:t>
            </a:r>
            <a:r>
              <a:rPr lang="vi-VN" sz="3200" dirty="0">
                <a:latin typeface="Times New Roman" pitchFamily="18" charset="0"/>
                <a:cs typeface="Times New Roman" pitchFamily="18" charset="0"/>
              </a:rPr>
              <a:t>/dự định của em cần làm để sau này được làm nghề yêu mình yêu thích ?</a:t>
            </a:r>
            <a:endParaRPr lang="en" sz="6000" dirty="0">
              <a:latin typeface="Times New Roman" pitchFamily="18" charset="0"/>
              <a:cs typeface="Times New Roman" pitchFamily="18" charset="0"/>
            </a:endParaRPr>
          </a:p>
        </p:txBody>
      </p:sp>
      <p:pic>
        <p:nvPicPr>
          <p:cNvPr id="7" name="图片 1">
            <a:extLst>
              <a:ext uri="{FF2B5EF4-FFF2-40B4-BE49-F238E27FC236}">
                <a16:creationId xmlns:a16="http://schemas.microsoft.com/office/drawing/2014/main" id="{70CFC83E-7FC5-45EE-A504-97B49AFA3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735" y="3676989"/>
            <a:ext cx="2521045" cy="2845752"/>
          </a:xfrm>
          <a:prstGeom prst="rect">
            <a:avLst/>
          </a:prstGeom>
        </p:spPr>
      </p:pic>
      <p:pic>
        <p:nvPicPr>
          <p:cNvPr id="8" name="loa 2">
            <a:extLst>
              <a:ext uri="{FF2B5EF4-FFF2-40B4-BE49-F238E27FC236}">
                <a16:creationId xmlns:a16="http://schemas.microsoft.com/office/drawing/2014/main" id="{9FC7EC26-A66C-495F-B02C-7C21B04A2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961" y="3814549"/>
            <a:ext cx="3043451" cy="3043451"/>
          </a:xfrm>
          <a:prstGeom prst="rect">
            <a:avLst/>
          </a:prstGeom>
        </p:spPr>
      </p:pic>
      <p:pic>
        <p:nvPicPr>
          <p:cNvPr id="1026" name="Picture 2" descr="Bài số 6: Giới thiệu về nghề nghiệp">
            <a:extLst>
              <a:ext uri="{FF2B5EF4-FFF2-40B4-BE49-F238E27FC236}">
                <a16:creationId xmlns:a16="http://schemas.microsoft.com/office/drawing/2014/main" id="{1C3C1EA8-00E8-4422-A5BF-D7E2CCD22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373" y="3710550"/>
            <a:ext cx="5127143" cy="2758403"/>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9D5AB351-70D4-451A-AEDD-0867B2720CA6}"/>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98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2.91667E-6 -2.22222E-6 L 0.03672 -2.22222E-6 " pathEditMode="relative" rAng="0" ptsTypes="AA">
                                      <p:cBhvr>
                                        <p:cTn id="10" dur="5000" fill="hold"/>
                                        <p:tgtEl>
                                          <p:spTgt spid="7"/>
                                        </p:tgtEl>
                                        <p:attrNameLst>
                                          <p:attrName>ppt_x</p:attrName>
                                          <p:attrName>ppt_y</p:attrName>
                                        </p:attrNameLst>
                                      </p:cBhvr>
                                      <p:rCtr x="1836" y="0"/>
                                    </p:animMotion>
                                  </p:childTnLst>
                                </p:cTn>
                              </p:par>
                            </p:childTnLst>
                          </p:cTn>
                        </p:par>
                        <p:par>
                          <p:cTn id="11" fill="hold">
                            <p:stCondLst>
                              <p:cond delay="6000"/>
                            </p:stCondLst>
                            <p:childTnLst>
                              <p:par>
                                <p:cTn id="12" presetID="5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72F3D-1F76-4D1A-B49C-1F77FE10C065}"/>
              </a:ext>
            </a:extLst>
          </p:cNvPr>
          <p:cNvSpPr/>
          <p:nvPr/>
        </p:nvSpPr>
        <p:spPr>
          <a:xfrm>
            <a:off x="889685" y="427672"/>
            <a:ext cx="10303451" cy="1938992"/>
          </a:xfrm>
          <a:prstGeom prst="rect">
            <a:avLst/>
          </a:prstGeom>
          <a:solidFill>
            <a:schemeClr val="accent4">
              <a:lumMod val="20000"/>
              <a:lumOff val="80000"/>
            </a:schemeClr>
          </a:solidFill>
          <a:ln>
            <a:solidFill>
              <a:srgbClr val="7030A0"/>
            </a:solidFill>
          </a:ln>
        </p:spPr>
        <p:txBody>
          <a:bodyPr wrap="square">
            <a:spAutoFit/>
          </a:bodyPr>
          <a:lstStyle/>
          <a:p>
            <a:pPr algn="just"/>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thích</a:t>
            </a:r>
            <a:r>
              <a:rPr lang="en-US" sz="4000" dirty="0">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vì</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sao</a:t>
            </a:r>
            <a:r>
              <a:rPr lang="en-US" sz="4000" dirty="0">
                <a:solidFill>
                  <a:srgbClr val="C0000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xảy</a:t>
            </a:r>
            <a:r>
              <a:rPr lang="en-US" sz="4000" dirty="0">
                <a:latin typeface="Times New Roman" pitchFamily="18" charset="0"/>
                <a:cs typeface="Times New Roman" pitchFamily="18" charset="0"/>
              </a:rPr>
              <a:t> ra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nghiệp</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nông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xuất</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giải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pháp</a:t>
            </a:r>
            <a:r>
              <a:rPr lang="en-US" sz="4000" dirty="0">
                <a:solidFill>
                  <a:srgbClr val="C0000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khắc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phục</a:t>
            </a:r>
            <a:r>
              <a:rPr lang="en-US" sz="4000" dirty="0">
                <a:latin typeface="Times New Roman" pitchFamily="18" charset="0"/>
                <a:cs typeface="Times New Roman" pitchFamily="18" charset="0"/>
              </a:rPr>
              <a:t>?</a:t>
            </a:r>
          </a:p>
        </p:txBody>
      </p:sp>
      <p:pic>
        <p:nvPicPr>
          <p:cNvPr id="7172" name="Picture 4" descr="Ngành Phát triển nông thôn (Rural Development) - Cổng thông tin điện tử">
            <a:extLst>
              <a:ext uri="{FF2B5EF4-FFF2-40B4-BE49-F238E27FC236}">
                <a16:creationId xmlns:a16="http://schemas.microsoft.com/office/drawing/2014/main" id="{C60F4623-B2D9-4021-9887-413AC19F0C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686" y="2794336"/>
            <a:ext cx="5338119" cy="37332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andmark 81 – The Pride of Vietnam - Saigon Local Tour">
            <a:extLst>
              <a:ext uri="{FF2B5EF4-FFF2-40B4-BE49-F238E27FC236}">
                <a16:creationId xmlns:a16="http://schemas.microsoft.com/office/drawing/2014/main" id="{7DFC9718-9DDF-41BA-AEB6-46744A55D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783" y="2794337"/>
            <a:ext cx="5678238" cy="37332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7BABDCE-0EB8-4EA2-8F43-AC55F976167D}"/>
              </a:ext>
            </a:extLst>
          </p:cNvPr>
          <p:cNvSpPr txBox="1"/>
          <p:nvPr/>
        </p:nvSpPr>
        <p:spPr>
          <a:xfrm>
            <a:off x="3080836" y="3059668"/>
            <a:ext cx="1614732" cy="369332"/>
          </a:xfrm>
          <a:prstGeom prst="rect">
            <a:avLst/>
          </a:prstGeom>
          <a:solidFill>
            <a:schemeClr val="bg1"/>
          </a:solidFill>
        </p:spPr>
        <p:txBody>
          <a:bodyPr wrap="square">
            <a:spAutoFit/>
          </a:bodyPr>
          <a:lstStyle/>
          <a:p>
            <a:r>
              <a:rPr lang="en-US" sz="1800" dirty="0" err="1">
                <a:solidFill>
                  <a:srgbClr val="FF0000"/>
                </a:solidFill>
              </a:rPr>
              <a:t>Tính</a:t>
            </a:r>
            <a:r>
              <a:rPr lang="en-US" sz="1800" dirty="0">
                <a:solidFill>
                  <a:srgbClr val="FF0000"/>
                </a:solidFill>
              </a:rPr>
              <a:t> </a:t>
            </a:r>
            <a:r>
              <a:rPr lang="en-US" sz="1800" dirty="0" err="1">
                <a:solidFill>
                  <a:srgbClr val="FF0000"/>
                </a:solidFill>
              </a:rPr>
              <a:t>mùa</a:t>
            </a:r>
            <a:r>
              <a:rPr lang="en-US" sz="1800" dirty="0">
                <a:solidFill>
                  <a:srgbClr val="FF0000"/>
                </a:solidFill>
              </a:rPr>
              <a:t> </a:t>
            </a:r>
            <a:r>
              <a:rPr lang="en-US" sz="1800" dirty="0" err="1">
                <a:solidFill>
                  <a:srgbClr val="FF0000"/>
                </a:solidFill>
              </a:rPr>
              <a:t>vụ</a:t>
            </a:r>
            <a:endParaRPr lang="en-US" dirty="0">
              <a:solidFill>
                <a:srgbClr val="FF0000"/>
              </a:solidFill>
            </a:endParaRPr>
          </a:p>
        </p:txBody>
      </p:sp>
      <p:sp>
        <p:nvSpPr>
          <p:cNvPr id="7" name="TextBox 6">
            <a:extLst>
              <a:ext uri="{FF2B5EF4-FFF2-40B4-BE49-F238E27FC236}">
                <a16:creationId xmlns:a16="http://schemas.microsoft.com/office/drawing/2014/main" id="{FB18B38C-F449-4C40-A464-F6668248A386}"/>
              </a:ext>
            </a:extLst>
          </p:cNvPr>
          <p:cNvSpPr txBox="1"/>
          <p:nvPr/>
        </p:nvSpPr>
        <p:spPr>
          <a:xfrm>
            <a:off x="8160027" y="3059668"/>
            <a:ext cx="2207292" cy="369332"/>
          </a:xfrm>
          <a:prstGeom prst="rect">
            <a:avLst/>
          </a:prstGeom>
          <a:solidFill>
            <a:schemeClr val="bg1"/>
          </a:solidFill>
        </p:spPr>
        <p:txBody>
          <a:bodyPr wrap="square">
            <a:spAutoFit/>
          </a:bodyPr>
          <a:lstStyle/>
          <a:p>
            <a:pPr algn="ctr"/>
            <a:r>
              <a:rPr lang="en-US" sz="1800" dirty="0" err="1">
                <a:solidFill>
                  <a:srgbClr val="FF0000"/>
                </a:solidFill>
              </a:rPr>
              <a:t>Dịch</a:t>
            </a:r>
            <a:r>
              <a:rPr lang="en-US" sz="1800" dirty="0">
                <a:solidFill>
                  <a:srgbClr val="FF0000"/>
                </a:solidFill>
              </a:rPr>
              <a:t> </a:t>
            </a:r>
            <a:r>
              <a:rPr lang="en-US" sz="1800" dirty="0" err="1">
                <a:solidFill>
                  <a:srgbClr val="FF0000"/>
                </a:solidFill>
              </a:rPr>
              <a:t>vụ</a:t>
            </a:r>
            <a:r>
              <a:rPr lang="en-US" sz="1800" dirty="0">
                <a:solidFill>
                  <a:srgbClr val="FF0000"/>
                </a:solidFill>
              </a:rPr>
              <a:t> </a:t>
            </a:r>
            <a:r>
              <a:rPr lang="en-US" sz="1800" dirty="0" err="1">
                <a:solidFill>
                  <a:srgbClr val="FF0000"/>
                </a:solidFill>
              </a:rPr>
              <a:t>đa</a:t>
            </a:r>
            <a:r>
              <a:rPr lang="en-US" sz="1800" dirty="0">
                <a:solidFill>
                  <a:srgbClr val="FF0000"/>
                </a:solidFill>
              </a:rPr>
              <a:t> </a:t>
            </a:r>
            <a:r>
              <a:rPr lang="en-US" sz="1800" dirty="0" err="1">
                <a:solidFill>
                  <a:srgbClr val="FF0000"/>
                </a:solidFill>
              </a:rPr>
              <a:t>dạng</a:t>
            </a:r>
            <a:endParaRPr lang="en-US" dirty="0">
              <a:solidFill>
                <a:srgbClr val="FF0000"/>
              </a:solidFill>
            </a:endParaRPr>
          </a:p>
        </p:txBody>
      </p:sp>
      <p:sp>
        <p:nvSpPr>
          <p:cNvPr id="10" name="Frame 9">
            <a:extLst>
              <a:ext uri="{FF2B5EF4-FFF2-40B4-BE49-F238E27FC236}">
                <a16:creationId xmlns:a16="http://schemas.microsoft.com/office/drawing/2014/main" id="{76DB30CC-C0FC-4F6F-9BB5-A3E21E9D1259}"/>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00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arn(inVertical)">
                                      <p:cBhvr>
                                        <p:cTn id="17" dur="500"/>
                                        <p:tgtEl>
                                          <p:spTgt spid="717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barn(inVertical)">
                                      <p:cBhvr>
                                        <p:cTn id="2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72F3D-1F76-4D1A-B49C-1F77FE10C065}"/>
              </a:ext>
            </a:extLst>
          </p:cNvPr>
          <p:cNvSpPr/>
          <p:nvPr/>
        </p:nvSpPr>
        <p:spPr>
          <a:xfrm>
            <a:off x="504093" y="1588087"/>
            <a:ext cx="11210112" cy="1569660"/>
          </a:xfrm>
          <a:prstGeom prst="rect">
            <a:avLst/>
          </a:prstGeom>
          <a:solidFill>
            <a:schemeClr val="bg1"/>
          </a:solidFill>
          <a:ln>
            <a:solidFill>
              <a:srgbClr val="7030A0"/>
            </a:solidFill>
          </a:ln>
        </p:spPr>
        <p:txBody>
          <a:bodyPr wrap="square">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Thay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đổi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hướng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cực</a:t>
            </a:r>
            <a:r>
              <a:rPr lang="en-US" sz="3200" b="1">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Giảm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 , </a:t>
            </a:r>
            <a:r>
              <a:rPr lang="en-US" sz="3200" b="1" dirty="0" err="1">
                <a:solidFill>
                  <a:srgbClr val="002060"/>
                </a:solidFill>
                <a:latin typeface="Times New Roman" panose="02020603050405020304" pitchFamily="18" charset="0"/>
                <a:cs typeface="Times New Roman" panose="02020603050405020304" pitchFamily="18" charset="0"/>
              </a:rPr>
              <a:t>tăng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 , </a:t>
            </a:r>
            <a:r>
              <a:rPr lang="en-US" sz="3200" b="1" dirty="0" err="1">
                <a:solidFill>
                  <a:srgbClr val="002060"/>
                </a:solidFill>
                <a:latin typeface="Times New Roman" panose="02020603050405020304" pitchFamily="18" charset="0"/>
                <a:cs typeface="Times New Roman" panose="02020603050405020304" pitchFamily="18" charset="0"/>
              </a:rPr>
              <a:t>xây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itchFamily="18" charset="0"/>
                <a:cs typeface="Times New Roman" pitchFamily="18" charset="0"/>
              </a:rPr>
              <a:t> </a:t>
            </a:r>
            <a:r>
              <a:rPr lang="vi-VN" sz="3200" b="1" dirty="0" smtClean="0">
                <a:solidFill>
                  <a:srgbClr val="002060"/>
                </a:solidFill>
                <a:latin typeface="Times New Roman" pitchFamily="18" charset="0"/>
                <a:cs typeface="Times New Roman" pitchFamily="18" charset="0"/>
              </a:rPr>
              <a:t>dịch vụ.</a:t>
            </a:r>
            <a:endParaRPr lang="en-US" sz="3200" b="1" dirty="0">
              <a:solidFill>
                <a:srgbClr val="002060"/>
              </a:solidFill>
              <a:latin typeface="Times New Roman" pitchFamily="18" charset="0"/>
              <a:cs typeface="Times New Roman" pitchFamily="18" charset="0"/>
            </a:endParaRPr>
          </a:p>
        </p:txBody>
      </p:sp>
      <p:sp>
        <p:nvSpPr>
          <p:cNvPr id="10" name="Frame 9">
            <a:extLst>
              <a:ext uri="{FF2B5EF4-FFF2-40B4-BE49-F238E27FC236}">
                <a16:creationId xmlns:a16="http://schemas.microsoft.com/office/drawing/2014/main" id="{76DB30CC-C0FC-4F6F-9BB5-A3E21E9D1259}"/>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E4881AA0-9AB3-4215-87AA-26BB66D846C1}"/>
              </a:ext>
            </a:extLst>
          </p:cNvPr>
          <p:cNvSpPr/>
          <p:nvPr/>
        </p:nvSpPr>
        <p:spPr>
          <a:xfrm>
            <a:off x="504093" y="825049"/>
            <a:ext cx="4421134" cy="602216"/>
          </a:xfrm>
          <a:prstGeom prst="rect">
            <a:avLst/>
          </a:prstGeom>
        </p:spPr>
        <p:txBody>
          <a:bodyPr wrap="square">
            <a:spAutoFit/>
          </a:bodyPr>
          <a:lstStyle/>
          <a:p>
            <a:pPr algn="just">
              <a:lnSpc>
                <a:spcPct val="112000"/>
              </a:lnSpc>
            </a:pPr>
            <a:r>
              <a:rPr lang="en-US" sz="3200" dirty="0">
                <a:solidFill>
                  <a:srgbClr val="002060"/>
                </a:solidFill>
                <a:highlight>
                  <a:srgbClr val="FFFF00"/>
                </a:highlight>
                <a:latin typeface="Times New Roman" pitchFamily="18" charset="0"/>
                <a:cs typeface="Times New Roman" pitchFamily="18" charset="0"/>
              </a:rPr>
              <a:t>2. </a:t>
            </a:r>
            <a:r>
              <a:rPr lang="en-US" sz="3200" dirty="0" err="1">
                <a:solidFill>
                  <a:srgbClr val="002060"/>
                </a:solidFill>
                <a:highlight>
                  <a:srgbClr val="FFFF00"/>
                </a:highlight>
                <a:latin typeface="Times New Roman" pitchFamily="18" charset="0"/>
                <a:cs typeface="Times New Roman" pitchFamily="18" charset="0"/>
              </a:rPr>
              <a:t>Sử</a:t>
            </a:r>
            <a:r>
              <a:rPr lang="en-US" sz="3200" dirty="0">
                <a:solidFill>
                  <a:srgbClr val="002060"/>
                </a:solidFill>
                <a:highlight>
                  <a:srgbClr val="FFFF00"/>
                </a:highlight>
                <a:latin typeface="Times New Roman" pitchFamily="18" charset="0"/>
                <a:cs typeface="Times New Roman" pitchFamily="18" charset="0"/>
              </a:rPr>
              <a:t> </a:t>
            </a:r>
            <a:r>
              <a:rPr lang="en-US" sz="3200" dirty="0" err="1">
                <a:solidFill>
                  <a:srgbClr val="002060"/>
                </a:solidFill>
                <a:highlight>
                  <a:srgbClr val="FFFF00"/>
                </a:highlight>
                <a:latin typeface="Times New Roman" pitchFamily="18" charset="0"/>
                <a:cs typeface="Times New Roman" pitchFamily="18" charset="0"/>
              </a:rPr>
              <a:t>dụng</a:t>
            </a:r>
            <a:r>
              <a:rPr lang="en-US" sz="3200" dirty="0">
                <a:solidFill>
                  <a:srgbClr val="002060"/>
                </a:solidFill>
                <a:highlight>
                  <a:srgbClr val="FFFF00"/>
                </a:highlight>
                <a:latin typeface="Times New Roman" pitchFamily="18" charset="0"/>
                <a:cs typeface="Times New Roman" pitchFamily="18" charset="0"/>
              </a:rPr>
              <a:t> lao </a:t>
            </a:r>
            <a:r>
              <a:rPr lang="en-US" sz="3200" dirty="0" err="1">
                <a:solidFill>
                  <a:srgbClr val="002060"/>
                </a:solidFill>
                <a:highlight>
                  <a:srgbClr val="FFFF00"/>
                </a:highlight>
                <a:latin typeface="Times New Roman" pitchFamily="18" charset="0"/>
                <a:cs typeface="Times New Roman" pitchFamily="18" charset="0"/>
              </a:rPr>
              <a:t>động</a:t>
            </a:r>
            <a:endParaRPr lang="en-US" sz="3200" dirty="0">
              <a:solidFill>
                <a:srgbClr val="002060"/>
              </a:solidFill>
              <a:highlight>
                <a:srgbClr val="FFFF00"/>
              </a:highlight>
              <a:latin typeface="Times New Roman" pitchFamily="18" charset="0"/>
              <a:cs typeface="Times New Roman" pitchFamily="18" charset="0"/>
            </a:endParaRPr>
          </a:p>
        </p:txBody>
      </p:sp>
    </p:spTree>
    <p:extLst>
      <p:ext uri="{BB962C8B-B14F-4D97-AF65-F5344CB8AC3E}">
        <p14:creationId xmlns:p14="http://schemas.microsoft.com/office/powerpoint/2010/main" val="35553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03620D-CAC8-44D5-8675-81D0BA457DF1}"/>
              </a:ext>
            </a:extLst>
          </p:cNvPr>
          <p:cNvGrpSpPr/>
          <p:nvPr/>
        </p:nvGrpSpPr>
        <p:grpSpPr>
          <a:xfrm>
            <a:off x="3034143" y="29417"/>
            <a:ext cx="6123709" cy="646331"/>
            <a:chOff x="1399309" y="32676"/>
            <a:chExt cx="9393381" cy="646331"/>
          </a:xfrm>
        </p:grpSpPr>
        <p:sp>
          <p:nvSpPr>
            <p:cNvPr id="3" name="Rectangle: Rounded Corners 2">
              <a:extLst>
                <a:ext uri="{FF2B5EF4-FFF2-40B4-BE49-F238E27FC236}">
                  <a16:creationId xmlns:a16="http://schemas.microsoft.com/office/drawing/2014/main" id="{BE3E3023-B40B-44F3-8061-A2C60D5DB5D7}"/>
                </a:ext>
              </a:extLst>
            </p:cNvPr>
            <p:cNvSpPr/>
            <p:nvPr/>
          </p:nvSpPr>
          <p:spPr>
            <a:xfrm>
              <a:off x="1399309" y="41561"/>
              <a:ext cx="9393381" cy="63744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0AACB2-9AE8-44F4-A68A-CB8DE01988CF}"/>
                </a:ext>
              </a:extLst>
            </p:cNvPr>
            <p:cNvSpPr txBox="1"/>
            <p:nvPr/>
          </p:nvSpPr>
          <p:spPr>
            <a:xfrm>
              <a:off x="2217367" y="32676"/>
              <a:ext cx="7783617"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mj-lt"/>
                </a:rPr>
                <a:t>II.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Vấn</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đề</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làm</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 name="TextBox 4">
            <a:extLst>
              <a:ext uri="{FF2B5EF4-FFF2-40B4-BE49-F238E27FC236}">
                <a16:creationId xmlns:a16="http://schemas.microsoft.com/office/drawing/2014/main" id="{93B5835B-99E7-4FD5-B4E1-67D9B1D4812E}"/>
              </a:ext>
            </a:extLst>
          </p:cNvPr>
          <p:cNvSpPr txBox="1"/>
          <p:nvPr/>
        </p:nvSpPr>
        <p:spPr>
          <a:xfrm>
            <a:off x="419187" y="704663"/>
            <a:ext cx="9326880" cy="3108543"/>
          </a:xfrm>
          <a:prstGeom prst="rect">
            <a:avLst/>
          </a:prstGeom>
          <a:solidFill>
            <a:schemeClr val="accent6">
              <a:lumMod val="20000"/>
              <a:lumOff val="80000"/>
            </a:schemeClr>
          </a:solidFill>
        </p:spPr>
        <p:txBody>
          <a:bodyPr wrap="square" rtlCol="0">
            <a:spAutoFit/>
          </a:bodyPr>
          <a:lstStyle/>
          <a:p>
            <a:pPr algn="just"/>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Việc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làm</a:t>
            </a:r>
            <a:r>
              <a:rPr lang="en-US" sz="2800"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cấp</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bách</a:t>
            </a:r>
            <a:r>
              <a:rPr lang="en-US" sz="2800" dirty="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Lao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a:t>
            </a:r>
            <a:r>
              <a:rPr lang="vi-VN" sz="2800" dirty="0">
                <a:solidFill>
                  <a:srgbClr val="C00000"/>
                </a:solidFill>
                <a:latin typeface="Times New Roman" pitchFamily="18" charset="0"/>
                <a:cs typeface="Times New Roman" pitchFamily="18" charset="0"/>
              </a:rPr>
              <a:t>ư</a:t>
            </a:r>
            <a:r>
              <a:rPr lang="en-US" sz="2800" dirty="0">
                <a:solidFill>
                  <a:srgbClr val="C00000"/>
                </a:solidFill>
                <a:latin typeface="Times New Roman" pitchFamily="18" charset="0"/>
                <a:cs typeface="Times New Roman" pitchFamily="18" charset="0"/>
              </a:rPr>
              <a:t>a </a:t>
            </a:r>
            <a:r>
              <a:rPr lang="en-US" sz="2800" dirty="0" err="1">
                <a:solidFill>
                  <a:srgbClr val="C00000"/>
                </a:solidFill>
                <a:latin typeface="Times New Roman" pitchFamily="18" charset="0"/>
                <a:cs typeface="Times New Roman" pitchFamily="18" charset="0"/>
              </a:rPr>
              <a:t>phát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triển</a:t>
            </a:r>
            <a:r>
              <a:rPr lang="en-US" sz="2800" dirty="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sức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ép</a:t>
            </a:r>
            <a:r>
              <a:rPr lang="en-US" sz="2800"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2016,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nghiệp</a:t>
            </a:r>
            <a:r>
              <a:rPr lang="en-US" sz="2800" dirty="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2,3%</a:t>
            </a:r>
          </a:p>
          <a:p>
            <a:pPr marL="457200" indent="-457200" algn="just">
              <a:buFont typeface="Wingdings" panose="05000000000000000000" pitchFamily="2" charset="2"/>
              <a:buChar char="ü"/>
            </a:pP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endParaRPr lang="en-US" sz="2800" dirty="0">
              <a:latin typeface="Times New Roman" pitchFamily="18" charset="0"/>
              <a:cs typeface="Times New Roman" pitchFamily="18" charset="0"/>
            </a:endParaRPr>
          </a:p>
          <a:p>
            <a:pPr marL="457200" indent="-457200" algn="just">
              <a:buFont typeface="Wingdings" panose="05000000000000000000" pitchFamily="2" charset="2"/>
              <a:buChar char="ü"/>
            </a:pP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3,23%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2016)</a:t>
            </a:r>
          </a:p>
        </p:txBody>
      </p:sp>
      <p:sp>
        <p:nvSpPr>
          <p:cNvPr id="6" name="TextBox 5">
            <a:extLst>
              <a:ext uri="{FF2B5EF4-FFF2-40B4-BE49-F238E27FC236}">
                <a16:creationId xmlns:a16="http://schemas.microsoft.com/office/drawing/2014/main" id="{895875AB-6407-4770-AADF-683333890F71}"/>
              </a:ext>
            </a:extLst>
          </p:cNvPr>
          <p:cNvSpPr txBox="1"/>
          <p:nvPr/>
        </p:nvSpPr>
        <p:spPr>
          <a:xfrm>
            <a:off x="5722712" y="3762621"/>
            <a:ext cx="6410246" cy="3108543"/>
          </a:xfrm>
          <a:prstGeom prst="rect">
            <a:avLst/>
          </a:prstGeom>
          <a:solidFill>
            <a:schemeClr val="accent4">
              <a:lumMod val="20000"/>
              <a:lumOff val="80000"/>
            </a:schemeClr>
          </a:solid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c</a:t>
            </a:r>
            <a:r>
              <a:rPr lang="vi-VN" sz="2800" dirty="0">
                <a:latin typeface="Times New Roman" pitchFamily="18" charset="0"/>
                <a:cs typeface="Times New Roman" pitchFamily="18" charset="0"/>
              </a:rPr>
              <a: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lao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Thu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t</a:t>
            </a:r>
            <a:r>
              <a:rPr lang="vi-VN" sz="2800" dirty="0">
                <a:latin typeface="Times New Roman" pitchFamily="18" charset="0"/>
                <a:cs typeface="Times New Roman" pitchFamily="18" charset="0"/>
              </a:rPr>
              <a:t>ư</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khẩu</a:t>
            </a:r>
            <a:r>
              <a:rPr lang="en-US" sz="2800" dirty="0">
                <a:latin typeface="Times New Roman" pitchFamily="18" charset="0"/>
                <a:cs typeface="Times New Roman" pitchFamily="18" charset="0"/>
              </a:rPr>
              <a:t> lao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p:txBody>
      </p:sp>
      <p:pic>
        <p:nvPicPr>
          <p:cNvPr id="7" name="image202.jpg" descr="Related image">
            <a:extLst>
              <a:ext uri="{FF2B5EF4-FFF2-40B4-BE49-F238E27FC236}">
                <a16:creationId xmlns:a16="http://schemas.microsoft.com/office/drawing/2014/main" id="{DB96172C-DE30-47B2-A9E5-9292734273DE}"/>
              </a:ext>
            </a:extLst>
          </p:cNvPr>
          <p:cNvPicPr/>
          <p:nvPr/>
        </p:nvPicPr>
        <p:blipFill>
          <a:blip r:embed="rId2"/>
          <a:srcRect/>
          <a:stretch>
            <a:fillRect/>
          </a:stretch>
        </p:blipFill>
        <p:spPr>
          <a:xfrm>
            <a:off x="198120" y="3921264"/>
            <a:ext cx="4264773" cy="2491355"/>
          </a:xfrm>
          <a:prstGeom prst="rect">
            <a:avLst/>
          </a:prstGeom>
          <a:ln/>
        </p:spPr>
      </p:pic>
      <p:pic>
        <p:nvPicPr>
          <p:cNvPr id="8" name="Picture 7" descr="XUATKHAULAODONG02.jpg">
            <a:extLst>
              <a:ext uri="{FF2B5EF4-FFF2-40B4-BE49-F238E27FC236}">
                <a16:creationId xmlns:a16="http://schemas.microsoft.com/office/drawing/2014/main" id="{AFBABF82-FABE-4707-9624-0CD72BF7CA78}"/>
              </a:ext>
            </a:extLst>
          </p:cNvPr>
          <p:cNvPicPr>
            <a:picLocks noChangeAspect="1"/>
          </p:cNvPicPr>
          <p:nvPr/>
        </p:nvPicPr>
        <p:blipFill rotWithShape="1">
          <a:blip r:embed="rId3"/>
          <a:srcRect b="12500"/>
          <a:stretch/>
        </p:blipFill>
        <p:spPr>
          <a:xfrm>
            <a:off x="0" y="3922004"/>
            <a:ext cx="5623559" cy="2935995"/>
          </a:xfrm>
          <a:prstGeom prst="rect">
            <a:avLst/>
          </a:prstGeom>
        </p:spPr>
      </p:pic>
      <p:pic>
        <p:nvPicPr>
          <p:cNvPr id="9" name="Picture 6" descr="Káº¿t quáº£ hÃ¬nh áº£nh cho icon labor and work">
            <a:extLst>
              <a:ext uri="{FF2B5EF4-FFF2-40B4-BE49-F238E27FC236}">
                <a16:creationId xmlns:a16="http://schemas.microsoft.com/office/drawing/2014/main" id="{3D095726-429C-4706-B400-1CE0AECF70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38" t="8899" r="17444" b="19463"/>
          <a:stretch/>
        </p:blipFill>
        <p:spPr bwMode="auto">
          <a:xfrm>
            <a:off x="10559048" y="146388"/>
            <a:ext cx="1403608" cy="1440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Hình vẽ 4">
            <a:extLst>
              <a:ext uri="{FF2B5EF4-FFF2-40B4-BE49-F238E27FC236}">
                <a16:creationId xmlns:a16="http://schemas.microsoft.com/office/drawing/2014/main" id="{0C158A59-27A9-4C5E-832A-9CF5291D7D17}"/>
              </a:ext>
            </a:extLst>
          </p:cNvPr>
          <p:cNvSpPr/>
          <p:nvPr/>
        </p:nvSpPr>
        <p:spPr>
          <a:xfrm>
            <a:off x="9915180" y="1564395"/>
            <a:ext cx="2071171" cy="2183886"/>
          </a:xfrm>
          <a:prstGeom prst="star7">
            <a:avLst>
              <a:gd name="adj" fmla="val 39774"/>
              <a:gd name="hf" fmla="val 102572"/>
              <a:gd name="vf" fmla="val 105210"/>
            </a:avLst>
          </a:prstGeom>
          <a:solidFill>
            <a:srgbClr val="E7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effectLst>
                  <a:outerShdw blurRad="38100" dist="38100" dir="2700000" algn="tl">
                    <a:srgbClr val="000000">
                      <a:alpha val="43137"/>
                    </a:srgbClr>
                  </a:outerShdw>
                </a:effectLst>
                <a:ea typeface="Adobe 黑体 Std R" pitchFamily="34" charset="-122"/>
              </a:rPr>
              <a:t>Giải</a:t>
            </a:r>
            <a:r>
              <a:rPr lang="en-US" altLang="zh-CN" sz="4000" dirty="0">
                <a:effectLst>
                  <a:outerShdw blurRad="38100" dist="38100" dir="2700000" algn="tl">
                    <a:srgbClr val="000000">
                      <a:alpha val="43137"/>
                    </a:srgbClr>
                  </a:outerShdw>
                </a:effectLst>
                <a:ea typeface="Adobe 黑体 Std R" pitchFamily="34" charset="-122"/>
              </a:rPr>
              <a:t> </a:t>
            </a:r>
            <a:r>
              <a:rPr lang="en-US" altLang="zh-CN" sz="4000" dirty="0" err="1">
                <a:effectLst>
                  <a:outerShdw blurRad="38100" dist="38100" dir="2700000" algn="tl">
                    <a:srgbClr val="000000">
                      <a:alpha val="43137"/>
                    </a:srgbClr>
                  </a:outerShdw>
                </a:effectLst>
                <a:ea typeface="Adobe 黑体 Std R" pitchFamily="34" charset="-122"/>
              </a:rPr>
              <a:t>pháp</a:t>
            </a:r>
            <a:endParaRPr lang="zh-CN" altLang="en-US" sz="4000" dirty="0">
              <a:effectLst>
                <a:outerShdw blurRad="38100" dist="38100" dir="2700000" algn="tl">
                  <a:srgbClr val="000000">
                    <a:alpha val="43137"/>
                  </a:srgbClr>
                </a:outerShdw>
              </a:effectLst>
              <a:ea typeface="Adobe 黑体 Std R" pitchFamily="34" charset="-122"/>
            </a:endParaRPr>
          </a:p>
        </p:txBody>
      </p:sp>
    </p:spTree>
    <p:extLst>
      <p:ext uri="{BB962C8B-B14F-4D97-AF65-F5344CB8AC3E}">
        <p14:creationId xmlns:p14="http://schemas.microsoft.com/office/powerpoint/2010/main" val="11267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up)">
                                      <p:cBhvr>
                                        <p:cTn id="12" dur="125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1250"/>
                                        <p:tgtEl>
                                          <p:spTgt spid="5">
                                            <p:txEl>
                                              <p:pRg st="0" end="0"/>
                                            </p:txEl>
                                          </p:spTgt>
                                        </p:tgtEl>
                                      </p:cBhvr>
                                    </p:animEffect>
                                  </p:childTnLst>
                                </p:cTn>
                              </p:par>
                            </p:childTnLst>
                          </p:cTn>
                        </p:par>
                        <p:par>
                          <p:cTn id="18" fill="hold">
                            <p:stCondLst>
                              <p:cond delay="1250"/>
                            </p:stCondLst>
                            <p:childTnLst>
                              <p:par>
                                <p:cTn id="19" presetID="22" presetClass="entr" presetSubtype="1"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up)">
                                      <p:cBhvr>
                                        <p:cTn id="21" dur="1250"/>
                                        <p:tgtEl>
                                          <p:spTgt spid="5">
                                            <p:txEl>
                                              <p:pRg st="1" end="1"/>
                                            </p:txEl>
                                          </p:spTgt>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1250"/>
                                        <p:tgtEl>
                                          <p:spTgt spid="5">
                                            <p:txEl>
                                              <p:pRg st="2" end="2"/>
                                            </p:txEl>
                                          </p:spTgt>
                                        </p:tgtEl>
                                      </p:cBhvr>
                                    </p:animEffect>
                                  </p:childTnLst>
                                </p:cTn>
                              </p:par>
                            </p:childTnLst>
                          </p:cTn>
                        </p:par>
                        <p:par>
                          <p:cTn id="26" fill="hold">
                            <p:stCondLst>
                              <p:cond delay="3750"/>
                            </p:stCondLst>
                            <p:childTnLst>
                              <p:par>
                                <p:cTn id="27" presetID="22" presetClass="entr" presetSubtype="1"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up)">
                                      <p:cBhvr>
                                        <p:cTn id="29" dur="1250"/>
                                        <p:tgtEl>
                                          <p:spTgt spid="5">
                                            <p:txEl>
                                              <p:pRg st="3" end="3"/>
                                            </p:txEl>
                                          </p:spTgt>
                                        </p:tgtEl>
                                      </p:cBhvr>
                                    </p:animEffect>
                                  </p:childTnLst>
                                </p:cTn>
                              </p:par>
                            </p:childTnLst>
                          </p:cTn>
                        </p:par>
                        <p:par>
                          <p:cTn id="30" fill="hold">
                            <p:stCondLst>
                              <p:cond delay="5000"/>
                            </p:stCondLst>
                            <p:childTnLst>
                              <p:par>
                                <p:cTn id="31" presetID="22" presetClass="entr" presetSubtype="1"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up)">
                                      <p:cBhvr>
                                        <p:cTn id="33" dur="1250"/>
                                        <p:tgtEl>
                                          <p:spTgt spid="5">
                                            <p:txEl>
                                              <p:pRg st="4" end="4"/>
                                            </p:txEl>
                                          </p:spTgt>
                                        </p:tgtEl>
                                      </p:cBhvr>
                                    </p:animEffect>
                                  </p:childTnLst>
                                </p:cTn>
                              </p:par>
                            </p:childTnLst>
                          </p:cTn>
                        </p:par>
                        <p:par>
                          <p:cTn id="34" fill="hold">
                            <p:stCondLst>
                              <p:cond delay="6250"/>
                            </p:stCondLst>
                            <p:childTnLst>
                              <p:par>
                                <p:cTn id="35" presetID="22" presetClass="entr" presetSubtype="1"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125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bg/>
                                          </p:spTgt>
                                        </p:tgtEl>
                                        <p:attrNameLst>
                                          <p:attrName>style.visibility</p:attrName>
                                        </p:attrNameLst>
                                      </p:cBhvr>
                                      <p:to>
                                        <p:strVal val="visible"/>
                                      </p:to>
                                    </p:set>
                                    <p:animEffect transition="in" filter="wipe(up)">
                                      <p:cBhvr>
                                        <p:cTn id="50" dur="1250"/>
                                        <p:tgtEl>
                                          <p:spTgt spid="6">
                                            <p:bg/>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wipe(up)">
                                      <p:cBhvr>
                                        <p:cTn id="55" dur="125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up)">
                                      <p:cBhvr>
                                        <p:cTn id="60" dur="125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wipe(up)">
                                      <p:cBhvr>
                                        <p:cTn id="65" dur="125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up)">
                                      <p:cBhvr>
                                        <p:cTn id="70" dur="125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wipe(up)">
                                      <p:cBhvr>
                                        <p:cTn id="75" dur="1250"/>
                                        <p:tgtEl>
                                          <p:spTgt spid="6">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Effect transition="in" filter="wipe(up)">
                                      <p:cBhvr>
                                        <p:cTn id="80" dur="1250"/>
                                        <p:tgtEl>
                                          <p:spTgt spid="6">
                                            <p:txEl>
                                              <p:pRg st="5" end="5"/>
                                            </p:txEl>
                                          </p:spTgt>
                                        </p:tgtEl>
                                      </p:cBhvr>
                                    </p:animEffect>
                                  </p:childTnLst>
                                </p:cTn>
                              </p:par>
                            </p:childTnLst>
                          </p:cTn>
                        </p:par>
                        <p:par>
                          <p:cTn id="81" fill="hold">
                            <p:stCondLst>
                              <p:cond delay="1250"/>
                            </p:stCondLst>
                            <p:childTnLst>
                              <p:par>
                                <p:cTn id="82" presetID="42" presetClass="entr" presetSubtype="0"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ranh 7">
            <a:extLst>
              <a:ext uri="{FF2B5EF4-FFF2-40B4-BE49-F238E27FC236}">
                <a16:creationId xmlns:a16="http://schemas.microsoft.com/office/drawing/2014/main" id="{17EF18FE-04F1-4EEB-A334-1C0F70AA9F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31091" y="3018739"/>
            <a:ext cx="4269195" cy="34809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Tranh 7">
            <a:extLst>
              <a:ext uri="{FF2B5EF4-FFF2-40B4-BE49-F238E27FC236}">
                <a16:creationId xmlns:a16="http://schemas.microsoft.com/office/drawing/2014/main" id="{616ED47B-3E76-42F4-A6A1-0029F4418D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9738" y="127818"/>
            <a:ext cx="3661400" cy="3071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Tranh 7">
            <a:extLst>
              <a:ext uri="{FF2B5EF4-FFF2-40B4-BE49-F238E27FC236}">
                <a16:creationId xmlns:a16="http://schemas.microsoft.com/office/drawing/2014/main" id="{2B02F60E-1246-4966-812A-7BD377B6BD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864" y="127818"/>
            <a:ext cx="5070071" cy="2764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Tranh 7">
            <a:extLst>
              <a:ext uri="{FF2B5EF4-FFF2-40B4-BE49-F238E27FC236}">
                <a16:creationId xmlns:a16="http://schemas.microsoft.com/office/drawing/2014/main" id="{0062E731-90FB-43E5-98FF-42ABADDF53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392" y="2892132"/>
            <a:ext cx="4610043" cy="34199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884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03620D-CAC8-44D5-8675-81D0BA457DF1}"/>
              </a:ext>
            </a:extLst>
          </p:cNvPr>
          <p:cNvGrpSpPr/>
          <p:nvPr/>
        </p:nvGrpSpPr>
        <p:grpSpPr>
          <a:xfrm>
            <a:off x="2623325" y="572756"/>
            <a:ext cx="6123709" cy="646331"/>
            <a:chOff x="1399309" y="32676"/>
            <a:chExt cx="9393381" cy="646331"/>
          </a:xfrm>
        </p:grpSpPr>
        <p:sp>
          <p:nvSpPr>
            <p:cNvPr id="3" name="Rectangle: Rounded Corners 2">
              <a:extLst>
                <a:ext uri="{FF2B5EF4-FFF2-40B4-BE49-F238E27FC236}">
                  <a16:creationId xmlns:a16="http://schemas.microsoft.com/office/drawing/2014/main" id="{BE3E3023-B40B-44F3-8061-A2C60D5DB5D7}"/>
                </a:ext>
              </a:extLst>
            </p:cNvPr>
            <p:cNvSpPr/>
            <p:nvPr/>
          </p:nvSpPr>
          <p:spPr>
            <a:xfrm>
              <a:off x="1399309" y="41561"/>
              <a:ext cx="9393381" cy="63744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0AACB2-9AE8-44F4-A68A-CB8DE01988CF}"/>
                </a:ext>
              </a:extLst>
            </p:cNvPr>
            <p:cNvSpPr txBox="1"/>
            <p:nvPr/>
          </p:nvSpPr>
          <p:spPr>
            <a:xfrm>
              <a:off x="2217367" y="32676"/>
              <a:ext cx="7783617"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II.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Vấn</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đề</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làm</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 name="TextBox 4">
            <a:extLst>
              <a:ext uri="{FF2B5EF4-FFF2-40B4-BE49-F238E27FC236}">
                <a16:creationId xmlns:a16="http://schemas.microsoft.com/office/drawing/2014/main" id="{93B5835B-99E7-4FD5-B4E1-67D9B1D4812E}"/>
              </a:ext>
            </a:extLst>
          </p:cNvPr>
          <p:cNvSpPr txBox="1"/>
          <p:nvPr/>
        </p:nvSpPr>
        <p:spPr>
          <a:xfrm>
            <a:off x="463827" y="1804594"/>
            <a:ext cx="11622156" cy="3046988"/>
          </a:xfrm>
          <a:prstGeom prst="rect">
            <a:avLst/>
          </a:prstGeom>
          <a:solidFill>
            <a:schemeClr val="bg1"/>
          </a:solid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dồi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thiếu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việc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cs typeface="Times New Roman" panose="02020603050405020304" pitchFamily="18" charset="0"/>
              </a:rPr>
              <a:t> , </a:t>
            </a:r>
            <a:r>
              <a:rPr lang="en-US" sz="3200" b="1" dirty="0" err="1">
                <a:solidFill>
                  <a:srgbClr val="002060"/>
                </a:solidFill>
                <a:latin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biệt</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a:t>
            </a:r>
            <a:r>
              <a:rPr lang="en-US" sz="3200" b="1" dirty="0">
                <a:solidFill>
                  <a:srgbClr val="002060"/>
                </a:solidFill>
                <a:latin typeface="Times New Roman" panose="02020603050405020304" pitchFamily="18" charset="0"/>
                <a:cs typeface="Times New Roman" panose="02020603050405020304" pitchFamily="18" charset="0"/>
              </a:rPr>
              <a:t> .</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thất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khu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khoảng</a:t>
            </a:r>
            <a:r>
              <a:rPr lang="en-US" sz="3200" b="1" dirty="0">
                <a:solidFill>
                  <a:srgbClr val="002060"/>
                </a:solidFill>
                <a:latin typeface="Times New Roman" panose="02020603050405020304" pitchFamily="18" charset="0"/>
                <a:cs typeface="Times New Roman" panose="02020603050405020304" pitchFamily="18" charset="0"/>
              </a:rPr>
              <a:t> 3,2</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2016)</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giải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quyết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việc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người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99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125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2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12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1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ownloads\chart.png">
            <a:extLst>
              <a:ext uri="{FF2B5EF4-FFF2-40B4-BE49-F238E27FC236}">
                <a16:creationId xmlns:a16="http://schemas.microsoft.com/office/drawing/2014/main" id="{B1C4965C-6621-493B-8FAF-0E5CBC96D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03" y="1124744"/>
            <a:ext cx="7427790" cy="4951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7D9FC1-B421-4080-BD3B-323CD6F6F378}"/>
              </a:ext>
            </a:extLst>
          </p:cNvPr>
          <p:cNvSpPr txBox="1"/>
          <p:nvPr/>
        </p:nvSpPr>
        <p:spPr>
          <a:xfrm>
            <a:off x="2177044" y="6076604"/>
            <a:ext cx="7632848"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Thu </a:t>
            </a:r>
            <a:r>
              <a:rPr lang="en-US" sz="2800" dirty="0" err="1">
                <a:solidFill>
                  <a:srgbClr val="0000FF"/>
                </a:solidFill>
                <a:latin typeface="Times New Roman" pitchFamily="18" charset="0"/>
                <a:cs typeface="Times New Roman" pitchFamily="18" charset="0"/>
              </a:rPr>
              <a:t>nhập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endParaRPr lang="vi-VN" sz="2800" dirty="0">
              <a:solidFill>
                <a:srgbClr val="0000FF"/>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63C8F3B9-404A-4785-8898-94682FF4949F}"/>
              </a:ext>
            </a:extLst>
          </p:cNvPr>
          <p:cNvGrpSpPr/>
          <p:nvPr/>
        </p:nvGrpSpPr>
        <p:grpSpPr>
          <a:xfrm>
            <a:off x="3034145" y="334463"/>
            <a:ext cx="6875399" cy="646331"/>
            <a:chOff x="1399312" y="337722"/>
            <a:chExt cx="9393381" cy="646331"/>
          </a:xfrm>
        </p:grpSpPr>
        <p:sp>
          <p:nvSpPr>
            <p:cNvPr id="5" name="Rectangle: Rounded Corners 4">
              <a:extLst>
                <a:ext uri="{FF2B5EF4-FFF2-40B4-BE49-F238E27FC236}">
                  <a16:creationId xmlns:a16="http://schemas.microsoft.com/office/drawing/2014/main" id="{402B4B2E-0251-40C1-A194-2409C1126B37}"/>
                </a:ext>
              </a:extLst>
            </p:cNvPr>
            <p:cNvSpPr/>
            <p:nvPr/>
          </p:nvSpPr>
          <p:spPr>
            <a:xfrm>
              <a:off x="1399312" y="346607"/>
              <a:ext cx="9393381" cy="63744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338F7C-ACE2-4800-937C-CE245822318C}"/>
                </a:ext>
              </a:extLst>
            </p:cNvPr>
            <p:cNvSpPr txBox="1"/>
            <p:nvPr/>
          </p:nvSpPr>
          <p:spPr>
            <a:xfrm>
              <a:off x="2204193" y="337722"/>
              <a:ext cx="7783617"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mj-lt"/>
                </a:rPr>
                <a:t>III. </a:t>
              </a:r>
              <a:r>
                <a:rPr lang="en-US" sz="3600" dirty="0" err="1">
                  <a:solidFill>
                    <a:srgbClr val="FFFF00"/>
                  </a:solidFill>
                  <a:effectLst>
                    <a:outerShdw blurRad="38100" dist="38100" dir="2700000" algn="tl">
                      <a:srgbClr val="000000">
                        <a:alpha val="43137"/>
                      </a:srgbClr>
                    </a:outerShdw>
                  </a:effectLst>
                  <a:latin typeface="+mj-lt"/>
                </a:rPr>
                <a:t>Chất</a:t>
              </a:r>
              <a:r>
                <a:rPr lang="en-US" sz="3600" dirty="0">
                  <a:solidFill>
                    <a:srgbClr val="FFFF00"/>
                  </a:solidFill>
                  <a:effectLst>
                    <a:outerShdw blurRad="38100" dist="38100" dir="2700000" algn="tl">
                      <a:srgbClr val="000000">
                        <a:alpha val="43137"/>
                      </a:srgbClr>
                    </a:outerShdw>
                  </a:effectLst>
                  <a:latin typeface="+mj-lt"/>
                </a:rPr>
                <a:t> l</a:t>
              </a:r>
              <a:r>
                <a:rPr lang="vi-VN" sz="3600" dirty="0">
                  <a:solidFill>
                    <a:srgbClr val="FFFF00"/>
                  </a:solidFill>
                  <a:effectLst>
                    <a:outerShdw blurRad="38100" dist="38100" dir="2700000" algn="tl">
                      <a:srgbClr val="000000">
                        <a:alpha val="43137"/>
                      </a:srgbClr>
                    </a:outerShdw>
                  </a:effectLst>
                  <a:latin typeface="+mj-lt"/>
                </a:rPr>
                <a:t>ư</a:t>
              </a:r>
              <a:r>
                <a:rPr lang="en-US" sz="3600" dirty="0" err="1">
                  <a:solidFill>
                    <a:srgbClr val="FFFF00"/>
                  </a:solidFill>
                  <a:effectLst>
                    <a:outerShdw blurRad="38100" dist="38100" dir="2700000" algn="tl">
                      <a:srgbClr val="000000">
                        <a:alpha val="43137"/>
                      </a:srgbClr>
                    </a:outerShdw>
                  </a:effectLst>
                  <a:latin typeface="+mj-lt"/>
                </a:rPr>
                <a:t>ợng</a:t>
              </a:r>
              <a:r>
                <a:rPr lang="en-US" sz="3600" dirty="0">
                  <a:solidFill>
                    <a:srgbClr val="FFFF00"/>
                  </a:solidFill>
                  <a:effectLst>
                    <a:outerShdw blurRad="38100" dist="38100" dir="2700000" algn="tl">
                      <a:srgbClr val="000000">
                        <a:alpha val="43137"/>
                      </a:srgbClr>
                    </a:outerShdw>
                  </a:effectLst>
                  <a:latin typeface="+mj-lt"/>
                </a:rPr>
                <a:t> </a:t>
              </a:r>
              <a:r>
                <a:rPr lang="en-US" sz="3600" dirty="0" err="1">
                  <a:solidFill>
                    <a:srgbClr val="FFFF00"/>
                  </a:solidFill>
                  <a:effectLst>
                    <a:outerShdw blurRad="38100" dist="38100" dir="2700000" algn="tl">
                      <a:srgbClr val="000000">
                        <a:alpha val="43137"/>
                      </a:srgbClr>
                    </a:outerShdw>
                  </a:effectLst>
                  <a:latin typeface="+mj-lt"/>
                </a:rPr>
                <a:t>cuộc</a:t>
              </a:r>
              <a:r>
                <a:rPr lang="en-US" sz="3600" dirty="0">
                  <a:solidFill>
                    <a:srgbClr val="FFFF00"/>
                  </a:solidFill>
                  <a:effectLst>
                    <a:outerShdw blurRad="38100" dist="38100" dir="2700000" algn="tl">
                      <a:srgbClr val="000000">
                        <a:alpha val="43137"/>
                      </a:srgbClr>
                    </a:outerShdw>
                  </a:effectLst>
                  <a:latin typeface="+mj-lt"/>
                </a:rPr>
                <a:t> </a:t>
              </a:r>
              <a:r>
                <a:rPr lang="en-US" sz="3600" dirty="0" err="1">
                  <a:solidFill>
                    <a:srgbClr val="FFFF00"/>
                  </a:solidFill>
                  <a:effectLst>
                    <a:outerShdw blurRad="38100" dist="38100" dir="2700000" algn="tl">
                      <a:srgbClr val="000000">
                        <a:alpha val="43137"/>
                      </a:srgbClr>
                    </a:outerShdw>
                  </a:effectLst>
                  <a:latin typeface="+mj-lt"/>
                </a:rPr>
                <a:t>sống</a:t>
              </a:r>
              <a:endParaRPr lang="en-US" sz="3600" dirty="0">
                <a:solidFill>
                  <a:srgbClr val="FFFF00"/>
                </a:solidFill>
                <a:effectLst>
                  <a:outerShdw blurRad="38100" dist="38100" dir="2700000" algn="tl">
                    <a:srgbClr val="000000">
                      <a:alpha val="43137"/>
                    </a:srgbClr>
                  </a:outerShdw>
                </a:effectLst>
                <a:latin typeface="+mj-lt"/>
              </a:endParaRPr>
            </a:p>
          </p:txBody>
        </p:sp>
      </p:grpSp>
      <p:pic>
        <p:nvPicPr>
          <p:cNvPr id="7" name="Picture 8" descr="Káº¿t quáº£ hÃ¬nh áº£nh cho ICON LIFE QUALITY">
            <a:extLst>
              <a:ext uri="{FF2B5EF4-FFF2-40B4-BE49-F238E27FC236}">
                <a16:creationId xmlns:a16="http://schemas.microsoft.com/office/drawing/2014/main" id="{D2408B18-F52F-4222-8F25-4872B8DA05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53" y="459543"/>
            <a:ext cx="1509532" cy="1551899"/>
          </a:xfrm>
          <a:prstGeom prst="rect">
            <a:avLst/>
          </a:prstGeom>
          <a:noFill/>
          <a:extLst>
            <a:ext uri="{909E8E84-426E-40DD-AFC4-6F175D3DCCD1}">
              <a14:hiddenFill xmlns:a14="http://schemas.microsoft.com/office/drawing/2010/main">
                <a:solidFill>
                  <a:srgbClr val="FFFFFF"/>
                </a:solidFill>
              </a14:hiddenFill>
            </a:ext>
          </a:extLst>
        </p:spPr>
      </p:pic>
      <p:pic>
        <p:nvPicPr>
          <p:cNvPr id="8" name="1">
            <a:extLst>
              <a:ext uri="{FF2B5EF4-FFF2-40B4-BE49-F238E27FC236}">
                <a16:creationId xmlns:a16="http://schemas.microsoft.com/office/drawing/2014/main" id="{739C6F8E-A3C7-4109-892B-720B92491D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9058" y="1500291"/>
            <a:ext cx="3149877" cy="2100383"/>
          </a:xfrm>
          <a:prstGeom prst="rect">
            <a:avLst/>
          </a:prstGeom>
        </p:spPr>
      </p:pic>
      <p:sp>
        <p:nvSpPr>
          <p:cNvPr id="9" name="Frame 8">
            <a:extLst>
              <a:ext uri="{FF2B5EF4-FFF2-40B4-BE49-F238E27FC236}">
                <a16:creationId xmlns:a16="http://schemas.microsoft.com/office/drawing/2014/main" id="{93307872-A4FA-4B70-B6F0-69C6FE5067BE}"/>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15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A9D73B-D691-423E-8E3F-79C4D3799B0F}"/>
              </a:ext>
            </a:extLst>
          </p:cNvPr>
          <p:cNvSpPr/>
          <p:nvPr/>
        </p:nvSpPr>
        <p:spPr>
          <a:xfrm>
            <a:off x="5543331" y="1448962"/>
            <a:ext cx="37444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94,5% (2015)</a:t>
            </a:r>
            <a:endParaRPr lang="vi-VN" sz="2800" b="1"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7782D754-1487-4C05-8BA2-339EE8692E7B}"/>
              </a:ext>
            </a:extLst>
          </p:cNvPr>
          <p:cNvSpPr txBox="1"/>
          <p:nvPr/>
        </p:nvSpPr>
        <p:spPr>
          <a:xfrm>
            <a:off x="6583844" y="373718"/>
            <a:ext cx="2016224"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endParaRPr lang="vi-VN" sz="3200" b="1" dirty="0">
              <a:latin typeface="Times New Roman" pitchFamily="18" charset="0"/>
              <a:cs typeface="Times New Roman" pitchFamily="18" charset="0"/>
            </a:endParaRPr>
          </a:p>
        </p:txBody>
      </p:sp>
      <p:sp>
        <p:nvSpPr>
          <p:cNvPr id="4" name="AutoShape 2" descr="Káº¿t quáº£ hÃ¬nh áº£nh cho education icon">
            <a:extLst>
              <a:ext uri="{FF2B5EF4-FFF2-40B4-BE49-F238E27FC236}">
                <a16:creationId xmlns:a16="http://schemas.microsoft.com/office/drawing/2014/main" id="{DE59510A-2FA0-4D90-AA84-58F884B75B39}"/>
              </a:ext>
            </a:extLst>
          </p:cNvPr>
          <p:cNvSpPr>
            <a:spLocks noChangeAspect="1" noChangeArrowheads="1"/>
          </p:cNvSpPr>
          <p:nvPr/>
        </p:nvSpPr>
        <p:spPr bwMode="auto">
          <a:xfrm>
            <a:off x="1342930" y="7828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3">
            <a:extLst>
              <a:ext uri="{FF2B5EF4-FFF2-40B4-BE49-F238E27FC236}">
                <a16:creationId xmlns:a16="http://schemas.microsoft.com/office/drawing/2014/main" id="{1FA277E8-144B-4721-AE7C-D647347C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114" y="1607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81741B04-FCF5-47A3-AFA7-07D3EE2A0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0581" y="2491127"/>
            <a:ext cx="2328193" cy="23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32F7CA24-B38A-43DF-87C9-348498C14E25}"/>
              </a:ext>
            </a:extLst>
          </p:cNvPr>
          <p:cNvSpPr txBox="1"/>
          <p:nvPr/>
        </p:nvSpPr>
        <p:spPr>
          <a:xfrm>
            <a:off x="6583844" y="2662591"/>
            <a:ext cx="2016224"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Tuổi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thọ</a:t>
            </a:r>
            <a:endParaRPr lang="vi-VN" sz="3200" b="1"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0FE8A5E5-A497-4B4F-A657-1146F078C68B}"/>
              </a:ext>
            </a:extLst>
          </p:cNvPr>
          <p:cNvSpPr/>
          <p:nvPr/>
        </p:nvSpPr>
        <p:spPr>
          <a:xfrm>
            <a:off x="5719748" y="3420094"/>
            <a:ext cx="37444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73,9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(2018)</a:t>
            </a:r>
            <a:endParaRPr lang="vi-VN" sz="2800" b="1" dirty="0">
              <a:latin typeface="Times New Roman" pitchFamily="18" charset="0"/>
              <a:cs typeface="Times New Roman" pitchFamily="18" charset="0"/>
            </a:endParaRPr>
          </a:p>
        </p:txBody>
      </p:sp>
      <p:pic>
        <p:nvPicPr>
          <p:cNvPr id="9" name="Picture 5">
            <a:extLst>
              <a:ext uri="{FF2B5EF4-FFF2-40B4-BE49-F238E27FC236}">
                <a16:creationId xmlns:a16="http://schemas.microsoft.com/office/drawing/2014/main" id="{D8082A7D-17A6-4D1B-84EB-166656F22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204" y="4640226"/>
            <a:ext cx="9048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B11399F9-EAAD-4F46-8DB5-E27ED3CD8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1251" y="4544976"/>
            <a:ext cx="8667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2EBD7B9-9D85-4F2C-BD53-D2437C4E8E26}"/>
              </a:ext>
            </a:extLst>
          </p:cNvPr>
          <p:cNvSpPr txBox="1"/>
          <p:nvPr/>
        </p:nvSpPr>
        <p:spPr>
          <a:xfrm>
            <a:off x="10018130" y="5923570"/>
            <a:ext cx="1770540" cy="461665"/>
          </a:xfrm>
          <a:prstGeom prst="rect">
            <a:avLst/>
          </a:prstGeom>
          <a:solidFill>
            <a:schemeClr val="accent4">
              <a:lumMod val="20000"/>
              <a:lumOff val="80000"/>
            </a:schemeClr>
          </a:solidFill>
        </p:spPr>
        <p:txBody>
          <a:bodyPr wrap="square" rtlCol="0">
            <a:spAutoFit/>
          </a:bodyPr>
          <a:lstStyle/>
          <a:p>
            <a:r>
              <a:rPr lang="en-US" sz="2400" b="1" dirty="0">
                <a:latin typeface="Times New Roman" pitchFamily="18" charset="0"/>
                <a:cs typeface="Times New Roman" pitchFamily="18" charset="0"/>
              </a:rPr>
              <a:t>71.4 </a:t>
            </a:r>
            <a:r>
              <a:rPr lang="en-US" sz="2400" b="1" dirty="0" err="1">
                <a:latin typeface="Times New Roman" pitchFamily="18" charset="0"/>
                <a:cs typeface="Times New Roman" pitchFamily="18" charset="0"/>
              </a:rPr>
              <a:t>tuổi</a:t>
            </a:r>
            <a:endParaRPr lang="vi-VN" sz="2400" b="1"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20D1E5-6035-4B33-92E7-9E5E84E9DCE7}"/>
              </a:ext>
            </a:extLst>
          </p:cNvPr>
          <p:cNvSpPr txBox="1"/>
          <p:nvPr/>
        </p:nvSpPr>
        <p:spPr>
          <a:xfrm>
            <a:off x="6593586" y="4409393"/>
            <a:ext cx="1770540" cy="461665"/>
          </a:xfrm>
          <a:prstGeom prst="rect">
            <a:avLst/>
          </a:prstGeom>
          <a:solidFill>
            <a:schemeClr val="accent4">
              <a:lumMod val="20000"/>
              <a:lumOff val="80000"/>
            </a:schemeClr>
          </a:solidFill>
        </p:spPr>
        <p:txBody>
          <a:bodyPr wrap="square" rtlCol="0">
            <a:spAutoFit/>
          </a:bodyPr>
          <a:lstStyle/>
          <a:p>
            <a:r>
              <a:rPr lang="en-US" sz="2400" b="1" dirty="0">
                <a:latin typeface="Times New Roman" pitchFamily="18" charset="0"/>
                <a:cs typeface="Times New Roman" pitchFamily="18" charset="0"/>
              </a:rPr>
              <a:t>76.7 </a:t>
            </a:r>
            <a:r>
              <a:rPr lang="en-US" sz="2400" b="1" dirty="0" err="1">
                <a:latin typeface="Times New Roman" pitchFamily="18" charset="0"/>
                <a:cs typeface="Times New Roman" pitchFamily="18" charset="0"/>
              </a:rPr>
              <a:t>tuổi</a:t>
            </a:r>
            <a:endParaRPr lang="vi-VN" sz="2400" b="1" dirty="0">
              <a:latin typeface="Times New Roman" pitchFamily="18" charset="0"/>
              <a:cs typeface="Times New Roman" pitchFamily="18" charset="0"/>
            </a:endParaRPr>
          </a:p>
        </p:txBody>
      </p:sp>
      <p:pic>
        <p:nvPicPr>
          <p:cNvPr id="3074" name="Picture 2" descr="Việt Nam đứng thứ 54 thế giới về chất lượng cuộc sống số | baotintuc.vn">
            <a:extLst>
              <a:ext uri="{FF2B5EF4-FFF2-40B4-BE49-F238E27FC236}">
                <a16:creationId xmlns:a16="http://schemas.microsoft.com/office/drawing/2014/main" id="{D178F6A0-5F95-4314-AE84-6A85941CE9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804" y="137149"/>
            <a:ext cx="4768877" cy="46821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ỉ số phát triển con người - economy-od">
            <a:extLst>
              <a:ext uri="{FF2B5EF4-FFF2-40B4-BE49-F238E27FC236}">
                <a16:creationId xmlns:a16="http://schemas.microsoft.com/office/drawing/2014/main" id="{B2EB2EDF-3C6C-4F9B-8691-F9F1E4444D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16" y="4871058"/>
            <a:ext cx="4581163" cy="1854280"/>
          </a:xfrm>
          <a:prstGeom prst="rect">
            <a:avLst/>
          </a:prstGeom>
          <a:noFill/>
          <a:extLst>
            <a:ext uri="{909E8E84-426E-40DD-AFC4-6F175D3DCCD1}">
              <a14:hiddenFill xmlns:a14="http://schemas.microsoft.com/office/drawing/2010/main">
                <a:solidFill>
                  <a:srgbClr val="FFFFFF"/>
                </a:solidFill>
              </a14:hiddenFill>
            </a:ext>
          </a:extLst>
        </p:spPr>
      </p:pic>
      <p:sp>
        <p:nvSpPr>
          <p:cNvPr id="15" name="Frame 14">
            <a:extLst>
              <a:ext uri="{FF2B5EF4-FFF2-40B4-BE49-F238E27FC236}">
                <a16:creationId xmlns:a16="http://schemas.microsoft.com/office/drawing/2014/main" id="{3BDE1D1A-9787-434E-9D55-59F63A56288A}"/>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34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0E9371-CED0-436F-9825-1F0DCB246CE9}"/>
              </a:ext>
            </a:extLst>
          </p:cNvPr>
          <p:cNvGrpSpPr/>
          <p:nvPr/>
        </p:nvGrpSpPr>
        <p:grpSpPr>
          <a:xfrm>
            <a:off x="3034143" y="29417"/>
            <a:ext cx="6123709" cy="646331"/>
            <a:chOff x="1399309" y="32676"/>
            <a:chExt cx="9393381" cy="646331"/>
          </a:xfrm>
        </p:grpSpPr>
        <p:sp>
          <p:nvSpPr>
            <p:cNvPr id="3" name="Rectangle: Rounded Corners 2">
              <a:extLst>
                <a:ext uri="{FF2B5EF4-FFF2-40B4-BE49-F238E27FC236}">
                  <a16:creationId xmlns:a16="http://schemas.microsoft.com/office/drawing/2014/main" id="{1690D37D-52A0-427A-B413-67DE3FA5A126}"/>
                </a:ext>
              </a:extLst>
            </p:cNvPr>
            <p:cNvSpPr/>
            <p:nvPr/>
          </p:nvSpPr>
          <p:spPr>
            <a:xfrm>
              <a:off x="1399309" y="41561"/>
              <a:ext cx="9393381" cy="63744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115379-05E8-4E57-AF16-EFB3C011EDE9}"/>
                </a:ext>
              </a:extLst>
            </p:cNvPr>
            <p:cNvSpPr txBox="1"/>
            <p:nvPr/>
          </p:nvSpPr>
          <p:spPr>
            <a:xfrm>
              <a:off x="2217367" y="32676"/>
              <a:ext cx="7783617"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CÙNG SUY NGẪM</a:t>
              </a:r>
            </a:p>
          </p:txBody>
        </p:sp>
      </p:grpSp>
      <p:grpSp>
        <p:nvGrpSpPr>
          <p:cNvPr id="69" name="Group">
            <a:extLst>
              <a:ext uri="{FF2B5EF4-FFF2-40B4-BE49-F238E27FC236}">
                <a16:creationId xmlns:a16="http://schemas.microsoft.com/office/drawing/2014/main" id="{12DF5FDF-0AB7-4886-9EB6-E141A43282FE}"/>
              </a:ext>
            </a:extLst>
          </p:cNvPr>
          <p:cNvGrpSpPr/>
          <p:nvPr>
            <p:custDataLst>
              <p:tags r:id="rId1"/>
            </p:custDataLst>
          </p:nvPr>
        </p:nvGrpSpPr>
        <p:grpSpPr>
          <a:xfrm flipH="1">
            <a:off x="-34290" y="-95534"/>
            <a:ext cx="2290686" cy="2074441"/>
            <a:chOff x="844913" y="1518973"/>
            <a:chExt cx="3997341" cy="4260635"/>
          </a:xfrm>
        </p:grpSpPr>
        <p:grpSp>
          <p:nvGrpSpPr>
            <p:cNvPr id="70" name="Group 4">
              <a:extLst>
                <a:ext uri="{FF2B5EF4-FFF2-40B4-BE49-F238E27FC236}">
                  <a16:creationId xmlns:a16="http://schemas.microsoft.com/office/drawing/2014/main" id="{CC02EC90-AB0C-4917-AD70-F470B8FF683E}"/>
                </a:ext>
              </a:extLst>
            </p:cNvPr>
            <p:cNvGrpSpPr/>
            <p:nvPr/>
          </p:nvGrpSpPr>
          <p:grpSpPr>
            <a:xfrm>
              <a:off x="1079546" y="1518973"/>
              <a:ext cx="3520285" cy="3965391"/>
              <a:chOff x="4746173" y="2343734"/>
              <a:chExt cx="2592396" cy="2920169"/>
            </a:xfrm>
          </p:grpSpPr>
          <p:sp>
            <p:nvSpPr>
              <p:cNvPr id="79" name="Rectangle 13">
                <a:extLst>
                  <a:ext uri="{FF2B5EF4-FFF2-40B4-BE49-F238E27FC236}">
                    <a16:creationId xmlns:a16="http://schemas.microsoft.com/office/drawing/2014/main" id="{C3122031-726E-452F-8860-C3A9AAE3EFDF}"/>
                  </a:ext>
                </a:extLst>
              </p:cNvPr>
              <p:cNvSpPr>
                <a:spLocks/>
              </p:cNvSpPr>
              <p:nvPr/>
            </p:nvSpPr>
            <p:spPr bwMode="auto">
              <a:xfrm>
                <a:off x="5461316" y="3136352"/>
                <a:ext cx="131110" cy="566155"/>
              </a:xfrm>
              <a:prstGeom prst="rect">
                <a:avLst/>
              </a:prstGeom>
              <a:solidFill>
                <a:srgbClr val="1F497D">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0" name="Rectangle 14">
                <a:extLst>
                  <a:ext uri="{FF2B5EF4-FFF2-40B4-BE49-F238E27FC236}">
                    <a16:creationId xmlns:a16="http://schemas.microsoft.com/office/drawing/2014/main" id="{72278C8B-15E1-4FC3-A322-DC04673C3C7B}"/>
                  </a:ext>
                </a:extLst>
              </p:cNvPr>
              <p:cNvSpPr>
                <a:spLocks/>
              </p:cNvSpPr>
              <p:nvPr/>
            </p:nvSpPr>
            <p:spPr bwMode="auto">
              <a:xfrm>
                <a:off x="5461316" y="3136352"/>
                <a:ext cx="131110" cy="5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1" name="Rectangle 15">
                <a:extLst>
                  <a:ext uri="{FF2B5EF4-FFF2-40B4-BE49-F238E27FC236}">
                    <a16:creationId xmlns:a16="http://schemas.microsoft.com/office/drawing/2014/main" id="{674C28BF-CDD0-4B55-8A14-0D20EC4C8400}"/>
                  </a:ext>
                </a:extLst>
              </p:cNvPr>
              <p:cNvSpPr>
                <a:spLocks/>
              </p:cNvSpPr>
              <p:nvPr/>
            </p:nvSpPr>
            <p:spPr bwMode="auto">
              <a:xfrm>
                <a:off x="5336167" y="3136352"/>
                <a:ext cx="125149" cy="566155"/>
              </a:xfrm>
              <a:prstGeom prst="rect">
                <a:avLst/>
              </a:prstGeom>
              <a:solidFill>
                <a:srgbClr val="1F497D">
                  <a:lumMod val="20000"/>
                  <a:lumOff val="8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2" name="Rectangle 16">
                <a:extLst>
                  <a:ext uri="{FF2B5EF4-FFF2-40B4-BE49-F238E27FC236}">
                    <a16:creationId xmlns:a16="http://schemas.microsoft.com/office/drawing/2014/main" id="{81A1B8E6-8B87-4C35-A69A-60AAF10A9EE3}"/>
                  </a:ext>
                </a:extLst>
              </p:cNvPr>
              <p:cNvSpPr>
                <a:spLocks/>
              </p:cNvSpPr>
              <p:nvPr/>
            </p:nvSpPr>
            <p:spPr bwMode="auto">
              <a:xfrm>
                <a:off x="5336167" y="3136352"/>
                <a:ext cx="125149" cy="56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3" name="Freeform: Shape 17">
                <a:extLst>
                  <a:ext uri="{FF2B5EF4-FFF2-40B4-BE49-F238E27FC236}">
                    <a16:creationId xmlns:a16="http://schemas.microsoft.com/office/drawing/2014/main" id="{79AB8710-E4F0-4627-B749-7177266BE4A3}"/>
                  </a:ext>
                </a:extLst>
              </p:cNvPr>
              <p:cNvSpPr>
                <a:spLocks/>
              </p:cNvSpPr>
              <p:nvPr/>
            </p:nvSpPr>
            <p:spPr bwMode="auto">
              <a:xfrm>
                <a:off x="5127583" y="2969484"/>
                <a:ext cx="1847454" cy="2294419"/>
              </a:xfrm>
              <a:custGeom>
                <a:avLst/>
                <a:gdLst>
                  <a:gd name="T0" fmla="*/ 310 w 310"/>
                  <a:gd name="T1" fmla="*/ 385 h 385"/>
                  <a:gd name="T2" fmla="*/ 0 w 310"/>
                  <a:gd name="T3" fmla="*/ 385 h 385"/>
                  <a:gd name="T4" fmla="*/ 0 w 310"/>
                  <a:gd name="T5" fmla="*/ 119 h 385"/>
                  <a:gd name="T6" fmla="*/ 156 w 310"/>
                  <a:gd name="T7" fmla="*/ 0 h 385"/>
                  <a:gd name="T8" fmla="*/ 310 w 310"/>
                  <a:gd name="T9" fmla="*/ 119 h 385"/>
                  <a:gd name="T10" fmla="*/ 310 w 310"/>
                  <a:gd name="T11" fmla="*/ 385 h 385"/>
                </a:gdLst>
                <a:ahLst/>
                <a:cxnLst>
                  <a:cxn ang="0">
                    <a:pos x="T0" y="T1"/>
                  </a:cxn>
                  <a:cxn ang="0">
                    <a:pos x="T2" y="T3"/>
                  </a:cxn>
                  <a:cxn ang="0">
                    <a:pos x="T4" y="T5"/>
                  </a:cxn>
                  <a:cxn ang="0">
                    <a:pos x="T6" y="T7"/>
                  </a:cxn>
                  <a:cxn ang="0">
                    <a:pos x="T8" y="T9"/>
                  </a:cxn>
                  <a:cxn ang="0">
                    <a:pos x="T10" y="T11"/>
                  </a:cxn>
                </a:cxnLst>
                <a:rect l="0" t="0" r="r" b="b"/>
                <a:pathLst>
                  <a:path w="310" h="385">
                    <a:moveTo>
                      <a:pt x="310" y="385"/>
                    </a:moveTo>
                    <a:lnTo>
                      <a:pt x="0" y="385"/>
                    </a:lnTo>
                    <a:lnTo>
                      <a:pt x="0" y="119"/>
                    </a:lnTo>
                    <a:lnTo>
                      <a:pt x="156" y="0"/>
                    </a:lnTo>
                    <a:lnTo>
                      <a:pt x="310" y="119"/>
                    </a:lnTo>
                    <a:lnTo>
                      <a:pt x="310" y="385"/>
                    </a:lnTo>
                    <a:close/>
                  </a:path>
                </a:pathLst>
              </a:custGeom>
              <a:solidFill>
                <a:srgbClr val="1F497D">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4" name="Freeform: Shape 18">
                <a:extLst>
                  <a:ext uri="{FF2B5EF4-FFF2-40B4-BE49-F238E27FC236}">
                    <a16:creationId xmlns:a16="http://schemas.microsoft.com/office/drawing/2014/main" id="{C92C50BF-DF36-4B15-A973-D93A1BBB78FB}"/>
                  </a:ext>
                </a:extLst>
              </p:cNvPr>
              <p:cNvSpPr>
                <a:spLocks/>
              </p:cNvSpPr>
              <p:nvPr/>
            </p:nvSpPr>
            <p:spPr bwMode="auto">
              <a:xfrm>
                <a:off x="5127583" y="2969484"/>
                <a:ext cx="1847454" cy="2294419"/>
              </a:xfrm>
              <a:custGeom>
                <a:avLst/>
                <a:gdLst>
                  <a:gd name="T0" fmla="*/ 310 w 310"/>
                  <a:gd name="T1" fmla="*/ 385 h 385"/>
                  <a:gd name="T2" fmla="*/ 0 w 310"/>
                  <a:gd name="T3" fmla="*/ 385 h 385"/>
                  <a:gd name="T4" fmla="*/ 0 w 310"/>
                  <a:gd name="T5" fmla="*/ 119 h 385"/>
                  <a:gd name="T6" fmla="*/ 156 w 310"/>
                  <a:gd name="T7" fmla="*/ 0 h 385"/>
                  <a:gd name="T8" fmla="*/ 310 w 310"/>
                  <a:gd name="T9" fmla="*/ 119 h 385"/>
                  <a:gd name="T10" fmla="*/ 310 w 310"/>
                  <a:gd name="T11" fmla="*/ 385 h 385"/>
                </a:gdLst>
                <a:ahLst/>
                <a:cxnLst>
                  <a:cxn ang="0">
                    <a:pos x="T0" y="T1"/>
                  </a:cxn>
                  <a:cxn ang="0">
                    <a:pos x="T2" y="T3"/>
                  </a:cxn>
                  <a:cxn ang="0">
                    <a:pos x="T4" y="T5"/>
                  </a:cxn>
                  <a:cxn ang="0">
                    <a:pos x="T6" y="T7"/>
                  </a:cxn>
                  <a:cxn ang="0">
                    <a:pos x="T8" y="T9"/>
                  </a:cxn>
                  <a:cxn ang="0">
                    <a:pos x="T10" y="T11"/>
                  </a:cxn>
                </a:cxnLst>
                <a:rect l="0" t="0" r="r" b="b"/>
                <a:pathLst>
                  <a:path w="310" h="385">
                    <a:moveTo>
                      <a:pt x="310" y="385"/>
                    </a:moveTo>
                    <a:lnTo>
                      <a:pt x="0" y="385"/>
                    </a:lnTo>
                    <a:lnTo>
                      <a:pt x="0" y="119"/>
                    </a:lnTo>
                    <a:lnTo>
                      <a:pt x="156" y="0"/>
                    </a:lnTo>
                    <a:lnTo>
                      <a:pt x="310" y="119"/>
                    </a:lnTo>
                    <a:lnTo>
                      <a:pt x="310" y="3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5" name="Rectangle 20">
                <a:extLst>
                  <a:ext uri="{FF2B5EF4-FFF2-40B4-BE49-F238E27FC236}">
                    <a16:creationId xmlns:a16="http://schemas.microsoft.com/office/drawing/2014/main" id="{6F2BCCC7-7E1A-409A-B0F5-9E264895ED6A}"/>
                  </a:ext>
                </a:extLst>
              </p:cNvPr>
              <p:cNvSpPr>
                <a:spLocks/>
              </p:cNvSpPr>
              <p:nvPr/>
            </p:nvSpPr>
            <p:spPr bwMode="auto">
              <a:xfrm>
                <a:off x="5282531" y="4071998"/>
                <a:ext cx="405248" cy="41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6" name="Rectangle 21">
                <a:extLst>
                  <a:ext uri="{FF2B5EF4-FFF2-40B4-BE49-F238E27FC236}">
                    <a16:creationId xmlns:a16="http://schemas.microsoft.com/office/drawing/2014/main" id="{F2179074-38C9-4DDF-BEA4-FB4FA9F7971A}"/>
                  </a:ext>
                </a:extLst>
              </p:cNvPr>
              <p:cNvSpPr>
                <a:spLocks/>
              </p:cNvSpPr>
              <p:nvPr/>
            </p:nvSpPr>
            <p:spPr bwMode="auto">
              <a:xfrm>
                <a:off x="5306368" y="4101796"/>
                <a:ext cx="172826" cy="154948"/>
              </a:xfrm>
              <a:prstGeom prst="rect">
                <a:avLst/>
              </a:prstGeom>
              <a:solidFill>
                <a:srgbClr val="B1F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7" name="Rectangle 22">
                <a:extLst>
                  <a:ext uri="{FF2B5EF4-FFF2-40B4-BE49-F238E27FC236}">
                    <a16:creationId xmlns:a16="http://schemas.microsoft.com/office/drawing/2014/main" id="{544BC173-8538-4833-8BF7-6A0DFBED6488}"/>
                  </a:ext>
                </a:extLst>
              </p:cNvPr>
              <p:cNvSpPr>
                <a:spLocks/>
              </p:cNvSpPr>
              <p:nvPr/>
            </p:nvSpPr>
            <p:spPr bwMode="auto">
              <a:xfrm>
                <a:off x="5306368" y="4101796"/>
                <a:ext cx="172826" cy="1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8" name="Rectangle 23">
                <a:extLst>
                  <a:ext uri="{FF2B5EF4-FFF2-40B4-BE49-F238E27FC236}">
                    <a16:creationId xmlns:a16="http://schemas.microsoft.com/office/drawing/2014/main" id="{D2B9F489-AFAA-426A-AE59-6BCBC9D62285}"/>
                  </a:ext>
                </a:extLst>
              </p:cNvPr>
              <p:cNvSpPr>
                <a:spLocks/>
              </p:cNvSpPr>
              <p:nvPr/>
            </p:nvSpPr>
            <p:spPr bwMode="auto">
              <a:xfrm>
                <a:off x="5491114" y="4101796"/>
                <a:ext cx="172826" cy="154948"/>
              </a:xfrm>
              <a:prstGeom prst="rect">
                <a:avLst/>
              </a:prstGeom>
              <a:solidFill>
                <a:srgbClr val="B1F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89" name="Rectangle 24">
                <a:extLst>
                  <a:ext uri="{FF2B5EF4-FFF2-40B4-BE49-F238E27FC236}">
                    <a16:creationId xmlns:a16="http://schemas.microsoft.com/office/drawing/2014/main" id="{B8C2F352-63B3-4AE0-AADA-DB292EEE5AF7}"/>
                  </a:ext>
                </a:extLst>
              </p:cNvPr>
              <p:cNvSpPr>
                <a:spLocks/>
              </p:cNvSpPr>
              <p:nvPr/>
            </p:nvSpPr>
            <p:spPr bwMode="auto">
              <a:xfrm>
                <a:off x="5491114" y="4101796"/>
                <a:ext cx="172826" cy="1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0" name="Rectangle 25">
                <a:extLst>
                  <a:ext uri="{FF2B5EF4-FFF2-40B4-BE49-F238E27FC236}">
                    <a16:creationId xmlns:a16="http://schemas.microsoft.com/office/drawing/2014/main" id="{9B777D1C-F888-4905-A8FB-37BC2B185BC0}"/>
                  </a:ext>
                </a:extLst>
              </p:cNvPr>
              <p:cNvSpPr>
                <a:spLocks/>
              </p:cNvSpPr>
              <p:nvPr/>
            </p:nvSpPr>
            <p:spPr bwMode="auto">
              <a:xfrm>
                <a:off x="5306368" y="4286541"/>
                <a:ext cx="172826" cy="166866"/>
              </a:xfrm>
              <a:prstGeom prst="rect">
                <a:avLst/>
              </a:prstGeom>
              <a:solidFill>
                <a:srgbClr val="B1F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1" name="Rectangle 26">
                <a:extLst>
                  <a:ext uri="{FF2B5EF4-FFF2-40B4-BE49-F238E27FC236}">
                    <a16:creationId xmlns:a16="http://schemas.microsoft.com/office/drawing/2014/main" id="{DAFB2D4A-E7CA-42B6-B75D-CC3F424FA816}"/>
                  </a:ext>
                </a:extLst>
              </p:cNvPr>
              <p:cNvSpPr>
                <a:spLocks/>
              </p:cNvSpPr>
              <p:nvPr/>
            </p:nvSpPr>
            <p:spPr bwMode="auto">
              <a:xfrm>
                <a:off x="5306368" y="4286541"/>
                <a:ext cx="172826" cy="16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2" name="Rectangle 27">
                <a:extLst>
                  <a:ext uri="{FF2B5EF4-FFF2-40B4-BE49-F238E27FC236}">
                    <a16:creationId xmlns:a16="http://schemas.microsoft.com/office/drawing/2014/main" id="{7F6406FC-8A22-431C-8527-50BA6A98755E}"/>
                  </a:ext>
                </a:extLst>
              </p:cNvPr>
              <p:cNvSpPr>
                <a:spLocks/>
              </p:cNvSpPr>
              <p:nvPr/>
            </p:nvSpPr>
            <p:spPr bwMode="auto">
              <a:xfrm>
                <a:off x="5491114" y="4286541"/>
                <a:ext cx="172826" cy="166866"/>
              </a:xfrm>
              <a:prstGeom prst="rect">
                <a:avLst/>
              </a:prstGeom>
              <a:solidFill>
                <a:srgbClr val="B1F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3" name="Rectangle 28">
                <a:extLst>
                  <a:ext uri="{FF2B5EF4-FFF2-40B4-BE49-F238E27FC236}">
                    <a16:creationId xmlns:a16="http://schemas.microsoft.com/office/drawing/2014/main" id="{41D01F99-6E27-4918-A1A8-C8A61364FA0B}"/>
                  </a:ext>
                </a:extLst>
              </p:cNvPr>
              <p:cNvSpPr>
                <a:spLocks/>
              </p:cNvSpPr>
              <p:nvPr/>
            </p:nvSpPr>
            <p:spPr bwMode="auto">
              <a:xfrm>
                <a:off x="5491114" y="4286541"/>
                <a:ext cx="172826" cy="16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4" name="Rectangle 29">
                <a:extLst>
                  <a:ext uri="{FF2B5EF4-FFF2-40B4-BE49-F238E27FC236}">
                    <a16:creationId xmlns:a16="http://schemas.microsoft.com/office/drawing/2014/main" id="{3B806D09-618E-48DA-9BF7-E5C36B059408}"/>
                  </a:ext>
                </a:extLst>
              </p:cNvPr>
              <p:cNvSpPr>
                <a:spLocks/>
              </p:cNvSpPr>
              <p:nvPr/>
            </p:nvSpPr>
            <p:spPr bwMode="auto">
              <a:xfrm>
                <a:off x="6355246" y="4071998"/>
                <a:ext cx="423126" cy="411208"/>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5" name="Rectangle 30">
                <a:extLst>
                  <a:ext uri="{FF2B5EF4-FFF2-40B4-BE49-F238E27FC236}">
                    <a16:creationId xmlns:a16="http://schemas.microsoft.com/office/drawing/2014/main" id="{C9A4D723-0279-42D4-B3C0-BDD2BD4F10EA}"/>
                  </a:ext>
                </a:extLst>
              </p:cNvPr>
              <p:cNvSpPr>
                <a:spLocks/>
              </p:cNvSpPr>
              <p:nvPr/>
            </p:nvSpPr>
            <p:spPr bwMode="auto">
              <a:xfrm>
                <a:off x="6379083" y="4101796"/>
                <a:ext cx="172826" cy="154948"/>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6" name="Rectangle 31">
                <a:extLst>
                  <a:ext uri="{FF2B5EF4-FFF2-40B4-BE49-F238E27FC236}">
                    <a16:creationId xmlns:a16="http://schemas.microsoft.com/office/drawing/2014/main" id="{539FF4EF-A367-4C81-8F34-80D049056854}"/>
                  </a:ext>
                </a:extLst>
              </p:cNvPr>
              <p:cNvSpPr>
                <a:spLocks/>
              </p:cNvSpPr>
              <p:nvPr/>
            </p:nvSpPr>
            <p:spPr bwMode="auto">
              <a:xfrm>
                <a:off x="6575748" y="4101796"/>
                <a:ext cx="172826" cy="154948"/>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7" name="Rectangle 32">
                <a:extLst>
                  <a:ext uri="{FF2B5EF4-FFF2-40B4-BE49-F238E27FC236}">
                    <a16:creationId xmlns:a16="http://schemas.microsoft.com/office/drawing/2014/main" id="{7C3854D5-2227-4827-96BB-06E202FA8786}"/>
                  </a:ext>
                </a:extLst>
              </p:cNvPr>
              <p:cNvSpPr>
                <a:spLocks/>
              </p:cNvSpPr>
              <p:nvPr/>
            </p:nvSpPr>
            <p:spPr bwMode="auto">
              <a:xfrm>
                <a:off x="6379083" y="4286541"/>
                <a:ext cx="172826" cy="166866"/>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8" name="Rectangle 33">
                <a:extLst>
                  <a:ext uri="{FF2B5EF4-FFF2-40B4-BE49-F238E27FC236}">
                    <a16:creationId xmlns:a16="http://schemas.microsoft.com/office/drawing/2014/main" id="{4EE0525C-3749-490C-BC0F-7805AEE95544}"/>
                  </a:ext>
                </a:extLst>
              </p:cNvPr>
              <p:cNvSpPr>
                <a:spLocks/>
              </p:cNvSpPr>
              <p:nvPr/>
            </p:nvSpPr>
            <p:spPr bwMode="auto">
              <a:xfrm>
                <a:off x="6575748" y="4286541"/>
                <a:ext cx="172826" cy="166866"/>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99" name="Rectangle 34">
                <a:extLst>
                  <a:ext uri="{FF2B5EF4-FFF2-40B4-BE49-F238E27FC236}">
                    <a16:creationId xmlns:a16="http://schemas.microsoft.com/office/drawing/2014/main" id="{5CAF0BDB-6AC8-4469-99DE-9E77C00C63CD}"/>
                  </a:ext>
                </a:extLst>
              </p:cNvPr>
              <p:cNvSpPr>
                <a:spLocks/>
              </p:cNvSpPr>
              <p:nvPr/>
            </p:nvSpPr>
            <p:spPr bwMode="auto">
              <a:xfrm>
                <a:off x="5687779" y="5204308"/>
                <a:ext cx="721103" cy="59595"/>
              </a:xfrm>
              <a:prstGeom prst="rect">
                <a:avLst/>
              </a:prstGeom>
              <a:solidFill>
                <a:srgbClr val="1F497D"/>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0" name="Rectangle 35">
                <a:extLst>
                  <a:ext uri="{FF2B5EF4-FFF2-40B4-BE49-F238E27FC236}">
                    <a16:creationId xmlns:a16="http://schemas.microsoft.com/office/drawing/2014/main" id="{0A9B01EF-7D38-411A-B7AA-D8E9DF7F0629}"/>
                  </a:ext>
                </a:extLst>
              </p:cNvPr>
              <p:cNvSpPr>
                <a:spLocks/>
              </p:cNvSpPr>
              <p:nvPr/>
            </p:nvSpPr>
            <p:spPr bwMode="auto">
              <a:xfrm>
                <a:off x="5687779" y="5204308"/>
                <a:ext cx="721103" cy="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1" name="Freeform: Shape 36">
                <a:extLst>
                  <a:ext uri="{FF2B5EF4-FFF2-40B4-BE49-F238E27FC236}">
                    <a16:creationId xmlns:a16="http://schemas.microsoft.com/office/drawing/2014/main" id="{5733CCDA-FEC8-4C6E-8F34-E8130502BE0D}"/>
                  </a:ext>
                </a:extLst>
              </p:cNvPr>
              <p:cNvSpPr>
                <a:spLocks/>
              </p:cNvSpPr>
              <p:nvPr/>
            </p:nvSpPr>
            <p:spPr bwMode="auto">
              <a:xfrm>
                <a:off x="5789091" y="4429570"/>
                <a:ext cx="506561" cy="774739"/>
              </a:xfrm>
              <a:custGeom>
                <a:avLst/>
                <a:gdLst>
                  <a:gd name="T0" fmla="*/ 36 w 36"/>
                  <a:gd name="T1" fmla="*/ 55 h 55"/>
                  <a:gd name="T2" fmla="*/ 36 w 36"/>
                  <a:gd name="T3" fmla="*/ 22 h 55"/>
                  <a:gd name="T4" fmla="*/ 18 w 36"/>
                  <a:gd name="T5" fmla="*/ 0 h 55"/>
                  <a:gd name="T6" fmla="*/ 0 w 36"/>
                  <a:gd name="T7" fmla="*/ 22 h 55"/>
                  <a:gd name="T8" fmla="*/ 0 w 36"/>
                  <a:gd name="T9" fmla="*/ 55 h 55"/>
                  <a:gd name="T10" fmla="*/ 36 w 36"/>
                  <a:gd name="T11" fmla="*/ 55 h 55"/>
                </a:gdLst>
                <a:ahLst/>
                <a:cxnLst>
                  <a:cxn ang="0">
                    <a:pos x="T0" y="T1"/>
                  </a:cxn>
                  <a:cxn ang="0">
                    <a:pos x="T2" y="T3"/>
                  </a:cxn>
                  <a:cxn ang="0">
                    <a:pos x="T4" y="T5"/>
                  </a:cxn>
                  <a:cxn ang="0">
                    <a:pos x="T6" y="T7"/>
                  </a:cxn>
                  <a:cxn ang="0">
                    <a:pos x="T8" y="T9"/>
                  </a:cxn>
                  <a:cxn ang="0">
                    <a:pos x="T10" y="T11"/>
                  </a:cxn>
                </a:cxnLst>
                <a:rect l="0" t="0" r="r" b="b"/>
                <a:pathLst>
                  <a:path w="36" h="55">
                    <a:moveTo>
                      <a:pt x="36" y="55"/>
                    </a:moveTo>
                    <a:cubicBezTo>
                      <a:pt x="36" y="22"/>
                      <a:pt x="36" y="22"/>
                      <a:pt x="36" y="22"/>
                    </a:cubicBezTo>
                    <a:cubicBezTo>
                      <a:pt x="36" y="9"/>
                      <a:pt x="28" y="0"/>
                      <a:pt x="18" y="0"/>
                    </a:cubicBezTo>
                    <a:cubicBezTo>
                      <a:pt x="8" y="0"/>
                      <a:pt x="0" y="9"/>
                      <a:pt x="0" y="22"/>
                    </a:cubicBezTo>
                    <a:cubicBezTo>
                      <a:pt x="0" y="55"/>
                      <a:pt x="0" y="55"/>
                      <a:pt x="0" y="55"/>
                    </a:cubicBezTo>
                    <a:cubicBezTo>
                      <a:pt x="36" y="55"/>
                      <a:pt x="36" y="55"/>
                      <a:pt x="36"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2" name="Freeform: Shape 37">
                <a:extLst>
                  <a:ext uri="{FF2B5EF4-FFF2-40B4-BE49-F238E27FC236}">
                    <a16:creationId xmlns:a16="http://schemas.microsoft.com/office/drawing/2014/main" id="{9E08C274-9E91-4207-AC85-E24E8BEFFE2C}"/>
                  </a:ext>
                </a:extLst>
              </p:cNvPr>
              <p:cNvSpPr>
                <a:spLocks/>
              </p:cNvSpPr>
              <p:nvPr/>
            </p:nvSpPr>
            <p:spPr bwMode="auto">
              <a:xfrm>
                <a:off x="5801009" y="4441488"/>
                <a:ext cx="482723" cy="762820"/>
              </a:xfrm>
              <a:custGeom>
                <a:avLst/>
                <a:gdLst>
                  <a:gd name="T0" fmla="*/ 0 w 34"/>
                  <a:gd name="T1" fmla="*/ 54 h 54"/>
                  <a:gd name="T2" fmla="*/ 0 w 34"/>
                  <a:gd name="T3" fmla="*/ 21 h 54"/>
                  <a:gd name="T4" fmla="*/ 17 w 34"/>
                  <a:gd name="T5" fmla="*/ 0 h 54"/>
                  <a:gd name="T6" fmla="*/ 34 w 34"/>
                  <a:gd name="T7" fmla="*/ 21 h 54"/>
                  <a:gd name="T8" fmla="*/ 34 w 34"/>
                  <a:gd name="T9" fmla="*/ 54 h 54"/>
                  <a:gd name="T10" fmla="*/ 0 w 34"/>
                  <a:gd name="T11" fmla="*/ 54 h 54"/>
                </a:gdLst>
                <a:ahLst/>
                <a:cxnLst>
                  <a:cxn ang="0">
                    <a:pos x="T0" y="T1"/>
                  </a:cxn>
                  <a:cxn ang="0">
                    <a:pos x="T2" y="T3"/>
                  </a:cxn>
                  <a:cxn ang="0">
                    <a:pos x="T4" y="T5"/>
                  </a:cxn>
                  <a:cxn ang="0">
                    <a:pos x="T6" y="T7"/>
                  </a:cxn>
                  <a:cxn ang="0">
                    <a:pos x="T8" y="T9"/>
                  </a:cxn>
                  <a:cxn ang="0">
                    <a:pos x="T10" y="T11"/>
                  </a:cxn>
                </a:cxnLst>
                <a:rect l="0" t="0" r="r" b="b"/>
                <a:pathLst>
                  <a:path w="34" h="54">
                    <a:moveTo>
                      <a:pt x="0" y="54"/>
                    </a:moveTo>
                    <a:cubicBezTo>
                      <a:pt x="0" y="21"/>
                      <a:pt x="0" y="21"/>
                      <a:pt x="0" y="21"/>
                    </a:cubicBezTo>
                    <a:cubicBezTo>
                      <a:pt x="0" y="9"/>
                      <a:pt x="8" y="0"/>
                      <a:pt x="17" y="0"/>
                    </a:cubicBezTo>
                    <a:cubicBezTo>
                      <a:pt x="26" y="0"/>
                      <a:pt x="34" y="9"/>
                      <a:pt x="34" y="21"/>
                    </a:cubicBezTo>
                    <a:cubicBezTo>
                      <a:pt x="34" y="54"/>
                      <a:pt x="34" y="54"/>
                      <a:pt x="34" y="54"/>
                    </a:cubicBezTo>
                    <a:cubicBezTo>
                      <a:pt x="0" y="54"/>
                      <a:pt x="0" y="54"/>
                      <a:pt x="0" y="54"/>
                    </a:cubicBezTo>
                  </a:path>
                </a:pathLst>
              </a:custGeom>
              <a:solidFill>
                <a:srgbClr val="1F497D">
                  <a:lumMod val="20000"/>
                  <a:lumOff val="8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3" name="Oval 38">
                <a:extLst>
                  <a:ext uri="{FF2B5EF4-FFF2-40B4-BE49-F238E27FC236}">
                    <a16:creationId xmlns:a16="http://schemas.microsoft.com/office/drawing/2014/main" id="{C01AFF8B-4F9B-4D6E-8523-3BCC3235120F}"/>
                  </a:ext>
                </a:extLst>
              </p:cNvPr>
              <p:cNvSpPr>
                <a:spLocks/>
              </p:cNvSpPr>
              <p:nvPr/>
            </p:nvSpPr>
            <p:spPr bwMode="auto">
              <a:xfrm>
                <a:off x="5830806" y="4822899"/>
                <a:ext cx="41717" cy="41717"/>
              </a:xfrm>
              <a:prstGeom prst="ellipse">
                <a:avLst/>
              </a:prstGeom>
              <a:solidFill>
                <a:srgbClr val="FFF7E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4" name="Freeform: Shape 39">
                <a:extLst>
                  <a:ext uri="{FF2B5EF4-FFF2-40B4-BE49-F238E27FC236}">
                    <a16:creationId xmlns:a16="http://schemas.microsoft.com/office/drawing/2014/main" id="{205B5A9D-8E4C-46A9-8C98-4C6533FBB5E0}"/>
                  </a:ext>
                </a:extLst>
              </p:cNvPr>
              <p:cNvSpPr>
                <a:spLocks/>
              </p:cNvSpPr>
              <p:nvPr/>
            </p:nvSpPr>
            <p:spPr bwMode="auto">
              <a:xfrm>
                <a:off x="4746173" y="2927769"/>
                <a:ext cx="2592396" cy="959485"/>
              </a:xfrm>
              <a:custGeom>
                <a:avLst/>
                <a:gdLst>
                  <a:gd name="T0" fmla="*/ 0 w 435"/>
                  <a:gd name="T1" fmla="*/ 161 h 161"/>
                  <a:gd name="T2" fmla="*/ 52 w 435"/>
                  <a:gd name="T3" fmla="*/ 161 h 161"/>
                  <a:gd name="T4" fmla="*/ 217 w 435"/>
                  <a:gd name="T5" fmla="*/ 40 h 161"/>
                  <a:gd name="T6" fmla="*/ 388 w 435"/>
                  <a:gd name="T7" fmla="*/ 161 h 161"/>
                  <a:gd name="T8" fmla="*/ 435 w 435"/>
                  <a:gd name="T9" fmla="*/ 161 h 161"/>
                  <a:gd name="T10" fmla="*/ 217 w 435"/>
                  <a:gd name="T11" fmla="*/ 0 h 161"/>
                  <a:gd name="T12" fmla="*/ 0 w 435"/>
                  <a:gd name="T13" fmla="*/ 161 h 161"/>
                </a:gdLst>
                <a:ahLst/>
                <a:cxnLst>
                  <a:cxn ang="0">
                    <a:pos x="T0" y="T1"/>
                  </a:cxn>
                  <a:cxn ang="0">
                    <a:pos x="T2" y="T3"/>
                  </a:cxn>
                  <a:cxn ang="0">
                    <a:pos x="T4" y="T5"/>
                  </a:cxn>
                  <a:cxn ang="0">
                    <a:pos x="T6" y="T7"/>
                  </a:cxn>
                  <a:cxn ang="0">
                    <a:pos x="T8" y="T9"/>
                  </a:cxn>
                  <a:cxn ang="0">
                    <a:pos x="T10" y="T11"/>
                  </a:cxn>
                  <a:cxn ang="0">
                    <a:pos x="T12" y="T13"/>
                  </a:cxn>
                </a:cxnLst>
                <a:rect l="0" t="0" r="r" b="b"/>
                <a:pathLst>
                  <a:path w="435" h="161">
                    <a:moveTo>
                      <a:pt x="0" y="161"/>
                    </a:moveTo>
                    <a:lnTo>
                      <a:pt x="52" y="161"/>
                    </a:lnTo>
                    <a:lnTo>
                      <a:pt x="217" y="40"/>
                    </a:lnTo>
                    <a:lnTo>
                      <a:pt x="388" y="161"/>
                    </a:lnTo>
                    <a:lnTo>
                      <a:pt x="435" y="161"/>
                    </a:lnTo>
                    <a:lnTo>
                      <a:pt x="217" y="0"/>
                    </a:lnTo>
                    <a:lnTo>
                      <a:pt x="0" y="161"/>
                    </a:lnTo>
                    <a:close/>
                  </a:path>
                </a:pathLst>
              </a:custGeom>
              <a:solidFill>
                <a:srgbClr val="1F497D"/>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5" name="Freeform: Shape 40">
                <a:extLst>
                  <a:ext uri="{FF2B5EF4-FFF2-40B4-BE49-F238E27FC236}">
                    <a16:creationId xmlns:a16="http://schemas.microsoft.com/office/drawing/2014/main" id="{70461DC3-66AF-43E8-9280-90302071B8C2}"/>
                  </a:ext>
                </a:extLst>
              </p:cNvPr>
              <p:cNvSpPr>
                <a:spLocks/>
              </p:cNvSpPr>
              <p:nvPr/>
            </p:nvSpPr>
            <p:spPr bwMode="auto">
              <a:xfrm>
                <a:off x="4746173" y="2927769"/>
                <a:ext cx="2592396" cy="959485"/>
              </a:xfrm>
              <a:custGeom>
                <a:avLst/>
                <a:gdLst>
                  <a:gd name="T0" fmla="*/ 0 w 435"/>
                  <a:gd name="T1" fmla="*/ 161 h 161"/>
                  <a:gd name="T2" fmla="*/ 52 w 435"/>
                  <a:gd name="T3" fmla="*/ 161 h 161"/>
                  <a:gd name="T4" fmla="*/ 217 w 435"/>
                  <a:gd name="T5" fmla="*/ 40 h 161"/>
                  <a:gd name="T6" fmla="*/ 388 w 435"/>
                  <a:gd name="T7" fmla="*/ 161 h 161"/>
                  <a:gd name="T8" fmla="*/ 435 w 435"/>
                  <a:gd name="T9" fmla="*/ 161 h 161"/>
                  <a:gd name="T10" fmla="*/ 217 w 435"/>
                  <a:gd name="T11" fmla="*/ 0 h 161"/>
                  <a:gd name="T12" fmla="*/ 0 w 435"/>
                  <a:gd name="T13" fmla="*/ 161 h 161"/>
                </a:gdLst>
                <a:ahLst/>
                <a:cxnLst>
                  <a:cxn ang="0">
                    <a:pos x="T0" y="T1"/>
                  </a:cxn>
                  <a:cxn ang="0">
                    <a:pos x="T2" y="T3"/>
                  </a:cxn>
                  <a:cxn ang="0">
                    <a:pos x="T4" y="T5"/>
                  </a:cxn>
                  <a:cxn ang="0">
                    <a:pos x="T6" y="T7"/>
                  </a:cxn>
                  <a:cxn ang="0">
                    <a:pos x="T8" y="T9"/>
                  </a:cxn>
                  <a:cxn ang="0">
                    <a:pos x="T10" y="T11"/>
                  </a:cxn>
                  <a:cxn ang="0">
                    <a:pos x="T12" y="T13"/>
                  </a:cxn>
                </a:cxnLst>
                <a:rect l="0" t="0" r="r" b="b"/>
                <a:pathLst>
                  <a:path w="435" h="161">
                    <a:moveTo>
                      <a:pt x="0" y="161"/>
                    </a:moveTo>
                    <a:lnTo>
                      <a:pt x="52" y="161"/>
                    </a:lnTo>
                    <a:lnTo>
                      <a:pt x="217" y="40"/>
                    </a:lnTo>
                    <a:lnTo>
                      <a:pt x="388" y="161"/>
                    </a:lnTo>
                    <a:lnTo>
                      <a:pt x="435" y="161"/>
                    </a:lnTo>
                    <a:lnTo>
                      <a:pt x="217"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6" name="Rectangle 41">
                <a:extLst>
                  <a:ext uri="{FF2B5EF4-FFF2-40B4-BE49-F238E27FC236}">
                    <a16:creationId xmlns:a16="http://schemas.microsoft.com/office/drawing/2014/main" id="{EDB989F3-DB77-4249-A129-77FE73FBAA47}"/>
                  </a:ext>
                </a:extLst>
              </p:cNvPr>
              <p:cNvSpPr>
                <a:spLocks/>
              </p:cNvSpPr>
              <p:nvPr/>
            </p:nvSpPr>
            <p:spPr bwMode="auto">
              <a:xfrm>
                <a:off x="5282531" y="3082717"/>
                <a:ext cx="351612" cy="53636"/>
              </a:xfrm>
              <a:prstGeom prst="rect">
                <a:avLst/>
              </a:prstGeom>
              <a:solidFill>
                <a:srgbClr val="1F497D">
                  <a:lumMod val="20000"/>
                  <a:lumOff val="8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7" name="Oval 42">
                <a:extLst>
                  <a:ext uri="{FF2B5EF4-FFF2-40B4-BE49-F238E27FC236}">
                    <a16:creationId xmlns:a16="http://schemas.microsoft.com/office/drawing/2014/main" id="{2A5AC53B-958B-4115-A758-9873C463F54C}"/>
                  </a:ext>
                </a:extLst>
              </p:cNvPr>
              <p:cNvSpPr>
                <a:spLocks/>
              </p:cNvSpPr>
              <p:nvPr/>
            </p:nvSpPr>
            <p:spPr bwMode="auto">
              <a:xfrm>
                <a:off x="5842726" y="3464126"/>
                <a:ext cx="399288" cy="393330"/>
              </a:xfrm>
              <a:prstGeom prst="ellipse">
                <a:avLst/>
              </a:prstGeom>
              <a:solidFill>
                <a:srgbClr val="000099">
                  <a:lumMod val="65000"/>
                  <a:lumOff val="3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8" name="Oval 43">
                <a:extLst>
                  <a:ext uri="{FF2B5EF4-FFF2-40B4-BE49-F238E27FC236}">
                    <a16:creationId xmlns:a16="http://schemas.microsoft.com/office/drawing/2014/main" id="{7B710DA7-E86A-44ED-AA64-AEA01C20C114}"/>
                  </a:ext>
                </a:extLst>
              </p:cNvPr>
              <p:cNvSpPr>
                <a:spLocks/>
              </p:cNvSpPr>
              <p:nvPr/>
            </p:nvSpPr>
            <p:spPr bwMode="auto">
              <a:xfrm>
                <a:off x="5914240" y="3535639"/>
                <a:ext cx="256260" cy="2562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09" name="Freeform: Shape 44">
                <a:extLst>
                  <a:ext uri="{FF2B5EF4-FFF2-40B4-BE49-F238E27FC236}">
                    <a16:creationId xmlns:a16="http://schemas.microsoft.com/office/drawing/2014/main" id="{815567FB-5466-438A-9415-23819F9F83AF}"/>
                  </a:ext>
                </a:extLst>
              </p:cNvPr>
              <p:cNvSpPr>
                <a:spLocks/>
              </p:cNvSpPr>
              <p:nvPr/>
            </p:nvSpPr>
            <p:spPr bwMode="auto">
              <a:xfrm>
                <a:off x="5056068" y="3845537"/>
                <a:ext cx="71514" cy="41717"/>
              </a:xfrm>
              <a:custGeom>
                <a:avLst/>
                <a:gdLst>
                  <a:gd name="T0" fmla="*/ 12 w 12"/>
                  <a:gd name="T1" fmla="*/ 0 h 7"/>
                  <a:gd name="T2" fmla="*/ 0 w 12"/>
                  <a:gd name="T3" fmla="*/ 7 h 7"/>
                  <a:gd name="T4" fmla="*/ 12 w 12"/>
                  <a:gd name="T5" fmla="*/ 0 h 7"/>
                  <a:gd name="T6" fmla="*/ 12 w 12"/>
                  <a:gd name="T7" fmla="*/ 0 h 7"/>
                </a:gdLst>
                <a:ahLst/>
                <a:cxnLst>
                  <a:cxn ang="0">
                    <a:pos x="T0" y="T1"/>
                  </a:cxn>
                  <a:cxn ang="0">
                    <a:pos x="T2" y="T3"/>
                  </a:cxn>
                  <a:cxn ang="0">
                    <a:pos x="T4" y="T5"/>
                  </a:cxn>
                  <a:cxn ang="0">
                    <a:pos x="T6" y="T7"/>
                  </a:cxn>
                </a:cxnLst>
                <a:rect l="0" t="0" r="r" b="b"/>
                <a:pathLst>
                  <a:path w="12" h="7">
                    <a:moveTo>
                      <a:pt x="12" y="0"/>
                    </a:moveTo>
                    <a:lnTo>
                      <a:pt x="0" y="7"/>
                    </a:lnTo>
                    <a:lnTo>
                      <a:pt x="12" y="0"/>
                    </a:lnTo>
                    <a:lnTo>
                      <a:pt x="12" y="0"/>
                    </a:lnTo>
                    <a:close/>
                  </a:path>
                </a:pathLst>
              </a:custGeom>
              <a:solidFill>
                <a:srgbClr val="6C9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0" name="Freeform: Shape 45">
                <a:extLst>
                  <a:ext uri="{FF2B5EF4-FFF2-40B4-BE49-F238E27FC236}">
                    <a16:creationId xmlns:a16="http://schemas.microsoft.com/office/drawing/2014/main" id="{B06A4420-2122-4D36-982A-74B9EDEBEFBE}"/>
                  </a:ext>
                </a:extLst>
              </p:cNvPr>
              <p:cNvSpPr>
                <a:spLocks/>
              </p:cNvSpPr>
              <p:nvPr/>
            </p:nvSpPr>
            <p:spPr bwMode="auto">
              <a:xfrm>
                <a:off x="5056068" y="3845537"/>
                <a:ext cx="71514" cy="41717"/>
              </a:xfrm>
              <a:custGeom>
                <a:avLst/>
                <a:gdLst>
                  <a:gd name="T0" fmla="*/ 12 w 12"/>
                  <a:gd name="T1" fmla="*/ 0 h 7"/>
                  <a:gd name="T2" fmla="*/ 0 w 12"/>
                  <a:gd name="T3" fmla="*/ 7 h 7"/>
                  <a:gd name="T4" fmla="*/ 12 w 12"/>
                  <a:gd name="T5" fmla="*/ 0 h 7"/>
                  <a:gd name="T6" fmla="*/ 12 w 12"/>
                  <a:gd name="T7" fmla="*/ 0 h 7"/>
                </a:gdLst>
                <a:ahLst/>
                <a:cxnLst>
                  <a:cxn ang="0">
                    <a:pos x="T0" y="T1"/>
                  </a:cxn>
                  <a:cxn ang="0">
                    <a:pos x="T2" y="T3"/>
                  </a:cxn>
                  <a:cxn ang="0">
                    <a:pos x="T4" y="T5"/>
                  </a:cxn>
                  <a:cxn ang="0">
                    <a:pos x="T6" y="T7"/>
                  </a:cxn>
                </a:cxnLst>
                <a:rect l="0" t="0" r="r" b="b"/>
                <a:pathLst>
                  <a:path w="12" h="7">
                    <a:moveTo>
                      <a:pt x="12" y="0"/>
                    </a:moveTo>
                    <a:lnTo>
                      <a:pt x="0" y="7"/>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1" name="Freeform: Shape 46">
                <a:extLst>
                  <a:ext uri="{FF2B5EF4-FFF2-40B4-BE49-F238E27FC236}">
                    <a16:creationId xmlns:a16="http://schemas.microsoft.com/office/drawing/2014/main" id="{34446AC3-5590-408B-AB5A-2F6B77FDCFAA}"/>
                  </a:ext>
                </a:extLst>
              </p:cNvPr>
              <p:cNvSpPr>
                <a:spLocks/>
              </p:cNvSpPr>
              <p:nvPr/>
            </p:nvSpPr>
            <p:spPr bwMode="auto">
              <a:xfrm>
                <a:off x="5127583" y="3166149"/>
                <a:ext cx="911809" cy="2097754"/>
              </a:xfrm>
              <a:custGeom>
                <a:avLst/>
                <a:gdLst>
                  <a:gd name="T0" fmla="*/ 11 w 65"/>
                  <a:gd name="T1" fmla="*/ 93 h 148"/>
                  <a:gd name="T2" fmla="*/ 11 w 65"/>
                  <a:gd name="T3" fmla="*/ 64 h 148"/>
                  <a:gd name="T4" fmla="*/ 40 w 65"/>
                  <a:gd name="T5" fmla="*/ 64 h 148"/>
                  <a:gd name="T6" fmla="*/ 40 w 65"/>
                  <a:gd name="T7" fmla="*/ 93 h 148"/>
                  <a:gd name="T8" fmla="*/ 11 w 65"/>
                  <a:gd name="T9" fmla="*/ 93 h 148"/>
                  <a:gd name="T10" fmla="*/ 65 w 65"/>
                  <a:gd name="T11" fmla="*/ 0 h 148"/>
                  <a:gd name="T12" fmla="*/ 0 w 65"/>
                  <a:gd name="T13" fmla="*/ 48 h 148"/>
                  <a:gd name="T14" fmla="*/ 0 w 65"/>
                  <a:gd name="T15" fmla="*/ 48 h 148"/>
                  <a:gd name="T16" fmla="*/ 0 w 65"/>
                  <a:gd name="T17" fmla="*/ 148 h 148"/>
                  <a:gd name="T18" fmla="*/ 40 w 65"/>
                  <a:gd name="T19" fmla="*/ 148 h 148"/>
                  <a:gd name="T20" fmla="*/ 40 w 65"/>
                  <a:gd name="T21" fmla="*/ 144 h 148"/>
                  <a:gd name="T22" fmla="*/ 65 w 65"/>
                  <a:gd name="T23" fmla="*/ 144 h 148"/>
                  <a:gd name="T24" fmla="*/ 47 w 65"/>
                  <a:gd name="T25" fmla="*/ 144 h 148"/>
                  <a:gd name="T26" fmla="*/ 47 w 65"/>
                  <a:gd name="T27" fmla="*/ 111 h 148"/>
                  <a:gd name="T28" fmla="*/ 65 w 65"/>
                  <a:gd name="T29" fmla="*/ 89 h 148"/>
                  <a:gd name="T30" fmla="*/ 65 w 65"/>
                  <a:gd name="T31" fmla="*/ 89 h 148"/>
                  <a:gd name="T32" fmla="*/ 65 w 65"/>
                  <a:gd name="T33" fmla="*/ 49 h 148"/>
                  <a:gd name="T34" fmla="*/ 65 w 65"/>
                  <a:gd name="T35" fmla="*/ 49 h 148"/>
                  <a:gd name="T36" fmla="*/ 51 w 65"/>
                  <a:gd name="T37" fmla="*/ 35 h 148"/>
                  <a:gd name="T38" fmla="*/ 65 w 65"/>
                  <a:gd name="T39" fmla="*/ 21 h 148"/>
                  <a:gd name="T40" fmla="*/ 65 w 65"/>
                  <a:gd name="T41" fmla="*/ 21 h 148"/>
                  <a:gd name="T42" fmla="*/ 65 w 65"/>
                  <a:gd name="T4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48">
                    <a:moveTo>
                      <a:pt x="11" y="93"/>
                    </a:moveTo>
                    <a:cubicBezTo>
                      <a:pt x="11" y="64"/>
                      <a:pt x="11" y="64"/>
                      <a:pt x="11" y="64"/>
                    </a:cubicBezTo>
                    <a:cubicBezTo>
                      <a:pt x="40" y="64"/>
                      <a:pt x="40" y="64"/>
                      <a:pt x="40" y="64"/>
                    </a:cubicBezTo>
                    <a:cubicBezTo>
                      <a:pt x="40" y="93"/>
                      <a:pt x="40" y="93"/>
                      <a:pt x="40" y="93"/>
                    </a:cubicBezTo>
                    <a:cubicBezTo>
                      <a:pt x="11" y="93"/>
                      <a:pt x="11" y="93"/>
                      <a:pt x="11" y="93"/>
                    </a:cubicBezTo>
                    <a:moveTo>
                      <a:pt x="65" y="0"/>
                    </a:moveTo>
                    <a:cubicBezTo>
                      <a:pt x="0" y="48"/>
                      <a:pt x="0" y="48"/>
                      <a:pt x="0" y="48"/>
                    </a:cubicBezTo>
                    <a:cubicBezTo>
                      <a:pt x="0" y="48"/>
                      <a:pt x="0" y="48"/>
                      <a:pt x="0" y="48"/>
                    </a:cubicBezTo>
                    <a:cubicBezTo>
                      <a:pt x="0" y="148"/>
                      <a:pt x="0" y="148"/>
                      <a:pt x="0" y="148"/>
                    </a:cubicBezTo>
                    <a:cubicBezTo>
                      <a:pt x="40" y="148"/>
                      <a:pt x="40" y="148"/>
                      <a:pt x="40" y="148"/>
                    </a:cubicBezTo>
                    <a:cubicBezTo>
                      <a:pt x="40" y="144"/>
                      <a:pt x="40" y="144"/>
                      <a:pt x="40" y="144"/>
                    </a:cubicBezTo>
                    <a:cubicBezTo>
                      <a:pt x="65" y="144"/>
                      <a:pt x="65" y="144"/>
                      <a:pt x="65" y="144"/>
                    </a:cubicBezTo>
                    <a:cubicBezTo>
                      <a:pt x="47" y="144"/>
                      <a:pt x="47" y="144"/>
                      <a:pt x="47" y="144"/>
                    </a:cubicBezTo>
                    <a:cubicBezTo>
                      <a:pt x="47" y="111"/>
                      <a:pt x="47" y="111"/>
                      <a:pt x="47" y="111"/>
                    </a:cubicBezTo>
                    <a:cubicBezTo>
                      <a:pt x="47" y="98"/>
                      <a:pt x="55" y="89"/>
                      <a:pt x="65" y="89"/>
                    </a:cubicBezTo>
                    <a:cubicBezTo>
                      <a:pt x="65" y="89"/>
                      <a:pt x="65" y="89"/>
                      <a:pt x="65" y="89"/>
                    </a:cubicBezTo>
                    <a:cubicBezTo>
                      <a:pt x="65" y="49"/>
                      <a:pt x="65" y="49"/>
                      <a:pt x="65" y="49"/>
                    </a:cubicBezTo>
                    <a:cubicBezTo>
                      <a:pt x="65" y="49"/>
                      <a:pt x="65" y="49"/>
                      <a:pt x="65" y="49"/>
                    </a:cubicBezTo>
                    <a:cubicBezTo>
                      <a:pt x="57" y="49"/>
                      <a:pt x="51" y="43"/>
                      <a:pt x="51" y="35"/>
                    </a:cubicBezTo>
                    <a:cubicBezTo>
                      <a:pt x="51" y="27"/>
                      <a:pt x="57" y="21"/>
                      <a:pt x="65" y="21"/>
                    </a:cubicBezTo>
                    <a:cubicBezTo>
                      <a:pt x="65" y="21"/>
                      <a:pt x="65" y="21"/>
                      <a:pt x="65" y="21"/>
                    </a:cubicBezTo>
                    <a:cubicBezTo>
                      <a:pt x="65" y="0"/>
                      <a:pt x="65" y="0"/>
                      <a:pt x="65" y="0"/>
                    </a:cubicBezTo>
                  </a:path>
                </a:pathLst>
              </a:custGeom>
              <a:solidFill>
                <a:srgbClr val="1F497D">
                  <a:lumMod val="20000"/>
                  <a:lumOff val="8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2" name="Freeform: Shape 48">
                <a:extLst>
                  <a:ext uri="{FF2B5EF4-FFF2-40B4-BE49-F238E27FC236}">
                    <a16:creationId xmlns:a16="http://schemas.microsoft.com/office/drawing/2014/main" id="{29B3433A-C66E-4721-8830-FFB2984AB9AA}"/>
                  </a:ext>
                </a:extLst>
              </p:cNvPr>
              <p:cNvSpPr>
                <a:spLocks/>
              </p:cNvSpPr>
              <p:nvPr/>
            </p:nvSpPr>
            <p:spPr bwMode="auto">
              <a:xfrm>
                <a:off x="5282531" y="4071998"/>
                <a:ext cx="405248" cy="411208"/>
              </a:xfrm>
              <a:custGeom>
                <a:avLst/>
                <a:gdLst>
                  <a:gd name="T0" fmla="*/ 4 w 68"/>
                  <a:gd name="T1" fmla="*/ 64 h 69"/>
                  <a:gd name="T2" fmla="*/ 4 w 68"/>
                  <a:gd name="T3" fmla="*/ 36 h 69"/>
                  <a:gd name="T4" fmla="*/ 33 w 68"/>
                  <a:gd name="T5" fmla="*/ 36 h 69"/>
                  <a:gd name="T6" fmla="*/ 33 w 68"/>
                  <a:gd name="T7" fmla="*/ 64 h 69"/>
                  <a:gd name="T8" fmla="*/ 4 w 68"/>
                  <a:gd name="T9" fmla="*/ 64 h 69"/>
                  <a:gd name="T10" fmla="*/ 35 w 68"/>
                  <a:gd name="T11" fmla="*/ 64 h 69"/>
                  <a:gd name="T12" fmla="*/ 35 w 68"/>
                  <a:gd name="T13" fmla="*/ 36 h 69"/>
                  <a:gd name="T14" fmla="*/ 64 w 68"/>
                  <a:gd name="T15" fmla="*/ 36 h 69"/>
                  <a:gd name="T16" fmla="*/ 64 w 68"/>
                  <a:gd name="T17" fmla="*/ 64 h 69"/>
                  <a:gd name="T18" fmla="*/ 35 w 68"/>
                  <a:gd name="T19" fmla="*/ 64 h 69"/>
                  <a:gd name="T20" fmla="*/ 4 w 68"/>
                  <a:gd name="T21" fmla="*/ 31 h 69"/>
                  <a:gd name="T22" fmla="*/ 4 w 68"/>
                  <a:gd name="T23" fmla="*/ 5 h 69"/>
                  <a:gd name="T24" fmla="*/ 33 w 68"/>
                  <a:gd name="T25" fmla="*/ 5 h 69"/>
                  <a:gd name="T26" fmla="*/ 33 w 68"/>
                  <a:gd name="T27" fmla="*/ 31 h 69"/>
                  <a:gd name="T28" fmla="*/ 4 w 68"/>
                  <a:gd name="T29" fmla="*/ 31 h 69"/>
                  <a:gd name="T30" fmla="*/ 35 w 68"/>
                  <a:gd name="T31" fmla="*/ 31 h 69"/>
                  <a:gd name="T32" fmla="*/ 35 w 68"/>
                  <a:gd name="T33" fmla="*/ 5 h 69"/>
                  <a:gd name="T34" fmla="*/ 64 w 68"/>
                  <a:gd name="T35" fmla="*/ 5 h 69"/>
                  <a:gd name="T36" fmla="*/ 64 w 68"/>
                  <a:gd name="T37" fmla="*/ 31 h 69"/>
                  <a:gd name="T38" fmla="*/ 35 w 68"/>
                  <a:gd name="T39" fmla="*/ 31 h 69"/>
                  <a:gd name="T40" fmla="*/ 68 w 68"/>
                  <a:gd name="T41" fmla="*/ 0 h 69"/>
                  <a:gd name="T42" fmla="*/ 0 w 68"/>
                  <a:gd name="T43" fmla="*/ 0 h 69"/>
                  <a:gd name="T44" fmla="*/ 0 w 68"/>
                  <a:gd name="T45" fmla="*/ 69 h 69"/>
                  <a:gd name="T46" fmla="*/ 68 w 68"/>
                  <a:gd name="T47" fmla="*/ 69 h 69"/>
                  <a:gd name="T48" fmla="*/ 68 w 68"/>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9">
                    <a:moveTo>
                      <a:pt x="4" y="64"/>
                    </a:moveTo>
                    <a:lnTo>
                      <a:pt x="4" y="36"/>
                    </a:lnTo>
                    <a:lnTo>
                      <a:pt x="33" y="36"/>
                    </a:lnTo>
                    <a:lnTo>
                      <a:pt x="33" y="64"/>
                    </a:lnTo>
                    <a:lnTo>
                      <a:pt x="4" y="64"/>
                    </a:lnTo>
                    <a:moveTo>
                      <a:pt x="35" y="64"/>
                    </a:moveTo>
                    <a:lnTo>
                      <a:pt x="35" y="36"/>
                    </a:lnTo>
                    <a:lnTo>
                      <a:pt x="64" y="36"/>
                    </a:lnTo>
                    <a:lnTo>
                      <a:pt x="64" y="64"/>
                    </a:lnTo>
                    <a:lnTo>
                      <a:pt x="35" y="64"/>
                    </a:lnTo>
                    <a:moveTo>
                      <a:pt x="4" y="31"/>
                    </a:moveTo>
                    <a:lnTo>
                      <a:pt x="4" y="5"/>
                    </a:lnTo>
                    <a:lnTo>
                      <a:pt x="33" y="5"/>
                    </a:lnTo>
                    <a:lnTo>
                      <a:pt x="33" y="31"/>
                    </a:lnTo>
                    <a:lnTo>
                      <a:pt x="4" y="31"/>
                    </a:lnTo>
                    <a:moveTo>
                      <a:pt x="35" y="31"/>
                    </a:moveTo>
                    <a:lnTo>
                      <a:pt x="35" y="5"/>
                    </a:lnTo>
                    <a:lnTo>
                      <a:pt x="64" y="5"/>
                    </a:lnTo>
                    <a:lnTo>
                      <a:pt x="64" y="31"/>
                    </a:lnTo>
                    <a:lnTo>
                      <a:pt x="35" y="31"/>
                    </a:lnTo>
                    <a:moveTo>
                      <a:pt x="68" y="0"/>
                    </a:moveTo>
                    <a:lnTo>
                      <a:pt x="0" y="0"/>
                    </a:lnTo>
                    <a:lnTo>
                      <a:pt x="0" y="69"/>
                    </a:lnTo>
                    <a:lnTo>
                      <a:pt x="68" y="69"/>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3" name="Rectangle 49">
                <a:extLst>
                  <a:ext uri="{FF2B5EF4-FFF2-40B4-BE49-F238E27FC236}">
                    <a16:creationId xmlns:a16="http://schemas.microsoft.com/office/drawing/2014/main" id="{FF2AD40D-9E78-4A6A-91C5-E024ED690956}"/>
                  </a:ext>
                </a:extLst>
              </p:cNvPr>
              <p:cNvSpPr>
                <a:spLocks/>
              </p:cNvSpPr>
              <p:nvPr/>
            </p:nvSpPr>
            <p:spPr bwMode="auto">
              <a:xfrm>
                <a:off x="5306368" y="4101796"/>
                <a:ext cx="172826" cy="154948"/>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4" name="Rectangle 50">
                <a:extLst>
                  <a:ext uri="{FF2B5EF4-FFF2-40B4-BE49-F238E27FC236}">
                    <a16:creationId xmlns:a16="http://schemas.microsoft.com/office/drawing/2014/main" id="{72EF1336-B1FA-46D8-A858-544AEA718ED6}"/>
                  </a:ext>
                </a:extLst>
              </p:cNvPr>
              <p:cNvSpPr>
                <a:spLocks/>
              </p:cNvSpPr>
              <p:nvPr/>
            </p:nvSpPr>
            <p:spPr bwMode="auto">
              <a:xfrm>
                <a:off x="5306368" y="4101796"/>
                <a:ext cx="172826" cy="1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5" name="Rectangle 51">
                <a:extLst>
                  <a:ext uri="{FF2B5EF4-FFF2-40B4-BE49-F238E27FC236}">
                    <a16:creationId xmlns:a16="http://schemas.microsoft.com/office/drawing/2014/main" id="{3C0E7F2A-4A0A-428A-A9EA-26EBC59D3779}"/>
                  </a:ext>
                </a:extLst>
              </p:cNvPr>
              <p:cNvSpPr>
                <a:spLocks/>
              </p:cNvSpPr>
              <p:nvPr/>
            </p:nvSpPr>
            <p:spPr bwMode="auto">
              <a:xfrm>
                <a:off x="5491114" y="4101796"/>
                <a:ext cx="172826" cy="154948"/>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6" name="Rectangle 52">
                <a:extLst>
                  <a:ext uri="{FF2B5EF4-FFF2-40B4-BE49-F238E27FC236}">
                    <a16:creationId xmlns:a16="http://schemas.microsoft.com/office/drawing/2014/main" id="{E78323AA-879D-435B-975C-0C9CDF6281E1}"/>
                  </a:ext>
                </a:extLst>
              </p:cNvPr>
              <p:cNvSpPr>
                <a:spLocks/>
              </p:cNvSpPr>
              <p:nvPr/>
            </p:nvSpPr>
            <p:spPr bwMode="auto">
              <a:xfrm>
                <a:off x="5491114" y="4101796"/>
                <a:ext cx="172826" cy="1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7" name="Rectangle 53">
                <a:extLst>
                  <a:ext uri="{FF2B5EF4-FFF2-40B4-BE49-F238E27FC236}">
                    <a16:creationId xmlns:a16="http://schemas.microsoft.com/office/drawing/2014/main" id="{45C536D2-EE44-45B1-8881-73D04ACAF3D7}"/>
                  </a:ext>
                </a:extLst>
              </p:cNvPr>
              <p:cNvSpPr>
                <a:spLocks/>
              </p:cNvSpPr>
              <p:nvPr/>
            </p:nvSpPr>
            <p:spPr bwMode="auto">
              <a:xfrm>
                <a:off x="5306368" y="4286541"/>
                <a:ext cx="172826" cy="166866"/>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8" name="Rectangle 54">
                <a:extLst>
                  <a:ext uri="{FF2B5EF4-FFF2-40B4-BE49-F238E27FC236}">
                    <a16:creationId xmlns:a16="http://schemas.microsoft.com/office/drawing/2014/main" id="{2BF807DB-D5EE-45AA-8A75-F6158165AD2C}"/>
                  </a:ext>
                </a:extLst>
              </p:cNvPr>
              <p:cNvSpPr>
                <a:spLocks/>
              </p:cNvSpPr>
              <p:nvPr/>
            </p:nvSpPr>
            <p:spPr bwMode="auto">
              <a:xfrm>
                <a:off x="5306368" y="4286541"/>
                <a:ext cx="172826" cy="16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19" name="Rectangle 55">
                <a:extLst>
                  <a:ext uri="{FF2B5EF4-FFF2-40B4-BE49-F238E27FC236}">
                    <a16:creationId xmlns:a16="http://schemas.microsoft.com/office/drawing/2014/main" id="{EF83F458-96DC-4906-8C8E-B880EF4DAD74}"/>
                  </a:ext>
                </a:extLst>
              </p:cNvPr>
              <p:cNvSpPr>
                <a:spLocks/>
              </p:cNvSpPr>
              <p:nvPr/>
            </p:nvSpPr>
            <p:spPr bwMode="auto">
              <a:xfrm>
                <a:off x="5491114" y="4286541"/>
                <a:ext cx="172826" cy="166866"/>
              </a:xfrm>
              <a:prstGeom prst="rect">
                <a:avLst/>
              </a:pr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0" name="Rectangle 56">
                <a:extLst>
                  <a:ext uri="{FF2B5EF4-FFF2-40B4-BE49-F238E27FC236}">
                    <a16:creationId xmlns:a16="http://schemas.microsoft.com/office/drawing/2014/main" id="{AC7A8142-8E1C-45A3-BC4E-42A0C29FC569}"/>
                  </a:ext>
                </a:extLst>
              </p:cNvPr>
              <p:cNvSpPr>
                <a:spLocks/>
              </p:cNvSpPr>
              <p:nvPr/>
            </p:nvSpPr>
            <p:spPr bwMode="auto">
              <a:xfrm>
                <a:off x="5491114" y="4286541"/>
                <a:ext cx="172826" cy="16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1" name="Rectangle 57">
                <a:extLst>
                  <a:ext uri="{FF2B5EF4-FFF2-40B4-BE49-F238E27FC236}">
                    <a16:creationId xmlns:a16="http://schemas.microsoft.com/office/drawing/2014/main" id="{6DF48723-51BE-4BA0-8C9D-668BAEA9DFCA}"/>
                  </a:ext>
                </a:extLst>
              </p:cNvPr>
              <p:cNvSpPr>
                <a:spLocks/>
              </p:cNvSpPr>
              <p:nvPr/>
            </p:nvSpPr>
            <p:spPr bwMode="auto">
              <a:xfrm>
                <a:off x="5687777" y="5204308"/>
                <a:ext cx="351612" cy="59595"/>
              </a:xfrm>
              <a:prstGeom prst="rect">
                <a:avLst/>
              </a:prstGeom>
              <a:solidFill>
                <a:srgbClr val="1F497D"/>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2" name="Rectangle 58">
                <a:extLst>
                  <a:ext uri="{FF2B5EF4-FFF2-40B4-BE49-F238E27FC236}">
                    <a16:creationId xmlns:a16="http://schemas.microsoft.com/office/drawing/2014/main" id="{C29FA062-162C-480F-8FFB-1759C6F619DB}"/>
                  </a:ext>
                </a:extLst>
              </p:cNvPr>
              <p:cNvSpPr>
                <a:spLocks/>
              </p:cNvSpPr>
              <p:nvPr/>
            </p:nvSpPr>
            <p:spPr bwMode="auto">
              <a:xfrm>
                <a:off x="5687777" y="5204308"/>
                <a:ext cx="351612" cy="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3" name="Freeform: Shape 59">
                <a:extLst>
                  <a:ext uri="{FF2B5EF4-FFF2-40B4-BE49-F238E27FC236}">
                    <a16:creationId xmlns:a16="http://schemas.microsoft.com/office/drawing/2014/main" id="{EF2EBEAD-7F09-4709-B133-99CF91FA40C9}"/>
                  </a:ext>
                </a:extLst>
              </p:cNvPr>
              <p:cNvSpPr>
                <a:spLocks/>
              </p:cNvSpPr>
              <p:nvPr/>
            </p:nvSpPr>
            <p:spPr bwMode="auto">
              <a:xfrm>
                <a:off x="5789089" y="4429570"/>
                <a:ext cx="250300" cy="774739"/>
              </a:xfrm>
              <a:custGeom>
                <a:avLst/>
                <a:gdLst>
                  <a:gd name="T0" fmla="*/ 18 w 18"/>
                  <a:gd name="T1" fmla="*/ 0 h 55"/>
                  <a:gd name="T2" fmla="*/ 0 w 18"/>
                  <a:gd name="T3" fmla="*/ 22 h 55"/>
                  <a:gd name="T4" fmla="*/ 0 w 18"/>
                  <a:gd name="T5" fmla="*/ 55 h 55"/>
                  <a:gd name="T6" fmla="*/ 18 w 18"/>
                  <a:gd name="T7" fmla="*/ 55 h 55"/>
                  <a:gd name="T8" fmla="*/ 1 w 18"/>
                  <a:gd name="T9" fmla="*/ 55 h 55"/>
                  <a:gd name="T10" fmla="*/ 1 w 18"/>
                  <a:gd name="T11" fmla="*/ 22 h 55"/>
                  <a:gd name="T12" fmla="*/ 18 w 18"/>
                  <a:gd name="T13" fmla="*/ 1 h 55"/>
                  <a:gd name="T14" fmla="*/ 18 w 18"/>
                  <a:gd name="T15" fmla="*/ 1 h 55"/>
                  <a:gd name="T16" fmla="*/ 18 w 18"/>
                  <a:gd name="T17" fmla="*/ 0 h 55"/>
                  <a:gd name="T18" fmla="*/ 18 w 18"/>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5">
                    <a:moveTo>
                      <a:pt x="18" y="0"/>
                    </a:moveTo>
                    <a:cubicBezTo>
                      <a:pt x="8" y="0"/>
                      <a:pt x="0" y="9"/>
                      <a:pt x="0" y="22"/>
                    </a:cubicBezTo>
                    <a:cubicBezTo>
                      <a:pt x="0" y="55"/>
                      <a:pt x="0" y="55"/>
                      <a:pt x="0" y="55"/>
                    </a:cubicBezTo>
                    <a:cubicBezTo>
                      <a:pt x="18" y="55"/>
                      <a:pt x="18" y="55"/>
                      <a:pt x="18" y="55"/>
                    </a:cubicBezTo>
                    <a:cubicBezTo>
                      <a:pt x="1" y="55"/>
                      <a:pt x="1" y="55"/>
                      <a:pt x="1" y="55"/>
                    </a:cubicBezTo>
                    <a:cubicBezTo>
                      <a:pt x="1" y="22"/>
                      <a:pt x="1" y="22"/>
                      <a:pt x="1" y="22"/>
                    </a:cubicBezTo>
                    <a:cubicBezTo>
                      <a:pt x="1" y="10"/>
                      <a:pt x="9" y="1"/>
                      <a:pt x="18" y="1"/>
                    </a:cubicBezTo>
                    <a:cubicBezTo>
                      <a:pt x="18" y="1"/>
                      <a:pt x="18" y="1"/>
                      <a:pt x="18" y="1"/>
                    </a:cubicBezTo>
                    <a:cubicBezTo>
                      <a:pt x="18" y="0"/>
                      <a:pt x="18" y="0"/>
                      <a:pt x="18" y="0"/>
                    </a:cubicBezTo>
                    <a:cubicBezTo>
                      <a:pt x="18" y="0"/>
                      <a:pt x="18" y="0"/>
                      <a:pt x="18"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4" name="Freeform: Shape 60">
                <a:extLst>
                  <a:ext uri="{FF2B5EF4-FFF2-40B4-BE49-F238E27FC236}">
                    <a16:creationId xmlns:a16="http://schemas.microsoft.com/office/drawing/2014/main" id="{71ACE098-991B-4714-A1F0-F02F272E414F}"/>
                  </a:ext>
                </a:extLst>
              </p:cNvPr>
              <p:cNvSpPr>
                <a:spLocks/>
              </p:cNvSpPr>
              <p:nvPr/>
            </p:nvSpPr>
            <p:spPr bwMode="auto">
              <a:xfrm>
                <a:off x="5801009" y="4441488"/>
                <a:ext cx="238382" cy="762820"/>
              </a:xfrm>
              <a:custGeom>
                <a:avLst/>
                <a:gdLst>
                  <a:gd name="T0" fmla="*/ 4 w 17"/>
                  <a:gd name="T1" fmla="*/ 30 h 54"/>
                  <a:gd name="T2" fmla="*/ 2 w 17"/>
                  <a:gd name="T3" fmla="*/ 29 h 54"/>
                  <a:gd name="T4" fmla="*/ 4 w 17"/>
                  <a:gd name="T5" fmla="*/ 27 h 54"/>
                  <a:gd name="T6" fmla="*/ 5 w 17"/>
                  <a:gd name="T7" fmla="*/ 29 h 54"/>
                  <a:gd name="T8" fmla="*/ 4 w 17"/>
                  <a:gd name="T9" fmla="*/ 30 h 54"/>
                  <a:gd name="T10" fmla="*/ 17 w 17"/>
                  <a:gd name="T11" fmla="*/ 0 h 54"/>
                  <a:gd name="T12" fmla="*/ 0 w 17"/>
                  <a:gd name="T13" fmla="*/ 21 h 54"/>
                  <a:gd name="T14" fmla="*/ 0 w 17"/>
                  <a:gd name="T15" fmla="*/ 54 h 54"/>
                  <a:gd name="T16" fmla="*/ 17 w 17"/>
                  <a:gd name="T17" fmla="*/ 54 h 54"/>
                  <a:gd name="T18" fmla="*/ 17 w 17"/>
                  <a:gd name="T19" fmla="*/ 0 h 54"/>
                  <a:gd name="T20" fmla="*/ 17 w 17"/>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4">
                    <a:moveTo>
                      <a:pt x="4" y="30"/>
                    </a:moveTo>
                    <a:cubicBezTo>
                      <a:pt x="3" y="30"/>
                      <a:pt x="2" y="30"/>
                      <a:pt x="2" y="29"/>
                    </a:cubicBezTo>
                    <a:cubicBezTo>
                      <a:pt x="2" y="28"/>
                      <a:pt x="3" y="27"/>
                      <a:pt x="4" y="27"/>
                    </a:cubicBezTo>
                    <a:cubicBezTo>
                      <a:pt x="5" y="27"/>
                      <a:pt x="5" y="28"/>
                      <a:pt x="5" y="29"/>
                    </a:cubicBezTo>
                    <a:cubicBezTo>
                      <a:pt x="5" y="30"/>
                      <a:pt x="5" y="30"/>
                      <a:pt x="4" y="30"/>
                    </a:cubicBezTo>
                    <a:moveTo>
                      <a:pt x="17" y="0"/>
                    </a:moveTo>
                    <a:cubicBezTo>
                      <a:pt x="8" y="0"/>
                      <a:pt x="0" y="9"/>
                      <a:pt x="0" y="21"/>
                    </a:cubicBezTo>
                    <a:cubicBezTo>
                      <a:pt x="0" y="54"/>
                      <a:pt x="0" y="54"/>
                      <a:pt x="0" y="54"/>
                    </a:cubicBezTo>
                    <a:cubicBezTo>
                      <a:pt x="17" y="54"/>
                      <a:pt x="17" y="54"/>
                      <a:pt x="17" y="54"/>
                    </a:cubicBezTo>
                    <a:cubicBezTo>
                      <a:pt x="17" y="0"/>
                      <a:pt x="17" y="0"/>
                      <a:pt x="17" y="0"/>
                    </a:cubicBezTo>
                    <a:cubicBezTo>
                      <a:pt x="17" y="0"/>
                      <a:pt x="17" y="0"/>
                      <a:pt x="17" y="0"/>
                    </a:cubicBezTo>
                  </a:path>
                </a:pathLst>
              </a:custGeom>
              <a:solidFill>
                <a:srgbClr val="1F497D">
                  <a:lumMod val="40000"/>
                  <a:lumOff val="6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5" name="Oval 61">
                <a:extLst>
                  <a:ext uri="{FF2B5EF4-FFF2-40B4-BE49-F238E27FC236}">
                    <a16:creationId xmlns:a16="http://schemas.microsoft.com/office/drawing/2014/main" id="{4A19CE71-8743-4FC0-96C4-032D333C3ABE}"/>
                  </a:ext>
                </a:extLst>
              </p:cNvPr>
              <p:cNvSpPr>
                <a:spLocks/>
              </p:cNvSpPr>
              <p:nvPr/>
            </p:nvSpPr>
            <p:spPr bwMode="auto">
              <a:xfrm>
                <a:off x="5830806" y="4822899"/>
                <a:ext cx="41717" cy="41717"/>
              </a:xfrm>
              <a:prstGeom prst="ellipse">
                <a:avLst/>
              </a:prstGeom>
              <a:solidFill>
                <a:srgbClr val="E6E0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6" name="Freeform: Shape 62">
                <a:extLst>
                  <a:ext uri="{FF2B5EF4-FFF2-40B4-BE49-F238E27FC236}">
                    <a16:creationId xmlns:a16="http://schemas.microsoft.com/office/drawing/2014/main" id="{4C6CC833-B909-43BC-8307-F3916A26E40F}"/>
                  </a:ext>
                </a:extLst>
              </p:cNvPr>
              <p:cNvSpPr>
                <a:spLocks/>
              </p:cNvSpPr>
              <p:nvPr/>
            </p:nvSpPr>
            <p:spPr bwMode="auto">
              <a:xfrm>
                <a:off x="4746173" y="2927767"/>
                <a:ext cx="1293219" cy="959485"/>
              </a:xfrm>
              <a:custGeom>
                <a:avLst/>
                <a:gdLst>
                  <a:gd name="T0" fmla="*/ 217 w 217"/>
                  <a:gd name="T1" fmla="*/ 0 h 161"/>
                  <a:gd name="T2" fmla="*/ 120 w 217"/>
                  <a:gd name="T3" fmla="*/ 73 h 161"/>
                  <a:gd name="T4" fmla="*/ 99 w 217"/>
                  <a:gd name="T5" fmla="*/ 88 h 161"/>
                  <a:gd name="T6" fmla="*/ 0 w 217"/>
                  <a:gd name="T7" fmla="*/ 161 h 161"/>
                  <a:gd name="T8" fmla="*/ 52 w 217"/>
                  <a:gd name="T9" fmla="*/ 161 h 161"/>
                  <a:gd name="T10" fmla="*/ 64 w 217"/>
                  <a:gd name="T11" fmla="*/ 154 h 161"/>
                  <a:gd name="T12" fmla="*/ 217 w 217"/>
                  <a:gd name="T13" fmla="*/ 40 h 161"/>
                  <a:gd name="T14" fmla="*/ 217 w 217"/>
                  <a:gd name="T15" fmla="*/ 2 h 161"/>
                  <a:gd name="T16" fmla="*/ 217 w 21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1">
                    <a:moveTo>
                      <a:pt x="217" y="0"/>
                    </a:moveTo>
                    <a:lnTo>
                      <a:pt x="120" y="73"/>
                    </a:lnTo>
                    <a:lnTo>
                      <a:pt x="99" y="88"/>
                    </a:lnTo>
                    <a:lnTo>
                      <a:pt x="0" y="161"/>
                    </a:lnTo>
                    <a:lnTo>
                      <a:pt x="52" y="161"/>
                    </a:lnTo>
                    <a:lnTo>
                      <a:pt x="64" y="154"/>
                    </a:lnTo>
                    <a:lnTo>
                      <a:pt x="217" y="40"/>
                    </a:lnTo>
                    <a:lnTo>
                      <a:pt x="217" y="2"/>
                    </a:lnTo>
                    <a:lnTo>
                      <a:pt x="217" y="0"/>
                    </a:lnTo>
                    <a:close/>
                  </a:path>
                </a:pathLst>
              </a:custGeom>
              <a:solidFill>
                <a:srgbClr val="1F497D">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7" name="Freeform: Shape 63">
                <a:extLst>
                  <a:ext uri="{FF2B5EF4-FFF2-40B4-BE49-F238E27FC236}">
                    <a16:creationId xmlns:a16="http://schemas.microsoft.com/office/drawing/2014/main" id="{2D8B385D-52EB-41D3-8A76-54F93AABF111}"/>
                  </a:ext>
                </a:extLst>
              </p:cNvPr>
              <p:cNvSpPr>
                <a:spLocks/>
              </p:cNvSpPr>
              <p:nvPr/>
            </p:nvSpPr>
            <p:spPr bwMode="auto">
              <a:xfrm>
                <a:off x="4746173" y="2927767"/>
                <a:ext cx="1293219" cy="959485"/>
              </a:xfrm>
              <a:custGeom>
                <a:avLst/>
                <a:gdLst>
                  <a:gd name="T0" fmla="*/ 217 w 217"/>
                  <a:gd name="T1" fmla="*/ 0 h 161"/>
                  <a:gd name="T2" fmla="*/ 120 w 217"/>
                  <a:gd name="T3" fmla="*/ 73 h 161"/>
                  <a:gd name="T4" fmla="*/ 99 w 217"/>
                  <a:gd name="T5" fmla="*/ 88 h 161"/>
                  <a:gd name="T6" fmla="*/ 0 w 217"/>
                  <a:gd name="T7" fmla="*/ 161 h 161"/>
                  <a:gd name="T8" fmla="*/ 52 w 217"/>
                  <a:gd name="T9" fmla="*/ 161 h 161"/>
                  <a:gd name="T10" fmla="*/ 64 w 217"/>
                  <a:gd name="T11" fmla="*/ 154 h 161"/>
                  <a:gd name="T12" fmla="*/ 217 w 217"/>
                  <a:gd name="T13" fmla="*/ 40 h 161"/>
                  <a:gd name="T14" fmla="*/ 217 w 217"/>
                  <a:gd name="T15" fmla="*/ 2 h 161"/>
                  <a:gd name="T16" fmla="*/ 217 w 21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1">
                    <a:moveTo>
                      <a:pt x="217" y="0"/>
                    </a:moveTo>
                    <a:lnTo>
                      <a:pt x="120" y="73"/>
                    </a:lnTo>
                    <a:lnTo>
                      <a:pt x="99" y="88"/>
                    </a:lnTo>
                    <a:lnTo>
                      <a:pt x="0" y="161"/>
                    </a:lnTo>
                    <a:lnTo>
                      <a:pt x="52" y="161"/>
                    </a:lnTo>
                    <a:lnTo>
                      <a:pt x="64" y="154"/>
                    </a:lnTo>
                    <a:lnTo>
                      <a:pt x="217" y="40"/>
                    </a:lnTo>
                    <a:lnTo>
                      <a:pt x="217" y="2"/>
                    </a:lnTo>
                    <a:lnTo>
                      <a:pt x="2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8" name="Freeform: Shape 64">
                <a:extLst>
                  <a:ext uri="{FF2B5EF4-FFF2-40B4-BE49-F238E27FC236}">
                    <a16:creationId xmlns:a16="http://schemas.microsoft.com/office/drawing/2014/main" id="{258B08EF-136F-4A03-B099-A1507F889E0B}"/>
                  </a:ext>
                </a:extLst>
              </p:cNvPr>
              <p:cNvSpPr>
                <a:spLocks/>
              </p:cNvSpPr>
              <p:nvPr/>
            </p:nvSpPr>
            <p:spPr bwMode="auto">
              <a:xfrm>
                <a:off x="5842725" y="3464126"/>
                <a:ext cx="196664" cy="393330"/>
              </a:xfrm>
              <a:custGeom>
                <a:avLst/>
                <a:gdLst>
                  <a:gd name="T0" fmla="*/ 14 w 14"/>
                  <a:gd name="T1" fmla="*/ 0 h 28"/>
                  <a:gd name="T2" fmla="*/ 0 w 14"/>
                  <a:gd name="T3" fmla="*/ 14 h 28"/>
                  <a:gd name="T4" fmla="*/ 14 w 14"/>
                  <a:gd name="T5" fmla="*/ 28 h 28"/>
                  <a:gd name="T6" fmla="*/ 14 w 14"/>
                  <a:gd name="T7" fmla="*/ 28 h 28"/>
                  <a:gd name="T8" fmla="*/ 14 w 14"/>
                  <a:gd name="T9" fmla="*/ 23 h 28"/>
                  <a:gd name="T10" fmla="*/ 14 w 14"/>
                  <a:gd name="T11" fmla="*/ 23 h 28"/>
                  <a:gd name="T12" fmla="*/ 5 w 14"/>
                  <a:gd name="T13" fmla="*/ 14 h 28"/>
                  <a:gd name="T14" fmla="*/ 14 w 14"/>
                  <a:gd name="T15" fmla="*/ 5 h 28"/>
                  <a:gd name="T16" fmla="*/ 14 w 14"/>
                  <a:gd name="T17" fmla="*/ 5 h 28"/>
                  <a:gd name="T18" fmla="*/ 14 w 14"/>
                  <a:gd name="T19" fmla="*/ 0 h 28"/>
                  <a:gd name="T20" fmla="*/ 14 w 14"/>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8">
                    <a:moveTo>
                      <a:pt x="14" y="0"/>
                    </a:moveTo>
                    <a:cubicBezTo>
                      <a:pt x="6" y="0"/>
                      <a:pt x="0" y="6"/>
                      <a:pt x="0" y="14"/>
                    </a:cubicBezTo>
                    <a:cubicBezTo>
                      <a:pt x="0" y="22"/>
                      <a:pt x="6" y="28"/>
                      <a:pt x="14" y="28"/>
                    </a:cubicBezTo>
                    <a:cubicBezTo>
                      <a:pt x="14" y="28"/>
                      <a:pt x="14" y="28"/>
                      <a:pt x="14" y="28"/>
                    </a:cubicBezTo>
                    <a:cubicBezTo>
                      <a:pt x="14" y="23"/>
                      <a:pt x="14" y="23"/>
                      <a:pt x="14" y="23"/>
                    </a:cubicBezTo>
                    <a:cubicBezTo>
                      <a:pt x="14" y="23"/>
                      <a:pt x="14" y="23"/>
                      <a:pt x="14" y="23"/>
                    </a:cubicBezTo>
                    <a:cubicBezTo>
                      <a:pt x="9" y="23"/>
                      <a:pt x="5" y="19"/>
                      <a:pt x="5" y="14"/>
                    </a:cubicBezTo>
                    <a:cubicBezTo>
                      <a:pt x="5" y="9"/>
                      <a:pt x="9" y="5"/>
                      <a:pt x="14" y="5"/>
                    </a:cubicBezTo>
                    <a:cubicBezTo>
                      <a:pt x="14" y="5"/>
                      <a:pt x="14" y="5"/>
                      <a:pt x="14" y="5"/>
                    </a:cubicBezTo>
                    <a:cubicBezTo>
                      <a:pt x="14" y="0"/>
                      <a:pt x="14" y="0"/>
                      <a:pt x="14" y="0"/>
                    </a:cubicBezTo>
                    <a:cubicBezTo>
                      <a:pt x="14" y="0"/>
                      <a:pt x="14" y="0"/>
                      <a:pt x="14" y="0"/>
                    </a:cubicBezTo>
                  </a:path>
                </a:pathLst>
              </a:custGeom>
              <a:solidFill>
                <a:sysClr val="window" lastClr="FFFFFF">
                  <a:lumMod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29" name="Freeform: Shape 65">
                <a:extLst>
                  <a:ext uri="{FF2B5EF4-FFF2-40B4-BE49-F238E27FC236}">
                    <a16:creationId xmlns:a16="http://schemas.microsoft.com/office/drawing/2014/main" id="{A10821B7-4379-4B60-BF3B-6A77B3FA2DA7}"/>
                  </a:ext>
                </a:extLst>
              </p:cNvPr>
              <p:cNvSpPr>
                <a:spLocks/>
              </p:cNvSpPr>
              <p:nvPr/>
            </p:nvSpPr>
            <p:spPr bwMode="auto">
              <a:xfrm>
                <a:off x="5914240" y="3535639"/>
                <a:ext cx="125149" cy="256260"/>
              </a:xfrm>
              <a:custGeom>
                <a:avLst/>
                <a:gdLst>
                  <a:gd name="T0" fmla="*/ 9 w 9"/>
                  <a:gd name="T1" fmla="*/ 0 h 18"/>
                  <a:gd name="T2" fmla="*/ 0 w 9"/>
                  <a:gd name="T3" fmla="*/ 9 h 18"/>
                  <a:gd name="T4" fmla="*/ 9 w 9"/>
                  <a:gd name="T5" fmla="*/ 18 h 18"/>
                  <a:gd name="T6" fmla="*/ 9 w 9"/>
                  <a:gd name="T7" fmla="*/ 18 h 18"/>
                  <a:gd name="T8" fmla="*/ 9 w 9"/>
                  <a:gd name="T9" fmla="*/ 0 h 18"/>
                  <a:gd name="T10" fmla="*/ 9 w 9"/>
                  <a:gd name="T11" fmla="*/ 0 h 18"/>
                </a:gdLst>
                <a:ahLst/>
                <a:cxnLst>
                  <a:cxn ang="0">
                    <a:pos x="T0" y="T1"/>
                  </a:cxn>
                  <a:cxn ang="0">
                    <a:pos x="T2" y="T3"/>
                  </a:cxn>
                  <a:cxn ang="0">
                    <a:pos x="T4" y="T5"/>
                  </a:cxn>
                  <a:cxn ang="0">
                    <a:pos x="T6" y="T7"/>
                  </a:cxn>
                  <a:cxn ang="0">
                    <a:pos x="T8" y="T9"/>
                  </a:cxn>
                  <a:cxn ang="0">
                    <a:pos x="T10" y="T11"/>
                  </a:cxn>
                </a:cxnLst>
                <a:rect l="0" t="0" r="r" b="b"/>
                <a:pathLst>
                  <a:path w="9" h="18">
                    <a:moveTo>
                      <a:pt x="9" y="0"/>
                    </a:moveTo>
                    <a:cubicBezTo>
                      <a:pt x="4" y="0"/>
                      <a:pt x="0" y="4"/>
                      <a:pt x="0" y="9"/>
                    </a:cubicBezTo>
                    <a:cubicBezTo>
                      <a:pt x="0" y="14"/>
                      <a:pt x="4" y="18"/>
                      <a:pt x="9" y="18"/>
                    </a:cubicBezTo>
                    <a:cubicBezTo>
                      <a:pt x="9" y="18"/>
                      <a:pt x="9" y="18"/>
                      <a:pt x="9" y="18"/>
                    </a:cubicBezTo>
                    <a:cubicBezTo>
                      <a:pt x="9" y="0"/>
                      <a:pt x="9" y="0"/>
                      <a:pt x="9" y="0"/>
                    </a:cubicBezTo>
                    <a:cubicBezTo>
                      <a:pt x="9" y="0"/>
                      <a:pt x="9" y="0"/>
                      <a:pt x="9" y="0"/>
                    </a:cubicBezTo>
                  </a:path>
                </a:pathLst>
              </a:custGeom>
              <a:solidFill>
                <a:srgbClr val="1F497D">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30" name="Freeform: Shape 66">
                <a:extLst>
                  <a:ext uri="{FF2B5EF4-FFF2-40B4-BE49-F238E27FC236}">
                    <a16:creationId xmlns:a16="http://schemas.microsoft.com/office/drawing/2014/main" id="{21681424-A2D7-43FF-9435-6A631E6CAEC6}"/>
                  </a:ext>
                </a:extLst>
              </p:cNvPr>
              <p:cNvSpPr>
                <a:spLocks/>
              </p:cNvSpPr>
              <p:nvPr/>
            </p:nvSpPr>
            <p:spPr bwMode="auto">
              <a:xfrm>
                <a:off x="5211015" y="2796658"/>
                <a:ext cx="250300" cy="268178"/>
              </a:xfrm>
              <a:custGeom>
                <a:avLst/>
                <a:gdLst>
                  <a:gd name="T0" fmla="*/ 4 w 18"/>
                  <a:gd name="T1" fmla="*/ 13 h 19"/>
                  <a:gd name="T2" fmla="*/ 17 w 18"/>
                  <a:gd name="T3" fmla="*/ 19 h 19"/>
                  <a:gd name="T4" fmla="*/ 17 w 18"/>
                  <a:gd name="T5" fmla="*/ 19 h 19"/>
                  <a:gd name="T6" fmla="*/ 16 w 18"/>
                  <a:gd name="T7" fmla="*/ 19 h 19"/>
                  <a:gd name="T8" fmla="*/ 16 w 18"/>
                  <a:gd name="T9" fmla="*/ 18 h 19"/>
                  <a:gd name="T10" fmla="*/ 15 w 18"/>
                  <a:gd name="T11" fmla="*/ 18 h 19"/>
                  <a:gd name="T12" fmla="*/ 14 w 18"/>
                  <a:gd name="T13" fmla="*/ 17 h 19"/>
                  <a:gd name="T14" fmla="*/ 14 w 18"/>
                  <a:gd name="T15" fmla="*/ 16 h 19"/>
                  <a:gd name="T16" fmla="*/ 13 w 18"/>
                  <a:gd name="T17" fmla="*/ 16 h 19"/>
                  <a:gd name="T18" fmla="*/ 12 w 18"/>
                  <a:gd name="T19" fmla="*/ 15 h 19"/>
                  <a:gd name="T20" fmla="*/ 11 w 18"/>
                  <a:gd name="T21" fmla="*/ 13 h 19"/>
                  <a:gd name="T22" fmla="*/ 10 w 18"/>
                  <a:gd name="T23" fmla="*/ 12 h 19"/>
                  <a:gd name="T24" fmla="*/ 9 w 18"/>
                  <a:gd name="T25" fmla="*/ 10 h 19"/>
                  <a:gd name="T26" fmla="*/ 8 w 18"/>
                  <a:gd name="T27" fmla="*/ 9 h 19"/>
                  <a:gd name="T28" fmla="*/ 7 w 18"/>
                  <a:gd name="T29" fmla="*/ 7 h 19"/>
                  <a:gd name="T30" fmla="*/ 6 w 18"/>
                  <a:gd name="T31" fmla="*/ 7 h 19"/>
                  <a:gd name="T32" fmla="*/ 6 w 18"/>
                  <a:gd name="T33" fmla="*/ 6 h 19"/>
                  <a:gd name="T34" fmla="*/ 5 w 18"/>
                  <a:gd name="T35" fmla="*/ 5 h 19"/>
                  <a:gd name="T36" fmla="*/ 5 w 18"/>
                  <a:gd name="T37" fmla="*/ 5 h 19"/>
                  <a:gd name="T38" fmla="*/ 5 w 18"/>
                  <a:gd name="T39" fmla="*/ 5 h 19"/>
                  <a:gd name="T40" fmla="*/ 6 w 18"/>
                  <a:gd name="T41" fmla="*/ 6 h 19"/>
                  <a:gd name="T42" fmla="*/ 6 w 18"/>
                  <a:gd name="T43" fmla="*/ 7 h 19"/>
                  <a:gd name="T44" fmla="*/ 7 w 18"/>
                  <a:gd name="T45" fmla="*/ 7 h 19"/>
                  <a:gd name="T46" fmla="*/ 8 w 18"/>
                  <a:gd name="T47" fmla="*/ 9 h 19"/>
                  <a:gd name="T48" fmla="*/ 9 w 18"/>
                  <a:gd name="T49" fmla="*/ 10 h 19"/>
                  <a:gd name="T50" fmla="*/ 10 w 18"/>
                  <a:gd name="T51" fmla="*/ 12 h 19"/>
                  <a:gd name="T52" fmla="*/ 11 w 18"/>
                  <a:gd name="T53" fmla="*/ 13 h 19"/>
                  <a:gd name="T54" fmla="*/ 13 w 18"/>
                  <a:gd name="T55" fmla="*/ 15 h 19"/>
                  <a:gd name="T56" fmla="*/ 13 w 18"/>
                  <a:gd name="T57" fmla="*/ 15 h 19"/>
                  <a:gd name="T58" fmla="*/ 14 w 18"/>
                  <a:gd name="T59" fmla="*/ 16 h 19"/>
                  <a:gd name="T60" fmla="*/ 15 w 18"/>
                  <a:gd name="T61" fmla="*/ 17 h 19"/>
                  <a:gd name="T62" fmla="*/ 15 w 18"/>
                  <a:gd name="T63" fmla="*/ 17 h 19"/>
                  <a:gd name="T64" fmla="*/ 16 w 18"/>
                  <a:gd name="T65" fmla="*/ 18 h 19"/>
                  <a:gd name="T66" fmla="*/ 17 w 18"/>
                  <a:gd name="T67" fmla="*/ 18 h 19"/>
                  <a:gd name="T68" fmla="*/ 17 w 18"/>
                  <a:gd name="T69" fmla="*/ 19 h 19"/>
                  <a:gd name="T70" fmla="*/ 17 w 18"/>
                  <a:gd name="T71" fmla="*/ 19 h 19"/>
                  <a:gd name="T72" fmla="*/ 14 w 18"/>
                  <a:gd name="T73" fmla="*/ 6 h 19"/>
                  <a:gd name="T74" fmla="*/ 1 w 18"/>
                  <a:gd name="T75" fmla="*/ 0 h 19"/>
                  <a:gd name="T76" fmla="*/ 4 w 18"/>
                  <a:gd name="T7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19">
                    <a:moveTo>
                      <a:pt x="4" y="13"/>
                    </a:moveTo>
                    <a:cubicBezTo>
                      <a:pt x="8" y="18"/>
                      <a:pt x="15" y="19"/>
                      <a:pt x="17" y="19"/>
                    </a:cubicBezTo>
                    <a:cubicBezTo>
                      <a:pt x="17" y="19"/>
                      <a:pt x="17" y="19"/>
                      <a:pt x="17" y="19"/>
                    </a:cubicBezTo>
                    <a:cubicBezTo>
                      <a:pt x="16" y="19"/>
                      <a:pt x="16" y="19"/>
                      <a:pt x="16" y="19"/>
                    </a:cubicBezTo>
                    <a:cubicBezTo>
                      <a:pt x="16" y="18"/>
                      <a:pt x="16" y="18"/>
                      <a:pt x="16" y="18"/>
                    </a:cubicBezTo>
                    <a:cubicBezTo>
                      <a:pt x="15" y="18"/>
                      <a:pt x="15" y="18"/>
                      <a:pt x="15" y="18"/>
                    </a:cubicBezTo>
                    <a:cubicBezTo>
                      <a:pt x="14" y="17"/>
                      <a:pt x="14" y="17"/>
                      <a:pt x="14" y="17"/>
                    </a:cubicBezTo>
                    <a:cubicBezTo>
                      <a:pt x="14" y="16"/>
                      <a:pt x="14" y="16"/>
                      <a:pt x="14" y="16"/>
                    </a:cubicBezTo>
                    <a:cubicBezTo>
                      <a:pt x="13" y="16"/>
                      <a:pt x="13" y="16"/>
                      <a:pt x="13" y="16"/>
                    </a:cubicBezTo>
                    <a:cubicBezTo>
                      <a:pt x="12" y="15"/>
                      <a:pt x="12" y="15"/>
                      <a:pt x="12" y="15"/>
                    </a:cubicBezTo>
                    <a:cubicBezTo>
                      <a:pt x="12" y="14"/>
                      <a:pt x="11" y="14"/>
                      <a:pt x="11" y="13"/>
                    </a:cubicBezTo>
                    <a:cubicBezTo>
                      <a:pt x="11" y="13"/>
                      <a:pt x="10" y="12"/>
                      <a:pt x="10" y="12"/>
                    </a:cubicBezTo>
                    <a:cubicBezTo>
                      <a:pt x="9" y="11"/>
                      <a:pt x="9" y="11"/>
                      <a:pt x="9" y="10"/>
                    </a:cubicBezTo>
                    <a:cubicBezTo>
                      <a:pt x="8" y="10"/>
                      <a:pt x="8" y="9"/>
                      <a:pt x="8" y="9"/>
                    </a:cubicBezTo>
                    <a:cubicBezTo>
                      <a:pt x="7" y="8"/>
                      <a:pt x="7" y="8"/>
                      <a:pt x="7" y="7"/>
                    </a:cubicBezTo>
                    <a:cubicBezTo>
                      <a:pt x="6" y="7"/>
                      <a:pt x="6" y="7"/>
                      <a:pt x="6" y="7"/>
                    </a:cubicBezTo>
                    <a:cubicBezTo>
                      <a:pt x="6" y="6"/>
                      <a:pt x="6" y="6"/>
                      <a:pt x="6" y="6"/>
                    </a:cubicBezTo>
                    <a:cubicBezTo>
                      <a:pt x="5" y="5"/>
                      <a:pt x="5" y="5"/>
                      <a:pt x="5" y="5"/>
                    </a:cubicBezTo>
                    <a:cubicBezTo>
                      <a:pt x="5" y="5"/>
                      <a:pt x="5" y="5"/>
                      <a:pt x="5" y="5"/>
                    </a:cubicBezTo>
                    <a:cubicBezTo>
                      <a:pt x="5" y="5"/>
                      <a:pt x="5" y="5"/>
                      <a:pt x="5" y="5"/>
                    </a:cubicBezTo>
                    <a:cubicBezTo>
                      <a:pt x="6" y="6"/>
                      <a:pt x="6" y="6"/>
                      <a:pt x="6" y="6"/>
                    </a:cubicBezTo>
                    <a:cubicBezTo>
                      <a:pt x="6" y="7"/>
                      <a:pt x="6" y="7"/>
                      <a:pt x="6" y="7"/>
                    </a:cubicBezTo>
                    <a:cubicBezTo>
                      <a:pt x="7" y="7"/>
                      <a:pt x="7" y="7"/>
                      <a:pt x="7" y="7"/>
                    </a:cubicBezTo>
                    <a:cubicBezTo>
                      <a:pt x="7" y="8"/>
                      <a:pt x="7" y="8"/>
                      <a:pt x="8" y="9"/>
                    </a:cubicBezTo>
                    <a:cubicBezTo>
                      <a:pt x="8" y="9"/>
                      <a:pt x="8" y="10"/>
                      <a:pt x="9" y="10"/>
                    </a:cubicBezTo>
                    <a:cubicBezTo>
                      <a:pt x="9" y="11"/>
                      <a:pt x="10" y="11"/>
                      <a:pt x="10" y="12"/>
                    </a:cubicBezTo>
                    <a:cubicBezTo>
                      <a:pt x="10" y="12"/>
                      <a:pt x="11" y="13"/>
                      <a:pt x="11" y="13"/>
                    </a:cubicBezTo>
                    <a:cubicBezTo>
                      <a:pt x="12" y="14"/>
                      <a:pt x="12" y="14"/>
                      <a:pt x="13" y="15"/>
                    </a:cubicBezTo>
                    <a:cubicBezTo>
                      <a:pt x="13" y="15"/>
                      <a:pt x="13" y="15"/>
                      <a:pt x="13" y="15"/>
                    </a:cubicBezTo>
                    <a:cubicBezTo>
                      <a:pt x="14" y="16"/>
                      <a:pt x="14" y="16"/>
                      <a:pt x="14" y="16"/>
                    </a:cubicBezTo>
                    <a:cubicBezTo>
                      <a:pt x="15" y="17"/>
                      <a:pt x="15" y="17"/>
                      <a:pt x="15" y="17"/>
                    </a:cubicBezTo>
                    <a:cubicBezTo>
                      <a:pt x="15" y="17"/>
                      <a:pt x="15" y="17"/>
                      <a:pt x="15" y="17"/>
                    </a:cubicBezTo>
                    <a:cubicBezTo>
                      <a:pt x="16" y="18"/>
                      <a:pt x="16" y="18"/>
                      <a:pt x="16" y="18"/>
                    </a:cubicBezTo>
                    <a:cubicBezTo>
                      <a:pt x="17" y="18"/>
                      <a:pt x="17" y="18"/>
                      <a:pt x="17" y="18"/>
                    </a:cubicBezTo>
                    <a:cubicBezTo>
                      <a:pt x="17" y="19"/>
                      <a:pt x="17" y="19"/>
                      <a:pt x="17" y="19"/>
                    </a:cubicBezTo>
                    <a:cubicBezTo>
                      <a:pt x="17" y="19"/>
                      <a:pt x="17" y="19"/>
                      <a:pt x="17" y="19"/>
                    </a:cubicBezTo>
                    <a:cubicBezTo>
                      <a:pt x="18" y="17"/>
                      <a:pt x="18" y="10"/>
                      <a:pt x="14" y="6"/>
                    </a:cubicBezTo>
                    <a:cubicBezTo>
                      <a:pt x="9" y="0"/>
                      <a:pt x="1" y="0"/>
                      <a:pt x="1" y="0"/>
                    </a:cubicBezTo>
                    <a:cubicBezTo>
                      <a:pt x="1" y="0"/>
                      <a:pt x="0" y="8"/>
                      <a:pt x="4" y="13"/>
                    </a:cubicBezTo>
                    <a:close/>
                  </a:path>
                </a:pathLst>
              </a:custGeom>
              <a:solidFill>
                <a:srgbClr val="9BBB5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31" name="Freeform: Shape 67">
                <a:extLst>
                  <a:ext uri="{FF2B5EF4-FFF2-40B4-BE49-F238E27FC236}">
                    <a16:creationId xmlns:a16="http://schemas.microsoft.com/office/drawing/2014/main" id="{18F8F86C-547D-4D74-9D1D-23FBB02A8352}"/>
                  </a:ext>
                </a:extLst>
              </p:cNvPr>
              <p:cNvSpPr>
                <a:spLocks/>
              </p:cNvSpPr>
              <p:nvPr/>
            </p:nvSpPr>
            <p:spPr bwMode="auto">
              <a:xfrm>
                <a:off x="5067986" y="2343734"/>
                <a:ext cx="369491" cy="411208"/>
              </a:xfrm>
              <a:custGeom>
                <a:avLst/>
                <a:gdLst>
                  <a:gd name="T0" fmla="*/ 7 w 26"/>
                  <a:gd name="T1" fmla="*/ 20 h 29"/>
                  <a:gd name="T2" fmla="*/ 26 w 26"/>
                  <a:gd name="T3" fmla="*/ 29 h 29"/>
                  <a:gd name="T4" fmla="*/ 25 w 26"/>
                  <a:gd name="T5" fmla="*/ 29 h 29"/>
                  <a:gd name="T6" fmla="*/ 25 w 26"/>
                  <a:gd name="T7" fmla="*/ 28 h 29"/>
                  <a:gd name="T8" fmla="*/ 24 w 26"/>
                  <a:gd name="T9" fmla="*/ 27 h 29"/>
                  <a:gd name="T10" fmla="*/ 23 w 26"/>
                  <a:gd name="T11" fmla="*/ 27 h 29"/>
                  <a:gd name="T12" fmla="*/ 22 w 26"/>
                  <a:gd name="T13" fmla="*/ 26 h 29"/>
                  <a:gd name="T14" fmla="*/ 21 w 26"/>
                  <a:gd name="T15" fmla="*/ 25 h 29"/>
                  <a:gd name="T16" fmla="*/ 20 w 26"/>
                  <a:gd name="T17" fmla="*/ 24 h 29"/>
                  <a:gd name="T18" fmla="*/ 19 w 26"/>
                  <a:gd name="T19" fmla="*/ 23 h 29"/>
                  <a:gd name="T20" fmla="*/ 17 w 26"/>
                  <a:gd name="T21" fmla="*/ 20 h 29"/>
                  <a:gd name="T22" fmla="*/ 15 w 26"/>
                  <a:gd name="T23" fmla="*/ 18 h 29"/>
                  <a:gd name="T24" fmla="*/ 13 w 26"/>
                  <a:gd name="T25" fmla="*/ 16 h 29"/>
                  <a:gd name="T26" fmla="*/ 12 w 26"/>
                  <a:gd name="T27" fmla="*/ 13 h 29"/>
                  <a:gd name="T28" fmla="*/ 10 w 26"/>
                  <a:gd name="T29" fmla="*/ 11 h 29"/>
                  <a:gd name="T30" fmla="*/ 10 w 26"/>
                  <a:gd name="T31" fmla="*/ 10 h 29"/>
                  <a:gd name="T32" fmla="*/ 9 w 26"/>
                  <a:gd name="T33" fmla="*/ 10 h 29"/>
                  <a:gd name="T34" fmla="*/ 8 w 26"/>
                  <a:gd name="T35" fmla="*/ 8 h 29"/>
                  <a:gd name="T36" fmla="*/ 8 w 26"/>
                  <a:gd name="T37" fmla="*/ 7 h 29"/>
                  <a:gd name="T38" fmla="*/ 8 w 26"/>
                  <a:gd name="T39" fmla="*/ 8 h 29"/>
                  <a:gd name="T40" fmla="*/ 9 w 26"/>
                  <a:gd name="T41" fmla="*/ 9 h 29"/>
                  <a:gd name="T42" fmla="*/ 10 w 26"/>
                  <a:gd name="T43" fmla="*/ 10 h 29"/>
                  <a:gd name="T44" fmla="*/ 10 w 26"/>
                  <a:gd name="T45" fmla="*/ 11 h 29"/>
                  <a:gd name="T46" fmla="*/ 12 w 26"/>
                  <a:gd name="T47" fmla="*/ 13 h 29"/>
                  <a:gd name="T48" fmla="*/ 14 w 26"/>
                  <a:gd name="T49" fmla="*/ 15 h 29"/>
                  <a:gd name="T50" fmla="*/ 15 w 26"/>
                  <a:gd name="T51" fmla="*/ 18 h 29"/>
                  <a:gd name="T52" fmla="*/ 17 w 26"/>
                  <a:gd name="T53" fmla="*/ 20 h 29"/>
                  <a:gd name="T54" fmla="*/ 19 w 26"/>
                  <a:gd name="T55" fmla="*/ 22 h 29"/>
                  <a:gd name="T56" fmla="*/ 20 w 26"/>
                  <a:gd name="T57" fmla="*/ 23 h 29"/>
                  <a:gd name="T58" fmla="*/ 21 w 26"/>
                  <a:gd name="T59" fmla="*/ 24 h 29"/>
                  <a:gd name="T60" fmla="*/ 22 w 26"/>
                  <a:gd name="T61" fmla="*/ 25 h 29"/>
                  <a:gd name="T62" fmla="*/ 23 w 26"/>
                  <a:gd name="T63" fmla="*/ 26 h 29"/>
                  <a:gd name="T64" fmla="*/ 24 w 26"/>
                  <a:gd name="T65" fmla="*/ 27 h 29"/>
                  <a:gd name="T66" fmla="*/ 25 w 26"/>
                  <a:gd name="T67" fmla="*/ 27 h 29"/>
                  <a:gd name="T68" fmla="*/ 26 w 26"/>
                  <a:gd name="T69" fmla="*/ 28 h 29"/>
                  <a:gd name="T70" fmla="*/ 26 w 26"/>
                  <a:gd name="T71" fmla="*/ 28 h 29"/>
                  <a:gd name="T72" fmla="*/ 21 w 26"/>
                  <a:gd name="T73" fmla="*/ 9 h 29"/>
                  <a:gd name="T74" fmla="*/ 2 w 26"/>
                  <a:gd name="T75" fmla="*/ 0 h 29"/>
                  <a:gd name="T76" fmla="*/ 7 w 26"/>
                  <a:gd name="T7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9">
                    <a:moveTo>
                      <a:pt x="7" y="20"/>
                    </a:moveTo>
                    <a:cubicBezTo>
                      <a:pt x="13" y="27"/>
                      <a:pt x="23" y="29"/>
                      <a:pt x="26" y="29"/>
                    </a:cubicBezTo>
                    <a:cubicBezTo>
                      <a:pt x="25" y="29"/>
                      <a:pt x="25" y="29"/>
                      <a:pt x="25" y="29"/>
                    </a:cubicBezTo>
                    <a:cubicBezTo>
                      <a:pt x="25" y="28"/>
                      <a:pt x="25" y="28"/>
                      <a:pt x="25" y="28"/>
                    </a:cubicBezTo>
                    <a:cubicBezTo>
                      <a:pt x="24" y="27"/>
                      <a:pt x="24" y="27"/>
                      <a:pt x="24" y="27"/>
                    </a:cubicBezTo>
                    <a:cubicBezTo>
                      <a:pt x="23" y="27"/>
                      <a:pt x="23" y="27"/>
                      <a:pt x="23" y="27"/>
                    </a:cubicBezTo>
                    <a:cubicBezTo>
                      <a:pt x="22" y="26"/>
                      <a:pt x="22" y="26"/>
                      <a:pt x="22" y="26"/>
                    </a:cubicBezTo>
                    <a:cubicBezTo>
                      <a:pt x="21" y="25"/>
                      <a:pt x="21" y="25"/>
                      <a:pt x="21" y="25"/>
                    </a:cubicBezTo>
                    <a:cubicBezTo>
                      <a:pt x="20" y="24"/>
                      <a:pt x="20" y="24"/>
                      <a:pt x="20" y="24"/>
                    </a:cubicBezTo>
                    <a:cubicBezTo>
                      <a:pt x="19" y="23"/>
                      <a:pt x="19" y="23"/>
                      <a:pt x="19" y="23"/>
                    </a:cubicBezTo>
                    <a:cubicBezTo>
                      <a:pt x="18" y="22"/>
                      <a:pt x="17" y="21"/>
                      <a:pt x="17" y="20"/>
                    </a:cubicBezTo>
                    <a:cubicBezTo>
                      <a:pt x="16" y="19"/>
                      <a:pt x="15" y="19"/>
                      <a:pt x="15" y="18"/>
                    </a:cubicBezTo>
                    <a:cubicBezTo>
                      <a:pt x="14" y="17"/>
                      <a:pt x="14" y="16"/>
                      <a:pt x="13" y="16"/>
                    </a:cubicBezTo>
                    <a:cubicBezTo>
                      <a:pt x="13" y="15"/>
                      <a:pt x="12" y="14"/>
                      <a:pt x="12" y="13"/>
                    </a:cubicBezTo>
                    <a:cubicBezTo>
                      <a:pt x="11" y="13"/>
                      <a:pt x="11" y="12"/>
                      <a:pt x="10" y="11"/>
                    </a:cubicBezTo>
                    <a:cubicBezTo>
                      <a:pt x="10" y="10"/>
                      <a:pt x="10" y="10"/>
                      <a:pt x="10" y="10"/>
                    </a:cubicBezTo>
                    <a:cubicBezTo>
                      <a:pt x="9" y="10"/>
                      <a:pt x="9" y="10"/>
                      <a:pt x="9" y="10"/>
                    </a:cubicBezTo>
                    <a:cubicBezTo>
                      <a:pt x="9" y="9"/>
                      <a:pt x="9" y="9"/>
                      <a:pt x="8" y="8"/>
                    </a:cubicBezTo>
                    <a:cubicBezTo>
                      <a:pt x="8" y="7"/>
                      <a:pt x="8" y="7"/>
                      <a:pt x="8" y="7"/>
                    </a:cubicBezTo>
                    <a:cubicBezTo>
                      <a:pt x="8" y="7"/>
                      <a:pt x="8" y="7"/>
                      <a:pt x="8" y="8"/>
                    </a:cubicBezTo>
                    <a:cubicBezTo>
                      <a:pt x="9" y="8"/>
                      <a:pt x="9" y="9"/>
                      <a:pt x="9" y="9"/>
                    </a:cubicBezTo>
                    <a:cubicBezTo>
                      <a:pt x="10" y="10"/>
                      <a:pt x="10" y="10"/>
                      <a:pt x="10" y="10"/>
                    </a:cubicBezTo>
                    <a:cubicBezTo>
                      <a:pt x="10" y="11"/>
                      <a:pt x="10" y="11"/>
                      <a:pt x="10" y="11"/>
                    </a:cubicBezTo>
                    <a:cubicBezTo>
                      <a:pt x="11" y="12"/>
                      <a:pt x="11" y="12"/>
                      <a:pt x="12" y="13"/>
                    </a:cubicBezTo>
                    <a:cubicBezTo>
                      <a:pt x="12" y="14"/>
                      <a:pt x="13" y="15"/>
                      <a:pt x="14" y="15"/>
                    </a:cubicBezTo>
                    <a:cubicBezTo>
                      <a:pt x="14" y="16"/>
                      <a:pt x="15" y="17"/>
                      <a:pt x="15" y="18"/>
                    </a:cubicBezTo>
                    <a:cubicBezTo>
                      <a:pt x="16" y="18"/>
                      <a:pt x="17" y="19"/>
                      <a:pt x="17" y="20"/>
                    </a:cubicBezTo>
                    <a:cubicBezTo>
                      <a:pt x="18" y="21"/>
                      <a:pt x="19" y="21"/>
                      <a:pt x="19" y="22"/>
                    </a:cubicBezTo>
                    <a:cubicBezTo>
                      <a:pt x="20" y="22"/>
                      <a:pt x="20" y="23"/>
                      <a:pt x="20" y="23"/>
                    </a:cubicBezTo>
                    <a:cubicBezTo>
                      <a:pt x="21" y="24"/>
                      <a:pt x="21" y="24"/>
                      <a:pt x="21" y="24"/>
                    </a:cubicBezTo>
                    <a:cubicBezTo>
                      <a:pt x="22" y="25"/>
                      <a:pt x="22" y="25"/>
                      <a:pt x="22" y="25"/>
                    </a:cubicBezTo>
                    <a:cubicBezTo>
                      <a:pt x="23" y="26"/>
                      <a:pt x="23" y="26"/>
                      <a:pt x="23" y="26"/>
                    </a:cubicBezTo>
                    <a:cubicBezTo>
                      <a:pt x="24" y="27"/>
                      <a:pt x="24" y="27"/>
                      <a:pt x="24" y="27"/>
                    </a:cubicBezTo>
                    <a:cubicBezTo>
                      <a:pt x="25" y="27"/>
                      <a:pt x="25" y="27"/>
                      <a:pt x="25" y="27"/>
                    </a:cubicBezTo>
                    <a:cubicBezTo>
                      <a:pt x="26" y="28"/>
                      <a:pt x="26" y="28"/>
                      <a:pt x="26" y="28"/>
                    </a:cubicBezTo>
                    <a:cubicBezTo>
                      <a:pt x="26" y="28"/>
                      <a:pt x="26" y="28"/>
                      <a:pt x="26" y="28"/>
                    </a:cubicBezTo>
                    <a:cubicBezTo>
                      <a:pt x="26" y="25"/>
                      <a:pt x="26" y="15"/>
                      <a:pt x="21" y="9"/>
                    </a:cubicBezTo>
                    <a:cubicBezTo>
                      <a:pt x="14" y="0"/>
                      <a:pt x="2" y="0"/>
                      <a:pt x="2" y="0"/>
                    </a:cubicBezTo>
                    <a:cubicBezTo>
                      <a:pt x="2" y="0"/>
                      <a:pt x="0" y="12"/>
                      <a:pt x="7" y="20"/>
                    </a:cubicBezTo>
                    <a:close/>
                  </a:path>
                </a:pathLst>
              </a:custGeom>
              <a:solidFill>
                <a:srgbClr val="9BBB5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132" name="Freeform: Shape 68">
                <a:extLst>
                  <a:ext uri="{FF2B5EF4-FFF2-40B4-BE49-F238E27FC236}">
                    <a16:creationId xmlns:a16="http://schemas.microsoft.com/office/drawing/2014/main" id="{8670B764-E55C-41B4-BD34-437C3BAE1EB3}"/>
                  </a:ext>
                </a:extLst>
              </p:cNvPr>
              <p:cNvSpPr>
                <a:spLocks/>
              </p:cNvSpPr>
              <p:nvPr/>
            </p:nvSpPr>
            <p:spPr bwMode="auto">
              <a:xfrm>
                <a:off x="5461316" y="2641711"/>
                <a:ext cx="297977" cy="309895"/>
              </a:xfrm>
              <a:custGeom>
                <a:avLst/>
                <a:gdLst>
                  <a:gd name="T0" fmla="*/ 15 w 21"/>
                  <a:gd name="T1" fmla="*/ 15 h 22"/>
                  <a:gd name="T2" fmla="*/ 1 w 21"/>
                  <a:gd name="T3" fmla="*/ 22 h 22"/>
                  <a:gd name="T4" fmla="*/ 1 w 21"/>
                  <a:gd name="T5" fmla="*/ 22 h 22"/>
                  <a:gd name="T6" fmla="*/ 2 w 21"/>
                  <a:gd name="T7" fmla="*/ 22 h 22"/>
                  <a:gd name="T8" fmla="*/ 3 w 21"/>
                  <a:gd name="T9" fmla="*/ 21 h 22"/>
                  <a:gd name="T10" fmla="*/ 3 w 21"/>
                  <a:gd name="T11" fmla="*/ 20 h 22"/>
                  <a:gd name="T12" fmla="*/ 4 w 21"/>
                  <a:gd name="T13" fmla="*/ 20 h 22"/>
                  <a:gd name="T14" fmla="*/ 5 w 21"/>
                  <a:gd name="T15" fmla="*/ 19 h 22"/>
                  <a:gd name="T16" fmla="*/ 6 w 21"/>
                  <a:gd name="T17" fmla="*/ 18 h 22"/>
                  <a:gd name="T18" fmla="*/ 6 w 21"/>
                  <a:gd name="T19" fmla="*/ 17 h 22"/>
                  <a:gd name="T20" fmla="*/ 8 w 21"/>
                  <a:gd name="T21" fmla="*/ 15 h 22"/>
                  <a:gd name="T22" fmla="*/ 9 w 21"/>
                  <a:gd name="T23" fmla="*/ 14 h 22"/>
                  <a:gd name="T24" fmla="*/ 11 w 21"/>
                  <a:gd name="T25" fmla="*/ 12 h 22"/>
                  <a:gd name="T26" fmla="*/ 12 w 21"/>
                  <a:gd name="T27" fmla="*/ 10 h 22"/>
                  <a:gd name="T28" fmla="*/ 13 w 21"/>
                  <a:gd name="T29" fmla="*/ 8 h 22"/>
                  <a:gd name="T30" fmla="*/ 13 w 21"/>
                  <a:gd name="T31" fmla="*/ 8 h 22"/>
                  <a:gd name="T32" fmla="*/ 14 w 21"/>
                  <a:gd name="T33" fmla="*/ 7 h 22"/>
                  <a:gd name="T34" fmla="*/ 14 w 21"/>
                  <a:gd name="T35" fmla="*/ 6 h 22"/>
                  <a:gd name="T36" fmla="*/ 15 w 21"/>
                  <a:gd name="T37" fmla="*/ 5 h 22"/>
                  <a:gd name="T38" fmla="*/ 14 w 21"/>
                  <a:gd name="T39" fmla="*/ 6 h 22"/>
                  <a:gd name="T40" fmla="*/ 14 w 21"/>
                  <a:gd name="T41" fmla="*/ 7 h 22"/>
                  <a:gd name="T42" fmla="*/ 13 w 21"/>
                  <a:gd name="T43" fmla="*/ 8 h 22"/>
                  <a:gd name="T44" fmla="*/ 13 w 21"/>
                  <a:gd name="T45" fmla="*/ 8 h 22"/>
                  <a:gd name="T46" fmla="*/ 12 w 21"/>
                  <a:gd name="T47" fmla="*/ 10 h 22"/>
                  <a:gd name="T48" fmla="*/ 10 w 21"/>
                  <a:gd name="T49" fmla="*/ 12 h 22"/>
                  <a:gd name="T50" fmla="*/ 9 w 21"/>
                  <a:gd name="T51" fmla="*/ 13 h 22"/>
                  <a:gd name="T52" fmla="*/ 8 w 21"/>
                  <a:gd name="T53" fmla="*/ 15 h 22"/>
                  <a:gd name="T54" fmla="*/ 6 w 21"/>
                  <a:gd name="T55" fmla="*/ 17 h 22"/>
                  <a:gd name="T56" fmla="*/ 5 w 21"/>
                  <a:gd name="T57" fmla="*/ 18 h 22"/>
                  <a:gd name="T58" fmla="*/ 4 w 21"/>
                  <a:gd name="T59" fmla="*/ 18 h 22"/>
                  <a:gd name="T60" fmla="*/ 4 w 21"/>
                  <a:gd name="T61" fmla="*/ 19 h 22"/>
                  <a:gd name="T62" fmla="*/ 3 w 21"/>
                  <a:gd name="T63" fmla="*/ 20 h 22"/>
                  <a:gd name="T64" fmla="*/ 2 w 21"/>
                  <a:gd name="T65" fmla="*/ 20 h 22"/>
                  <a:gd name="T66" fmla="*/ 1 w 21"/>
                  <a:gd name="T67" fmla="*/ 21 h 22"/>
                  <a:gd name="T68" fmla="*/ 1 w 21"/>
                  <a:gd name="T69" fmla="*/ 21 h 22"/>
                  <a:gd name="T70" fmla="*/ 1 w 21"/>
                  <a:gd name="T71" fmla="*/ 21 h 22"/>
                  <a:gd name="T72" fmla="*/ 5 w 21"/>
                  <a:gd name="T73" fmla="*/ 6 h 22"/>
                  <a:gd name="T74" fmla="*/ 20 w 21"/>
                  <a:gd name="T75" fmla="*/ 0 h 22"/>
                  <a:gd name="T76" fmla="*/ 15 w 21"/>
                  <a:gd name="T7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22">
                    <a:moveTo>
                      <a:pt x="15" y="15"/>
                    </a:moveTo>
                    <a:cubicBezTo>
                      <a:pt x="11" y="21"/>
                      <a:pt x="3" y="22"/>
                      <a:pt x="1" y="22"/>
                    </a:cubicBezTo>
                    <a:cubicBezTo>
                      <a:pt x="1" y="22"/>
                      <a:pt x="1" y="22"/>
                      <a:pt x="1" y="22"/>
                    </a:cubicBezTo>
                    <a:cubicBezTo>
                      <a:pt x="2" y="22"/>
                      <a:pt x="2" y="22"/>
                      <a:pt x="2" y="22"/>
                    </a:cubicBezTo>
                    <a:cubicBezTo>
                      <a:pt x="3" y="21"/>
                      <a:pt x="3" y="21"/>
                      <a:pt x="3" y="21"/>
                    </a:cubicBezTo>
                    <a:cubicBezTo>
                      <a:pt x="3" y="20"/>
                      <a:pt x="3" y="20"/>
                      <a:pt x="3" y="20"/>
                    </a:cubicBezTo>
                    <a:cubicBezTo>
                      <a:pt x="4" y="20"/>
                      <a:pt x="4" y="20"/>
                      <a:pt x="4" y="20"/>
                    </a:cubicBezTo>
                    <a:cubicBezTo>
                      <a:pt x="5" y="19"/>
                      <a:pt x="5" y="19"/>
                      <a:pt x="5" y="19"/>
                    </a:cubicBezTo>
                    <a:cubicBezTo>
                      <a:pt x="6" y="18"/>
                      <a:pt x="6" y="18"/>
                      <a:pt x="6" y="18"/>
                    </a:cubicBezTo>
                    <a:cubicBezTo>
                      <a:pt x="6" y="17"/>
                      <a:pt x="6" y="17"/>
                      <a:pt x="6" y="17"/>
                    </a:cubicBezTo>
                    <a:cubicBezTo>
                      <a:pt x="7" y="17"/>
                      <a:pt x="7" y="16"/>
                      <a:pt x="8" y="15"/>
                    </a:cubicBezTo>
                    <a:cubicBezTo>
                      <a:pt x="8" y="15"/>
                      <a:pt x="9" y="14"/>
                      <a:pt x="9" y="14"/>
                    </a:cubicBezTo>
                    <a:cubicBezTo>
                      <a:pt x="10" y="13"/>
                      <a:pt x="10" y="12"/>
                      <a:pt x="11" y="12"/>
                    </a:cubicBezTo>
                    <a:cubicBezTo>
                      <a:pt x="11" y="11"/>
                      <a:pt x="12" y="11"/>
                      <a:pt x="12" y="10"/>
                    </a:cubicBezTo>
                    <a:cubicBezTo>
                      <a:pt x="12" y="10"/>
                      <a:pt x="13" y="9"/>
                      <a:pt x="13" y="8"/>
                    </a:cubicBezTo>
                    <a:cubicBezTo>
                      <a:pt x="13" y="8"/>
                      <a:pt x="13" y="8"/>
                      <a:pt x="13" y="8"/>
                    </a:cubicBezTo>
                    <a:cubicBezTo>
                      <a:pt x="14" y="7"/>
                      <a:pt x="14" y="7"/>
                      <a:pt x="14" y="7"/>
                    </a:cubicBezTo>
                    <a:cubicBezTo>
                      <a:pt x="14" y="7"/>
                      <a:pt x="14" y="6"/>
                      <a:pt x="14" y="6"/>
                    </a:cubicBezTo>
                    <a:cubicBezTo>
                      <a:pt x="15" y="5"/>
                      <a:pt x="15" y="5"/>
                      <a:pt x="15" y="5"/>
                    </a:cubicBezTo>
                    <a:cubicBezTo>
                      <a:pt x="15" y="5"/>
                      <a:pt x="15" y="5"/>
                      <a:pt x="14" y="6"/>
                    </a:cubicBezTo>
                    <a:cubicBezTo>
                      <a:pt x="14" y="6"/>
                      <a:pt x="14" y="7"/>
                      <a:pt x="14" y="7"/>
                    </a:cubicBezTo>
                    <a:cubicBezTo>
                      <a:pt x="13" y="8"/>
                      <a:pt x="13" y="8"/>
                      <a:pt x="13" y="8"/>
                    </a:cubicBezTo>
                    <a:cubicBezTo>
                      <a:pt x="13" y="8"/>
                      <a:pt x="13" y="8"/>
                      <a:pt x="13" y="8"/>
                    </a:cubicBezTo>
                    <a:cubicBezTo>
                      <a:pt x="12" y="9"/>
                      <a:pt x="12" y="9"/>
                      <a:pt x="12" y="10"/>
                    </a:cubicBezTo>
                    <a:cubicBezTo>
                      <a:pt x="11" y="10"/>
                      <a:pt x="11" y="11"/>
                      <a:pt x="10" y="12"/>
                    </a:cubicBezTo>
                    <a:cubicBezTo>
                      <a:pt x="10" y="12"/>
                      <a:pt x="10" y="13"/>
                      <a:pt x="9" y="13"/>
                    </a:cubicBezTo>
                    <a:cubicBezTo>
                      <a:pt x="9" y="14"/>
                      <a:pt x="8" y="15"/>
                      <a:pt x="8" y="15"/>
                    </a:cubicBezTo>
                    <a:cubicBezTo>
                      <a:pt x="7" y="16"/>
                      <a:pt x="6" y="16"/>
                      <a:pt x="6" y="17"/>
                    </a:cubicBezTo>
                    <a:cubicBezTo>
                      <a:pt x="5" y="18"/>
                      <a:pt x="5" y="18"/>
                      <a:pt x="5" y="18"/>
                    </a:cubicBezTo>
                    <a:cubicBezTo>
                      <a:pt x="4" y="18"/>
                      <a:pt x="4" y="18"/>
                      <a:pt x="4" y="18"/>
                    </a:cubicBezTo>
                    <a:cubicBezTo>
                      <a:pt x="4" y="19"/>
                      <a:pt x="4" y="19"/>
                      <a:pt x="4" y="19"/>
                    </a:cubicBezTo>
                    <a:cubicBezTo>
                      <a:pt x="3" y="20"/>
                      <a:pt x="3" y="20"/>
                      <a:pt x="3" y="20"/>
                    </a:cubicBezTo>
                    <a:cubicBezTo>
                      <a:pt x="2" y="20"/>
                      <a:pt x="2" y="20"/>
                      <a:pt x="2" y="20"/>
                    </a:cubicBezTo>
                    <a:cubicBezTo>
                      <a:pt x="1" y="21"/>
                      <a:pt x="1" y="21"/>
                      <a:pt x="1" y="21"/>
                    </a:cubicBezTo>
                    <a:cubicBezTo>
                      <a:pt x="1" y="21"/>
                      <a:pt x="1" y="21"/>
                      <a:pt x="1" y="21"/>
                    </a:cubicBezTo>
                    <a:cubicBezTo>
                      <a:pt x="1" y="21"/>
                      <a:pt x="1" y="21"/>
                      <a:pt x="1" y="21"/>
                    </a:cubicBezTo>
                    <a:cubicBezTo>
                      <a:pt x="0" y="19"/>
                      <a:pt x="0" y="12"/>
                      <a:pt x="5" y="6"/>
                    </a:cubicBezTo>
                    <a:cubicBezTo>
                      <a:pt x="10" y="0"/>
                      <a:pt x="20" y="0"/>
                      <a:pt x="20" y="0"/>
                    </a:cubicBezTo>
                    <a:cubicBezTo>
                      <a:pt x="20" y="0"/>
                      <a:pt x="21" y="9"/>
                      <a:pt x="15" y="15"/>
                    </a:cubicBezTo>
                    <a:close/>
                  </a:path>
                </a:pathLst>
              </a:custGeom>
              <a:solidFill>
                <a:srgbClr val="9BBB59"/>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grpSp>
        <p:grpSp>
          <p:nvGrpSpPr>
            <p:cNvPr id="71" name="Group 5">
              <a:extLst>
                <a:ext uri="{FF2B5EF4-FFF2-40B4-BE49-F238E27FC236}">
                  <a16:creationId xmlns:a16="http://schemas.microsoft.com/office/drawing/2014/main" id="{BD9226F7-FDD7-4EE4-9D9D-982ED5D7FE16}"/>
                </a:ext>
              </a:extLst>
            </p:cNvPr>
            <p:cNvGrpSpPr/>
            <p:nvPr/>
          </p:nvGrpSpPr>
          <p:grpSpPr>
            <a:xfrm>
              <a:off x="844913" y="4244232"/>
              <a:ext cx="663575" cy="1535376"/>
              <a:chOff x="311686" y="4771504"/>
              <a:chExt cx="663575" cy="1535376"/>
            </a:xfrm>
          </p:grpSpPr>
          <p:sp>
            <p:nvSpPr>
              <p:cNvPr id="76" name="Freeform: Shape 10">
                <a:extLst>
                  <a:ext uri="{FF2B5EF4-FFF2-40B4-BE49-F238E27FC236}">
                    <a16:creationId xmlns:a16="http://schemas.microsoft.com/office/drawing/2014/main" id="{87B14832-B25F-49A4-A214-83FA194F7440}"/>
                  </a:ext>
                </a:extLst>
              </p:cNvPr>
              <p:cNvSpPr>
                <a:spLocks/>
              </p:cNvSpPr>
              <p:nvPr/>
            </p:nvSpPr>
            <p:spPr bwMode="auto">
              <a:xfrm>
                <a:off x="311686" y="4771504"/>
                <a:ext cx="329499" cy="1224182"/>
              </a:xfrm>
              <a:custGeom>
                <a:avLst/>
                <a:gdLst/>
                <a:ahLst/>
                <a:cxnLst>
                  <a:cxn ang="0">
                    <a:pos x="144" y="0"/>
                  </a:cxn>
                  <a:cxn ang="0">
                    <a:pos x="144" y="6"/>
                  </a:cxn>
                  <a:cxn ang="0">
                    <a:pos x="144" y="535"/>
                  </a:cxn>
                  <a:cxn ang="0">
                    <a:pos x="144" y="535"/>
                  </a:cxn>
                  <a:cxn ang="0">
                    <a:pos x="138" y="535"/>
                  </a:cxn>
                  <a:cxn ang="0">
                    <a:pos x="122" y="529"/>
                  </a:cxn>
                  <a:cxn ang="0">
                    <a:pos x="100" y="521"/>
                  </a:cxn>
                  <a:cxn ang="0">
                    <a:pos x="86" y="513"/>
                  </a:cxn>
                  <a:cxn ang="0">
                    <a:pos x="72" y="503"/>
                  </a:cxn>
                  <a:cxn ang="0">
                    <a:pos x="58" y="493"/>
                  </a:cxn>
                  <a:cxn ang="0">
                    <a:pos x="46" y="479"/>
                  </a:cxn>
                  <a:cxn ang="0">
                    <a:pos x="34" y="463"/>
                  </a:cxn>
                  <a:cxn ang="0">
                    <a:pos x="22" y="445"/>
                  </a:cxn>
                  <a:cxn ang="0">
                    <a:pos x="14" y="423"/>
                  </a:cxn>
                  <a:cxn ang="0">
                    <a:pos x="6" y="399"/>
                  </a:cxn>
                  <a:cxn ang="0">
                    <a:pos x="2" y="371"/>
                  </a:cxn>
                  <a:cxn ang="0">
                    <a:pos x="0" y="339"/>
                  </a:cxn>
                  <a:cxn ang="0">
                    <a:pos x="0" y="339"/>
                  </a:cxn>
                  <a:cxn ang="0">
                    <a:pos x="2" y="309"/>
                  </a:cxn>
                  <a:cxn ang="0">
                    <a:pos x="6" y="280"/>
                  </a:cxn>
                  <a:cxn ang="0">
                    <a:pos x="14" y="250"/>
                  </a:cxn>
                  <a:cxn ang="0">
                    <a:pos x="22" y="220"/>
                  </a:cxn>
                  <a:cxn ang="0">
                    <a:pos x="34" y="190"/>
                  </a:cxn>
                  <a:cxn ang="0">
                    <a:pos x="46" y="162"/>
                  </a:cxn>
                  <a:cxn ang="0">
                    <a:pos x="72" y="110"/>
                  </a:cxn>
                  <a:cxn ang="0">
                    <a:pos x="100" y="66"/>
                  </a:cxn>
                  <a:cxn ang="0">
                    <a:pos x="122" y="32"/>
                  </a:cxn>
                  <a:cxn ang="0">
                    <a:pos x="144" y="0"/>
                  </a:cxn>
                  <a:cxn ang="0">
                    <a:pos x="144" y="0"/>
                  </a:cxn>
                </a:cxnLst>
                <a:rect l="0" t="0" r="r" b="b"/>
                <a:pathLst>
                  <a:path w="144" h="535">
                    <a:moveTo>
                      <a:pt x="144" y="0"/>
                    </a:moveTo>
                    <a:lnTo>
                      <a:pt x="144" y="6"/>
                    </a:lnTo>
                    <a:lnTo>
                      <a:pt x="144" y="535"/>
                    </a:lnTo>
                    <a:lnTo>
                      <a:pt x="144" y="535"/>
                    </a:lnTo>
                    <a:lnTo>
                      <a:pt x="138" y="535"/>
                    </a:lnTo>
                    <a:lnTo>
                      <a:pt x="122" y="529"/>
                    </a:lnTo>
                    <a:lnTo>
                      <a:pt x="100" y="521"/>
                    </a:lnTo>
                    <a:lnTo>
                      <a:pt x="86" y="513"/>
                    </a:lnTo>
                    <a:lnTo>
                      <a:pt x="72" y="503"/>
                    </a:lnTo>
                    <a:lnTo>
                      <a:pt x="58" y="493"/>
                    </a:lnTo>
                    <a:lnTo>
                      <a:pt x="46" y="479"/>
                    </a:lnTo>
                    <a:lnTo>
                      <a:pt x="34" y="463"/>
                    </a:lnTo>
                    <a:lnTo>
                      <a:pt x="22" y="445"/>
                    </a:lnTo>
                    <a:lnTo>
                      <a:pt x="14" y="423"/>
                    </a:lnTo>
                    <a:lnTo>
                      <a:pt x="6" y="399"/>
                    </a:lnTo>
                    <a:lnTo>
                      <a:pt x="2" y="371"/>
                    </a:lnTo>
                    <a:lnTo>
                      <a:pt x="0" y="339"/>
                    </a:lnTo>
                    <a:lnTo>
                      <a:pt x="0" y="339"/>
                    </a:lnTo>
                    <a:lnTo>
                      <a:pt x="2" y="309"/>
                    </a:lnTo>
                    <a:lnTo>
                      <a:pt x="6" y="280"/>
                    </a:lnTo>
                    <a:lnTo>
                      <a:pt x="14" y="250"/>
                    </a:lnTo>
                    <a:lnTo>
                      <a:pt x="22" y="220"/>
                    </a:lnTo>
                    <a:lnTo>
                      <a:pt x="34" y="190"/>
                    </a:lnTo>
                    <a:lnTo>
                      <a:pt x="46" y="162"/>
                    </a:lnTo>
                    <a:lnTo>
                      <a:pt x="72" y="110"/>
                    </a:lnTo>
                    <a:lnTo>
                      <a:pt x="100" y="66"/>
                    </a:lnTo>
                    <a:lnTo>
                      <a:pt x="122" y="32"/>
                    </a:lnTo>
                    <a:lnTo>
                      <a:pt x="144" y="0"/>
                    </a:lnTo>
                    <a:lnTo>
                      <a:pt x="144" y="0"/>
                    </a:lnTo>
                    <a:close/>
                  </a:path>
                </a:pathLst>
              </a:custGeom>
              <a:solidFill>
                <a:srgbClr val="9BBB59"/>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77" name="Freeform: Shape 11">
                <a:extLst>
                  <a:ext uri="{FF2B5EF4-FFF2-40B4-BE49-F238E27FC236}">
                    <a16:creationId xmlns:a16="http://schemas.microsoft.com/office/drawing/2014/main" id="{F1E26B04-396C-4DB5-95D3-5BE48EBDE475}"/>
                  </a:ext>
                </a:extLst>
              </p:cNvPr>
              <p:cNvSpPr>
                <a:spLocks/>
              </p:cNvSpPr>
              <p:nvPr/>
            </p:nvSpPr>
            <p:spPr bwMode="auto">
              <a:xfrm>
                <a:off x="641185" y="4771504"/>
                <a:ext cx="334076" cy="1224182"/>
              </a:xfrm>
              <a:custGeom>
                <a:avLst/>
                <a:gdLst/>
                <a:ahLst/>
                <a:cxnLst>
                  <a:cxn ang="0">
                    <a:pos x="0" y="0"/>
                  </a:cxn>
                  <a:cxn ang="0">
                    <a:pos x="0" y="6"/>
                  </a:cxn>
                  <a:cxn ang="0">
                    <a:pos x="0" y="535"/>
                  </a:cxn>
                  <a:cxn ang="0">
                    <a:pos x="0" y="535"/>
                  </a:cxn>
                  <a:cxn ang="0">
                    <a:pos x="8" y="535"/>
                  </a:cxn>
                  <a:cxn ang="0">
                    <a:pos x="24" y="529"/>
                  </a:cxn>
                  <a:cxn ang="0">
                    <a:pos x="46" y="521"/>
                  </a:cxn>
                  <a:cxn ang="0">
                    <a:pos x="60" y="513"/>
                  </a:cxn>
                  <a:cxn ang="0">
                    <a:pos x="74" y="503"/>
                  </a:cxn>
                  <a:cxn ang="0">
                    <a:pos x="86" y="493"/>
                  </a:cxn>
                  <a:cxn ang="0">
                    <a:pos x="100" y="479"/>
                  </a:cxn>
                  <a:cxn ang="0">
                    <a:pos x="112" y="463"/>
                  </a:cxn>
                  <a:cxn ang="0">
                    <a:pos x="124" y="445"/>
                  </a:cxn>
                  <a:cxn ang="0">
                    <a:pos x="132" y="423"/>
                  </a:cxn>
                  <a:cxn ang="0">
                    <a:pos x="140" y="399"/>
                  </a:cxn>
                  <a:cxn ang="0">
                    <a:pos x="144" y="371"/>
                  </a:cxn>
                  <a:cxn ang="0">
                    <a:pos x="146" y="339"/>
                  </a:cxn>
                  <a:cxn ang="0">
                    <a:pos x="146" y="339"/>
                  </a:cxn>
                  <a:cxn ang="0">
                    <a:pos x="144" y="309"/>
                  </a:cxn>
                  <a:cxn ang="0">
                    <a:pos x="140" y="280"/>
                  </a:cxn>
                  <a:cxn ang="0">
                    <a:pos x="132" y="250"/>
                  </a:cxn>
                  <a:cxn ang="0">
                    <a:pos x="124" y="220"/>
                  </a:cxn>
                  <a:cxn ang="0">
                    <a:pos x="112" y="190"/>
                  </a:cxn>
                  <a:cxn ang="0">
                    <a:pos x="100" y="162"/>
                  </a:cxn>
                  <a:cxn ang="0">
                    <a:pos x="74" y="110"/>
                  </a:cxn>
                  <a:cxn ang="0">
                    <a:pos x="46" y="66"/>
                  </a:cxn>
                  <a:cxn ang="0">
                    <a:pos x="24" y="32"/>
                  </a:cxn>
                  <a:cxn ang="0">
                    <a:pos x="0" y="0"/>
                  </a:cxn>
                  <a:cxn ang="0">
                    <a:pos x="0" y="0"/>
                  </a:cxn>
                </a:cxnLst>
                <a:rect l="0" t="0" r="r" b="b"/>
                <a:pathLst>
                  <a:path w="146" h="535">
                    <a:moveTo>
                      <a:pt x="0" y="0"/>
                    </a:moveTo>
                    <a:lnTo>
                      <a:pt x="0" y="6"/>
                    </a:lnTo>
                    <a:lnTo>
                      <a:pt x="0" y="535"/>
                    </a:lnTo>
                    <a:lnTo>
                      <a:pt x="0" y="535"/>
                    </a:lnTo>
                    <a:lnTo>
                      <a:pt x="8" y="535"/>
                    </a:lnTo>
                    <a:lnTo>
                      <a:pt x="24" y="529"/>
                    </a:lnTo>
                    <a:lnTo>
                      <a:pt x="46" y="521"/>
                    </a:lnTo>
                    <a:lnTo>
                      <a:pt x="60" y="513"/>
                    </a:lnTo>
                    <a:lnTo>
                      <a:pt x="74" y="503"/>
                    </a:lnTo>
                    <a:lnTo>
                      <a:pt x="86" y="493"/>
                    </a:lnTo>
                    <a:lnTo>
                      <a:pt x="100" y="479"/>
                    </a:lnTo>
                    <a:lnTo>
                      <a:pt x="112" y="463"/>
                    </a:lnTo>
                    <a:lnTo>
                      <a:pt x="124" y="445"/>
                    </a:lnTo>
                    <a:lnTo>
                      <a:pt x="132" y="423"/>
                    </a:lnTo>
                    <a:lnTo>
                      <a:pt x="140" y="399"/>
                    </a:lnTo>
                    <a:lnTo>
                      <a:pt x="144" y="371"/>
                    </a:lnTo>
                    <a:lnTo>
                      <a:pt x="146" y="339"/>
                    </a:lnTo>
                    <a:lnTo>
                      <a:pt x="146" y="339"/>
                    </a:lnTo>
                    <a:lnTo>
                      <a:pt x="144" y="309"/>
                    </a:lnTo>
                    <a:lnTo>
                      <a:pt x="140" y="280"/>
                    </a:lnTo>
                    <a:lnTo>
                      <a:pt x="132" y="250"/>
                    </a:lnTo>
                    <a:lnTo>
                      <a:pt x="124" y="220"/>
                    </a:lnTo>
                    <a:lnTo>
                      <a:pt x="112" y="190"/>
                    </a:lnTo>
                    <a:lnTo>
                      <a:pt x="100" y="162"/>
                    </a:lnTo>
                    <a:lnTo>
                      <a:pt x="74" y="110"/>
                    </a:lnTo>
                    <a:lnTo>
                      <a:pt x="46" y="66"/>
                    </a:lnTo>
                    <a:lnTo>
                      <a:pt x="24" y="32"/>
                    </a:lnTo>
                    <a:lnTo>
                      <a:pt x="0" y="0"/>
                    </a:lnTo>
                    <a:lnTo>
                      <a:pt x="0" y="0"/>
                    </a:lnTo>
                    <a:close/>
                  </a:path>
                </a:pathLst>
              </a:custGeom>
              <a:solidFill>
                <a:srgbClr val="9BBB59">
                  <a:lumMod val="75000"/>
                </a:srgbClr>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78" name="Freeform: Shape 12">
                <a:extLst>
                  <a:ext uri="{FF2B5EF4-FFF2-40B4-BE49-F238E27FC236}">
                    <a16:creationId xmlns:a16="http://schemas.microsoft.com/office/drawing/2014/main" id="{6FB03DF0-A151-42CC-B16B-2066C028133D}"/>
                  </a:ext>
                </a:extLst>
              </p:cNvPr>
              <p:cNvSpPr>
                <a:spLocks/>
              </p:cNvSpPr>
              <p:nvPr/>
            </p:nvSpPr>
            <p:spPr bwMode="auto">
              <a:xfrm>
                <a:off x="485588" y="5435079"/>
                <a:ext cx="324923" cy="871801"/>
              </a:xfrm>
              <a:custGeom>
                <a:avLst/>
                <a:gdLst/>
                <a:ahLst/>
                <a:cxnLst>
                  <a:cxn ang="0">
                    <a:pos x="142" y="139"/>
                  </a:cxn>
                  <a:cxn ang="0">
                    <a:pos x="92" y="189"/>
                  </a:cxn>
                  <a:cxn ang="0">
                    <a:pos x="84" y="79"/>
                  </a:cxn>
                  <a:cxn ang="0">
                    <a:pos x="108" y="33"/>
                  </a:cxn>
                  <a:cxn ang="0">
                    <a:pos x="82" y="55"/>
                  </a:cxn>
                  <a:cxn ang="0">
                    <a:pos x="68" y="0"/>
                  </a:cxn>
                  <a:cxn ang="0">
                    <a:pos x="54" y="71"/>
                  </a:cxn>
                  <a:cxn ang="0">
                    <a:pos x="28" y="49"/>
                  </a:cxn>
                  <a:cxn ang="0">
                    <a:pos x="52" y="95"/>
                  </a:cxn>
                  <a:cxn ang="0">
                    <a:pos x="50" y="167"/>
                  </a:cxn>
                  <a:cxn ang="0">
                    <a:pos x="0" y="117"/>
                  </a:cxn>
                  <a:cxn ang="0">
                    <a:pos x="48" y="181"/>
                  </a:cxn>
                  <a:cxn ang="0">
                    <a:pos x="32" y="381"/>
                  </a:cxn>
                  <a:cxn ang="0">
                    <a:pos x="68" y="381"/>
                  </a:cxn>
                  <a:cxn ang="0">
                    <a:pos x="106" y="381"/>
                  </a:cxn>
                  <a:cxn ang="0">
                    <a:pos x="92" y="203"/>
                  </a:cxn>
                  <a:cxn ang="0">
                    <a:pos x="142" y="139"/>
                  </a:cxn>
                </a:cxnLst>
                <a:rect l="0" t="0" r="r" b="b"/>
                <a:pathLst>
                  <a:path w="142" h="381">
                    <a:moveTo>
                      <a:pt x="142" y="139"/>
                    </a:moveTo>
                    <a:lnTo>
                      <a:pt x="92" y="189"/>
                    </a:lnTo>
                    <a:lnTo>
                      <a:pt x="84" y="79"/>
                    </a:lnTo>
                    <a:lnTo>
                      <a:pt x="108" y="33"/>
                    </a:lnTo>
                    <a:lnTo>
                      <a:pt x="82" y="55"/>
                    </a:lnTo>
                    <a:lnTo>
                      <a:pt x="68" y="0"/>
                    </a:lnTo>
                    <a:lnTo>
                      <a:pt x="54" y="71"/>
                    </a:lnTo>
                    <a:lnTo>
                      <a:pt x="28" y="49"/>
                    </a:lnTo>
                    <a:lnTo>
                      <a:pt x="52" y="95"/>
                    </a:lnTo>
                    <a:lnTo>
                      <a:pt x="50" y="167"/>
                    </a:lnTo>
                    <a:lnTo>
                      <a:pt x="0" y="117"/>
                    </a:lnTo>
                    <a:lnTo>
                      <a:pt x="48" y="181"/>
                    </a:lnTo>
                    <a:lnTo>
                      <a:pt x="32" y="381"/>
                    </a:lnTo>
                    <a:lnTo>
                      <a:pt x="68" y="381"/>
                    </a:lnTo>
                    <a:lnTo>
                      <a:pt x="106" y="381"/>
                    </a:lnTo>
                    <a:lnTo>
                      <a:pt x="92" y="203"/>
                    </a:lnTo>
                    <a:lnTo>
                      <a:pt x="142" y="139"/>
                    </a:lnTo>
                    <a:close/>
                  </a:path>
                </a:pathLst>
              </a:custGeom>
              <a:solidFill>
                <a:srgbClr val="81684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grpSp>
        <p:grpSp>
          <p:nvGrpSpPr>
            <p:cNvPr id="72" name="Group 6">
              <a:extLst>
                <a:ext uri="{FF2B5EF4-FFF2-40B4-BE49-F238E27FC236}">
                  <a16:creationId xmlns:a16="http://schemas.microsoft.com/office/drawing/2014/main" id="{B032AAB9-770D-49CE-938D-EC9FA0C54F17}"/>
                </a:ext>
              </a:extLst>
            </p:cNvPr>
            <p:cNvGrpSpPr/>
            <p:nvPr/>
          </p:nvGrpSpPr>
          <p:grpSpPr>
            <a:xfrm>
              <a:off x="4178679" y="4244232"/>
              <a:ext cx="663575" cy="1535376"/>
              <a:chOff x="311686" y="4771504"/>
              <a:chExt cx="663575" cy="1535376"/>
            </a:xfrm>
          </p:grpSpPr>
          <p:sp>
            <p:nvSpPr>
              <p:cNvPr id="73" name="Freeform: Shape 7">
                <a:extLst>
                  <a:ext uri="{FF2B5EF4-FFF2-40B4-BE49-F238E27FC236}">
                    <a16:creationId xmlns:a16="http://schemas.microsoft.com/office/drawing/2014/main" id="{80B6C59D-6A9C-4C87-813C-BC7B6763B4C6}"/>
                  </a:ext>
                </a:extLst>
              </p:cNvPr>
              <p:cNvSpPr>
                <a:spLocks/>
              </p:cNvSpPr>
              <p:nvPr/>
            </p:nvSpPr>
            <p:spPr bwMode="auto">
              <a:xfrm>
                <a:off x="311686" y="4771504"/>
                <a:ext cx="329499" cy="1224182"/>
              </a:xfrm>
              <a:custGeom>
                <a:avLst/>
                <a:gdLst/>
                <a:ahLst/>
                <a:cxnLst>
                  <a:cxn ang="0">
                    <a:pos x="144" y="0"/>
                  </a:cxn>
                  <a:cxn ang="0">
                    <a:pos x="144" y="6"/>
                  </a:cxn>
                  <a:cxn ang="0">
                    <a:pos x="144" y="535"/>
                  </a:cxn>
                  <a:cxn ang="0">
                    <a:pos x="144" y="535"/>
                  </a:cxn>
                  <a:cxn ang="0">
                    <a:pos x="138" y="535"/>
                  </a:cxn>
                  <a:cxn ang="0">
                    <a:pos x="122" y="529"/>
                  </a:cxn>
                  <a:cxn ang="0">
                    <a:pos x="100" y="521"/>
                  </a:cxn>
                  <a:cxn ang="0">
                    <a:pos x="86" y="513"/>
                  </a:cxn>
                  <a:cxn ang="0">
                    <a:pos x="72" y="503"/>
                  </a:cxn>
                  <a:cxn ang="0">
                    <a:pos x="58" y="493"/>
                  </a:cxn>
                  <a:cxn ang="0">
                    <a:pos x="46" y="479"/>
                  </a:cxn>
                  <a:cxn ang="0">
                    <a:pos x="34" y="463"/>
                  </a:cxn>
                  <a:cxn ang="0">
                    <a:pos x="22" y="445"/>
                  </a:cxn>
                  <a:cxn ang="0">
                    <a:pos x="14" y="423"/>
                  </a:cxn>
                  <a:cxn ang="0">
                    <a:pos x="6" y="399"/>
                  </a:cxn>
                  <a:cxn ang="0">
                    <a:pos x="2" y="371"/>
                  </a:cxn>
                  <a:cxn ang="0">
                    <a:pos x="0" y="339"/>
                  </a:cxn>
                  <a:cxn ang="0">
                    <a:pos x="0" y="339"/>
                  </a:cxn>
                  <a:cxn ang="0">
                    <a:pos x="2" y="309"/>
                  </a:cxn>
                  <a:cxn ang="0">
                    <a:pos x="6" y="280"/>
                  </a:cxn>
                  <a:cxn ang="0">
                    <a:pos x="14" y="250"/>
                  </a:cxn>
                  <a:cxn ang="0">
                    <a:pos x="22" y="220"/>
                  </a:cxn>
                  <a:cxn ang="0">
                    <a:pos x="34" y="190"/>
                  </a:cxn>
                  <a:cxn ang="0">
                    <a:pos x="46" y="162"/>
                  </a:cxn>
                  <a:cxn ang="0">
                    <a:pos x="72" y="110"/>
                  </a:cxn>
                  <a:cxn ang="0">
                    <a:pos x="100" y="66"/>
                  </a:cxn>
                  <a:cxn ang="0">
                    <a:pos x="122" y="32"/>
                  </a:cxn>
                  <a:cxn ang="0">
                    <a:pos x="144" y="0"/>
                  </a:cxn>
                  <a:cxn ang="0">
                    <a:pos x="144" y="0"/>
                  </a:cxn>
                </a:cxnLst>
                <a:rect l="0" t="0" r="r" b="b"/>
                <a:pathLst>
                  <a:path w="144" h="535">
                    <a:moveTo>
                      <a:pt x="144" y="0"/>
                    </a:moveTo>
                    <a:lnTo>
                      <a:pt x="144" y="6"/>
                    </a:lnTo>
                    <a:lnTo>
                      <a:pt x="144" y="535"/>
                    </a:lnTo>
                    <a:lnTo>
                      <a:pt x="144" y="535"/>
                    </a:lnTo>
                    <a:lnTo>
                      <a:pt x="138" y="535"/>
                    </a:lnTo>
                    <a:lnTo>
                      <a:pt x="122" y="529"/>
                    </a:lnTo>
                    <a:lnTo>
                      <a:pt x="100" y="521"/>
                    </a:lnTo>
                    <a:lnTo>
                      <a:pt x="86" y="513"/>
                    </a:lnTo>
                    <a:lnTo>
                      <a:pt x="72" y="503"/>
                    </a:lnTo>
                    <a:lnTo>
                      <a:pt x="58" y="493"/>
                    </a:lnTo>
                    <a:lnTo>
                      <a:pt x="46" y="479"/>
                    </a:lnTo>
                    <a:lnTo>
                      <a:pt x="34" y="463"/>
                    </a:lnTo>
                    <a:lnTo>
                      <a:pt x="22" y="445"/>
                    </a:lnTo>
                    <a:lnTo>
                      <a:pt x="14" y="423"/>
                    </a:lnTo>
                    <a:lnTo>
                      <a:pt x="6" y="399"/>
                    </a:lnTo>
                    <a:lnTo>
                      <a:pt x="2" y="371"/>
                    </a:lnTo>
                    <a:lnTo>
                      <a:pt x="0" y="339"/>
                    </a:lnTo>
                    <a:lnTo>
                      <a:pt x="0" y="339"/>
                    </a:lnTo>
                    <a:lnTo>
                      <a:pt x="2" y="309"/>
                    </a:lnTo>
                    <a:lnTo>
                      <a:pt x="6" y="280"/>
                    </a:lnTo>
                    <a:lnTo>
                      <a:pt x="14" y="250"/>
                    </a:lnTo>
                    <a:lnTo>
                      <a:pt x="22" y="220"/>
                    </a:lnTo>
                    <a:lnTo>
                      <a:pt x="34" y="190"/>
                    </a:lnTo>
                    <a:lnTo>
                      <a:pt x="46" y="162"/>
                    </a:lnTo>
                    <a:lnTo>
                      <a:pt x="72" y="110"/>
                    </a:lnTo>
                    <a:lnTo>
                      <a:pt x="100" y="66"/>
                    </a:lnTo>
                    <a:lnTo>
                      <a:pt x="122" y="32"/>
                    </a:lnTo>
                    <a:lnTo>
                      <a:pt x="144" y="0"/>
                    </a:lnTo>
                    <a:lnTo>
                      <a:pt x="144" y="0"/>
                    </a:lnTo>
                    <a:close/>
                  </a:path>
                </a:pathLst>
              </a:custGeom>
              <a:solidFill>
                <a:srgbClr val="9BBB59"/>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74" name="Freeform: Shape 8">
                <a:extLst>
                  <a:ext uri="{FF2B5EF4-FFF2-40B4-BE49-F238E27FC236}">
                    <a16:creationId xmlns:a16="http://schemas.microsoft.com/office/drawing/2014/main" id="{100B2000-CB47-4565-9E41-7BE0275ACFFB}"/>
                  </a:ext>
                </a:extLst>
              </p:cNvPr>
              <p:cNvSpPr>
                <a:spLocks/>
              </p:cNvSpPr>
              <p:nvPr/>
            </p:nvSpPr>
            <p:spPr bwMode="auto">
              <a:xfrm>
                <a:off x="641185" y="4771504"/>
                <a:ext cx="334076" cy="1224182"/>
              </a:xfrm>
              <a:custGeom>
                <a:avLst/>
                <a:gdLst/>
                <a:ahLst/>
                <a:cxnLst>
                  <a:cxn ang="0">
                    <a:pos x="0" y="0"/>
                  </a:cxn>
                  <a:cxn ang="0">
                    <a:pos x="0" y="6"/>
                  </a:cxn>
                  <a:cxn ang="0">
                    <a:pos x="0" y="535"/>
                  </a:cxn>
                  <a:cxn ang="0">
                    <a:pos x="0" y="535"/>
                  </a:cxn>
                  <a:cxn ang="0">
                    <a:pos x="8" y="535"/>
                  </a:cxn>
                  <a:cxn ang="0">
                    <a:pos x="24" y="529"/>
                  </a:cxn>
                  <a:cxn ang="0">
                    <a:pos x="46" y="521"/>
                  </a:cxn>
                  <a:cxn ang="0">
                    <a:pos x="60" y="513"/>
                  </a:cxn>
                  <a:cxn ang="0">
                    <a:pos x="74" y="503"/>
                  </a:cxn>
                  <a:cxn ang="0">
                    <a:pos x="86" y="493"/>
                  </a:cxn>
                  <a:cxn ang="0">
                    <a:pos x="100" y="479"/>
                  </a:cxn>
                  <a:cxn ang="0">
                    <a:pos x="112" y="463"/>
                  </a:cxn>
                  <a:cxn ang="0">
                    <a:pos x="124" y="445"/>
                  </a:cxn>
                  <a:cxn ang="0">
                    <a:pos x="132" y="423"/>
                  </a:cxn>
                  <a:cxn ang="0">
                    <a:pos x="140" y="399"/>
                  </a:cxn>
                  <a:cxn ang="0">
                    <a:pos x="144" y="371"/>
                  </a:cxn>
                  <a:cxn ang="0">
                    <a:pos x="146" y="339"/>
                  </a:cxn>
                  <a:cxn ang="0">
                    <a:pos x="146" y="339"/>
                  </a:cxn>
                  <a:cxn ang="0">
                    <a:pos x="144" y="309"/>
                  </a:cxn>
                  <a:cxn ang="0">
                    <a:pos x="140" y="280"/>
                  </a:cxn>
                  <a:cxn ang="0">
                    <a:pos x="132" y="250"/>
                  </a:cxn>
                  <a:cxn ang="0">
                    <a:pos x="124" y="220"/>
                  </a:cxn>
                  <a:cxn ang="0">
                    <a:pos x="112" y="190"/>
                  </a:cxn>
                  <a:cxn ang="0">
                    <a:pos x="100" y="162"/>
                  </a:cxn>
                  <a:cxn ang="0">
                    <a:pos x="74" y="110"/>
                  </a:cxn>
                  <a:cxn ang="0">
                    <a:pos x="46" y="66"/>
                  </a:cxn>
                  <a:cxn ang="0">
                    <a:pos x="24" y="32"/>
                  </a:cxn>
                  <a:cxn ang="0">
                    <a:pos x="0" y="0"/>
                  </a:cxn>
                  <a:cxn ang="0">
                    <a:pos x="0" y="0"/>
                  </a:cxn>
                </a:cxnLst>
                <a:rect l="0" t="0" r="r" b="b"/>
                <a:pathLst>
                  <a:path w="146" h="535">
                    <a:moveTo>
                      <a:pt x="0" y="0"/>
                    </a:moveTo>
                    <a:lnTo>
                      <a:pt x="0" y="6"/>
                    </a:lnTo>
                    <a:lnTo>
                      <a:pt x="0" y="535"/>
                    </a:lnTo>
                    <a:lnTo>
                      <a:pt x="0" y="535"/>
                    </a:lnTo>
                    <a:lnTo>
                      <a:pt x="8" y="535"/>
                    </a:lnTo>
                    <a:lnTo>
                      <a:pt x="24" y="529"/>
                    </a:lnTo>
                    <a:lnTo>
                      <a:pt x="46" y="521"/>
                    </a:lnTo>
                    <a:lnTo>
                      <a:pt x="60" y="513"/>
                    </a:lnTo>
                    <a:lnTo>
                      <a:pt x="74" y="503"/>
                    </a:lnTo>
                    <a:lnTo>
                      <a:pt x="86" y="493"/>
                    </a:lnTo>
                    <a:lnTo>
                      <a:pt x="100" y="479"/>
                    </a:lnTo>
                    <a:lnTo>
                      <a:pt x="112" y="463"/>
                    </a:lnTo>
                    <a:lnTo>
                      <a:pt x="124" y="445"/>
                    </a:lnTo>
                    <a:lnTo>
                      <a:pt x="132" y="423"/>
                    </a:lnTo>
                    <a:lnTo>
                      <a:pt x="140" y="399"/>
                    </a:lnTo>
                    <a:lnTo>
                      <a:pt x="144" y="371"/>
                    </a:lnTo>
                    <a:lnTo>
                      <a:pt x="146" y="339"/>
                    </a:lnTo>
                    <a:lnTo>
                      <a:pt x="146" y="339"/>
                    </a:lnTo>
                    <a:lnTo>
                      <a:pt x="144" y="309"/>
                    </a:lnTo>
                    <a:lnTo>
                      <a:pt x="140" y="280"/>
                    </a:lnTo>
                    <a:lnTo>
                      <a:pt x="132" y="250"/>
                    </a:lnTo>
                    <a:lnTo>
                      <a:pt x="124" y="220"/>
                    </a:lnTo>
                    <a:lnTo>
                      <a:pt x="112" y="190"/>
                    </a:lnTo>
                    <a:lnTo>
                      <a:pt x="100" y="162"/>
                    </a:lnTo>
                    <a:lnTo>
                      <a:pt x="74" y="110"/>
                    </a:lnTo>
                    <a:lnTo>
                      <a:pt x="46" y="66"/>
                    </a:lnTo>
                    <a:lnTo>
                      <a:pt x="24" y="32"/>
                    </a:lnTo>
                    <a:lnTo>
                      <a:pt x="0" y="0"/>
                    </a:lnTo>
                    <a:lnTo>
                      <a:pt x="0" y="0"/>
                    </a:lnTo>
                    <a:close/>
                  </a:path>
                </a:pathLst>
              </a:custGeom>
              <a:solidFill>
                <a:srgbClr val="9BBB59">
                  <a:lumMod val="75000"/>
                </a:srgbClr>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sp>
            <p:nvSpPr>
              <p:cNvPr id="75" name="Freeform: Shape 9">
                <a:extLst>
                  <a:ext uri="{FF2B5EF4-FFF2-40B4-BE49-F238E27FC236}">
                    <a16:creationId xmlns:a16="http://schemas.microsoft.com/office/drawing/2014/main" id="{B230267A-5FB8-42C4-BD58-0AA77B8B4F28}"/>
                  </a:ext>
                </a:extLst>
              </p:cNvPr>
              <p:cNvSpPr>
                <a:spLocks/>
              </p:cNvSpPr>
              <p:nvPr/>
            </p:nvSpPr>
            <p:spPr bwMode="auto">
              <a:xfrm>
                <a:off x="485588" y="5435079"/>
                <a:ext cx="324923" cy="871801"/>
              </a:xfrm>
              <a:custGeom>
                <a:avLst/>
                <a:gdLst/>
                <a:ahLst/>
                <a:cxnLst>
                  <a:cxn ang="0">
                    <a:pos x="142" y="139"/>
                  </a:cxn>
                  <a:cxn ang="0">
                    <a:pos x="92" y="189"/>
                  </a:cxn>
                  <a:cxn ang="0">
                    <a:pos x="84" y="79"/>
                  </a:cxn>
                  <a:cxn ang="0">
                    <a:pos x="108" y="33"/>
                  </a:cxn>
                  <a:cxn ang="0">
                    <a:pos x="82" y="55"/>
                  </a:cxn>
                  <a:cxn ang="0">
                    <a:pos x="68" y="0"/>
                  </a:cxn>
                  <a:cxn ang="0">
                    <a:pos x="54" y="71"/>
                  </a:cxn>
                  <a:cxn ang="0">
                    <a:pos x="28" y="49"/>
                  </a:cxn>
                  <a:cxn ang="0">
                    <a:pos x="52" y="95"/>
                  </a:cxn>
                  <a:cxn ang="0">
                    <a:pos x="50" y="167"/>
                  </a:cxn>
                  <a:cxn ang="0">
                    <a:pos x="0" y="117"/>
                  </a:cxn>
                  <a:cxn ang="0">
                    <a:pos x="48" y="181"/>
                  </a:cxn>
                  <a:cxn ang="0">
                    <a:pos x="32" y="381"/>
                  </a:cxn>
                  <a:cxn ang="0">
                    <a:pos x="68" y="381"/>
                  </a:cxn>
                  <a:cxn ang="0">
                    <a:pos x="106" y="381"/>
                  </a:cxn>
                  <a:cxn ang="0">
                    <a:pos x="92" y="203"/>
                  </a:cxn>
                  <a:cxn ang="0">
                    <a:pos x="142" y="139"/>
                  </a:cxn>
                </a:cxnLst>
                <a:rect l="0" t="0" r="r" b="b"/>
                <a:pathLst>
                  <a:path w="142" h="381">
                    <a:moveTo>
                      <a:pt x="142" y="139"/>
                    </a:moveTo>
                    <a:lnTo>
                      <a:pt x="92" y="189"/>
                    </a:lnTo>
                    <a:lnTo>
                      <a:pt x="84" y="79"/>
                    </a:lnTo>
                    <a:lnTo>
                      <a:pt x="108" y="33"/>
                    </a:lnTo>
                    <a:lnTo>
                      <a:pt x="82" y="55"/>
                    </a:lnTo>
                    <a:lnTo>
                      <a:pt x="68" y="0"/>
                    </a:lnTo>
                    <a:lnTo>
                      <a:pt x="54" y="71"/>
                    </a:lnTo>
                    <a:lnTo>
                      <a:pt x="28" y="49"/>
                    </a:lnTo>
                    <a:lnTo>
                      <a:pt x="52" y="95"/>
                    </a:lnTo>
                    <a:lnTo>
                      <a:pt x="50" y="167"/>
                    </a:lnTo>
                    <a:lnTo>
                      <a:pt x="0" y="117"/>
                    </a:lnTo>
                    <a:lnTo>
                      <a:pt x="48" y="181"/>
                    </a:lnTo>
                    <a:lnTo>
                      <a:pt x="32" y="381"/>
                    </a:lnTo>
                    <a:lnTo>
                      <a:pt x="68" y="381"/>
                    </a:lnTo>
                    <a:lnTo>
                      <a:pt x="106" y="381"/>
                    </a:lnTo>
                    <a:lnTo>
                      <a:pt x="92" y="203"/>
                    </a:lnTo>
                    <a:lnTo>
                      <a:pt x="142" y="139"/>
                    </a:lnTo>
                    <a:close/>
                  </a:path>
                </a:pathLst>
              </a:custGeom>
              <a:solidFill>
                <a:srgbClr val="81684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99"/>
                  </a:solidFill>
                  <a:effectLst/>
                  <a:uLnTx/>
                  <a:uFillTx/>
                </a:endParaRPr>
              </a:p>
            </p:txBody>
          </p:sp>
        </p:grpSp>
      </p:grpSp>
      <p:pic>
        <p:nvPicPr>
          <p:cNvPr id="133" name="Ảnh 5" descr="水墨花边">
            <a:extLst>
              <a:ext uri="{FF2B5EF4-FFF2-40B4-BE49-F238E27FC236}">
                <a16:creationId xmlns:a16="http://schemas.microsoft.com/office/drawing/2014/main" id="{3D620E0B-C6C1-46AD-82A1-85DB9436A87D}"/>
              </a:ext>
            </a:extLst>
          </p:cNvPr>
          <p:cNvPicPr>
            <a:picLocks noChangeAspect="1"/>
          </p:cNvPicPr>
          <p:nvPr/>
        </p:nvPicPr>
        <p:blipFill>
          <a:blip r:embed="rId4"/>
          <a:srcRect/>
          <a:stretch>
            <a:fillRect/>
          </a:stretch>
        </p:blipFill>
        <p:spPr>
          <a:xfrm flipV="1">
            <a:off x="-34290" y="6486423"/>
            <a:ext cx="12266295" cy="374751"/>
          </a:xfrm>
          <a:prstGeom prst="rect">
            <a:avLst/>
          </a:prstGeom>
        </p:spPr>
      </p:pic>
      <p:grpSp>
        <p:nvGrpSpPr>
          <p:cNvPr id="136" name="Group 135">
            <a:extLst>
              <a:ext uri="{FF2B5EF4-FFF2-40B4-BE49-F238E27FC236}">
                <a16:creationId xmlns:a16="http://schemas.microsoft.com/office/drawing/2014/main" id="{07CBFA92-C56B-43CF-867A-111C9A075946}"/>
              </a:ext>
            </a:extLst>
          </p:cNvPr>
          <p:cNvGrpSpPr/>
          <p:nvPr/>
        </p:nvGrpSpPr>
        <p:grpSpPr>
          <a:xfrm>
            <a:off x="-71312" y="1171255"/>
            <a:ext cx="6175899" cy="5716110"/>
            <a:chOff x="0" y="942110"/>
            <a:chExt cx="6175899" cy="5716110"/>
          </a:xfrm>
        </p:grpSpPr>
        <p:pic>
          <p:nvPicPr>
            <p:cNvPr id="138" name="Picture 2">
              <a:extLst>
                <a:ext uri="{FF2B5EF4-FFF2-40B4-BE49-F238E27FC236}">
                  <a16:creationId xmlns:a16="http://schemas.microsoft.com/office/drawing/2014/main" id="{142FA176-29B4-4500-9298-9711D0076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42110"/>
              <a:ext cx="6175899" cy="571611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1EAF309E-BC87-41CA-AA96-6BC9C7A93C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20706070">
              <a:off x="765876" y="2370559"/>
              <a:ext cx="4646377" cy="3342566"/>
            </a:xfrm>
            <a:prstGeom prst="rect">
              <a:avLst/>
            </a:prstGeom>
          </p:spPr>
        </p:pic>
      </p:grpSp>
      <p:grpSp>
        <p:nvGrpSpPr>
          <p:cNvPr id="141" name="Group 140">
            <a:extLst>
              <a:ext uri="{FF2B5EF4-FFF2-40B4-BE49-F238E27FC236}">
                <a16:creationId xmlns:a16="http://schemas.microsoft.com/office/drawing/2014/main" id="{1EBD7516-2D23-4114-9240-9CF788325C5E}"/>
              </a:ext>
            </a:extLst>
          </p:cNvPr>
          <p:cNvGrpSpPr/>
          <p:nvPr/>
        </p:nvGrpSpPr>
        <p:grpSpPr>
          <a:xfrm rot="2038995">
            <a:off x="6327966" y="913556"/>
            <a:ext cx="6175899" cy="5716110"/>
            <a:chOff x="0" y="942110"/>
            <a:chExt cx="6175899" cy="5716110"/>
          </a:xfrm>
        </p:grpSpPr>
        <p:pic>
          <p:nvPicPr>
            <p:cNvPr id="142" name="Picture 2">
              <a:extLst>
                <a:ext uri="{FF2B5EF4-FFF2-40B4-BE49-F238E27FC236}">
                  <a16:creationId xmlns:a16="http://schemas.microsoft.com/office/drawing/2014/main" id="{C798026D-E0C3-491A-84E0-5FCB11A7F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42110"/>
              <a:ext cx="6175899" cy="571611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a:extLst>
                <a:ext uri="{FF2B5EF4-FFF2-40B4-BE49-F238E27FC236}">
                  <a16:creationId xmlns:a16="http://schemas.microsoft.com/office/drawing/2014/main" id="{E83B0614-4C1B-43A1-8671-F247F95ABE0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0706070">
              <a:off x="781847" y="2530133"/>
              <a:ext cx="4646377" cy="3143473"/>
            </a:xfrm>
            <a:prstGeom prst="rect">
              <a:avLst/>
            </a:prstGeom>
          </p:spPr>
        </p:pic>
      </p:grpSp>
    </p:spTree>
    <p:extLst>
      <p:ext uri="{BB962C8B-B14F-4D97-AF65-F5344CB8AC3E}">
        <p14:creationId xmlns:p14="http://schemas.microsoft.com/office/powerpoint/2010/main" val="41232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290719-415B-401A-8704-EF9BA943DDAB}"/>
              </a:ext>
            </a:extLst>
          </p:cNvPr>
          <p:cNvSpPr txBox="1"/>
          <p:nvPr/>
        </p:nvSpPr>
        <p:spPr>
          <a:xfrm>
            <a:off x="418642" y="2078056"/>
            <a:ext cx="11489106" cy="2062103"/>
          </a:xfrm>
          <a:prstGeom prst="rect">
            <a:avLst/>
          </a:prstGeom>
          <a:solidFill>
            <a:schemeClr val="accent6">
              <a:lumMod val="20000"/>
              <a:lumOff val="80000"/>
            </a:schemeClr>
          </a:solidFill>
        </p:spPr>
        <p:txBody>
          <a:bodyPr wrap="square" rtlCol="0">
            <a:spAutoFit/>
          </a:bodyPr>
          <a:lstStyle/>
          <a:p>
            <a:pPr algn="just"/>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Chất</a:t>
            </a:r>
            <a:r>
              <a:rPr lang="en-US" sz="3200" b="1" dirty="0">
                <a:solidFill>
                  <a:srgbClr val="0070C0"/>
                </a:solidFill>
                <a:latin typeface="Times New Roman" pitchFamily="18" charset="0"/>
                <a:cs typeface="Times New Roman" pitchFamily="18" charset="0"/>
              </a:rPr>
              <a:t> l</a:t>
            </a:r>
            <a:r>
              <a:rPr lang="vi-VN" sz="3200" b="1" dirty="0">
                <a:solidFill>
                  <a:srgbClr val="0070C0"/>
                </a:solidFill>
                <a:latin typeface="Times New Roman" pitchFamily="18" charset="0"/>
                <a:cs typeface="Times New Roman" pitchFamily="18" charset="0"/>
              </a:rPr>
              <a:t>ư</a:t>
            </a:r>
            <a:r>
              <a:rPr lang="en-US" sz="3200" b="1" dirty="0" err="1">
                <a:solidFill>
                  <a:srgbClr val="0070C0"/>
                </a:solidFill>
                <a:latin typeface="Times New Roman" pitchFamily="18" charset="0"/>
                <a:cs typeface="Times New Roman" pitchFamily="18" charset="0"/>
              </a:rPr>
              <a:t>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cuộc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sống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của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nhân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dân</a:t>
            </a:r>
            <a:r>
              <a:rPr lang="en-US" sz="3200" b="1" dirty="0">
                <a:solidFill>
                  <a:srgbClr val="0070C0"/>
                </a:solidFill>
                <a:latin typeface="Times New Roman" pitchFamily="18" charset="0"/>
                <a:cs typeface="Times New Roman" pitchFamily="18" charset="0"/>
              </a:rPr>
              <a:t> ta </a:t>
            </a:r>
            <a:r>
              <a:rPr lang="en-US" sz="3200" b="1" dirty="0" err="1">
                <a:solidFill>
                  <a:srgbClr val="0070C0"/>
                </a:solidFill>
                <a:latin typeface="Times New Roman" pitchFamily="18" charset="0"/>
                <a:cs typeface="Times New Roman" pitchFamily="18" charset="0"/>
              </a:rPr>
              <a:t>còn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thấp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chênh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lệch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giữa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vùng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giữa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thị</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nông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giữa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tầng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dân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cư</a:t>
            </a:r>
            <a:r>
              <a:rPr lang="en-US" sz="3200" b="1" dirty="0">
                <a:solidFill>
                  <a:srgbClr val="0070C0"/>
                </a:solidFill>
                <a:latin typeface="Times New Roman" pitchFamily="18" charset="0"/>
                <a:cs typeface="Times New Roman" pitchFamily="18" charset="0"/>
              </a:rPr>
              <a:t>.</a:t>
            </a:r>
          </a:p>
          <a:p>
            <a:pPr algn="just"/>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Chất</a:t>
            </a:r>
            <a:r>
              <a:rPr lang="en-US" sz="3200" b="1" dirty="0">
                <a:solidFill>
                  <a:srgbClr val="0070C0"/>
                </a:solidFill>
                <a:latin typeface="Times New Roman" pitchFamily="18" charset="0"/>
                <a:cs typeface="Times New Roman" pitchFamily="18" charset="0"/>
              </a:rPr>
              <a:t> l</a:t>
            </a:r>
            <a:r>
              <a:rPr lang="vi-VN" sz="3200" b="1" dirty="0">
                <a:solidFill>
                  <a:srgbClr val="0070C0"/>
                </a:solidFill>
                <a:latin typeface="Times New Roman" pitchFamily="18" charset="0"/>
                <a:cs typeface="Times New Roman" pitchFamily="18" charset="0"/>
              </a:rPr>
              <a:t>ư</a:t>
            </a:r>
            <a:r>
              <a:rPr lang="en-US" sz="3200" b="1" dirty="0" err="1">
                <a:solidFill>
                  <a:srgbClr val="0070C0"/>
                </a:solidFill>
                <a:latin typeface="Times New Roman" pitchFamily="18" charset="0"/>
                <a:cs typeface="Times New Roman" pitchFamily="18" charset="0"/>
              </a:rPr>
              <a:t>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cuộc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sống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đang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dần</a:t>
            </a:r>
            <a:r>
              <a:rPr lang="en-US" sz="3200" b="1" dirty="0">
                <a:solidFill>
                  <a:srgbClr val="0070C0"/>
                </a:solidFill>
                <a:latin typeface="Times New Roman" pitchFamily="18" charset="0"/>
                <a:cs typeface="Times New Roman" pitchFamily="18" charset="0"/>
              </a:rPr>
              <a:t> đ</a:t>
            </a:r>
            <a:r>
              <a:rPr lang="vi-VN" sz="3200" b="1" dirty="0">
                <a:solidFill>
                  <a:srgbClr val="0070C0"/>
                </a:solidFill>
                <a:latin typeface="Times New Roman" pitchFamily="18" charset="0"/>
                <a:cs typeface="Times New Roman" pitchFamily="18" charset="0"/>
              </a:rPr>
              <a:t>ư</a:t>
            </a:r>
            <a:r>
              <a:rPr lang="en-US" sz="3200" b="1" dirty="0" err="1">
                <a:solidFill>
                  <a:srgbClr val="0070C0"/>
                </a:solidFill>
                <a:latin typeface="Times New Roman" pitchFamily="18" charset="0"/>
                <a:cs typeface="Times New Roman" pitchFamily="18" charset="0"/>
              </a:rPr>
              <a:t>ợc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thiện</a:t>
            </a:r>
            <a:r>
              <a:rPr lang="en-US" sz="3200" b="1" dirty="0">
                <a:solidFill>
                  <a:srgbClr val="0070C0"/>
                </a:solidFill>
                <a:latin typeface="Times New Roman" pitchFamily="18" charset="0"/>
                <a:cs typeface="Times New Roman" pitchFamily="18" charset="0"/>
              </a:rPr>
              <a:t>.</a:t>
            </a:r>
          </a:p>
        </p:txBody>
      </p:sp>
      <p:pic>
        <p:nvPicPr>
          <p:cNvPr id="6" name="Picture 8" descr="Káº¿t quáº£ hÃ¬nh áº£nh cho ICON LIFE QUALITY">
            <a:extLst>
              <a:ext uri="{FF2B5EF4-FFF2-40B4-BE49-F238E27FC236}">
                <a16:creationId xmlns:a16="http://schemas.microsoft.com/office/drawing/2014/main" id="{58EB1720-0DC5-4B44-BA7A-3AE0D1368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654" y="254267"/>
            <a:ext cx="1509532" cy="1551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ất lượng cuộc sống ở Úc được người nước ngoài đánh giá cao">
            <a:extLst>
              <a:ext uri="{FF2B5EF4-FFF2-40B4-BE49-F238E27FC236}">
                <a16:creationId xmlns:a16="http://schemas.microsoft.com/office/drawing/2014/main" id="{E9F91128-A850-4127-871C-9A50E0798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496" y="4412049"/>
            <a:ext cx="5456970" cy="2171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ất Lượng Cuộc Sống - Home | Facebook">
            <a:extLst>
              <a:ext uri="{FF2B5EF4-FFF2-40B4-BE49-F238E27FC236}">
                <a16:creationId xmlns:a16="http://schemas.microsoft.com/office/drawing/2014/main" id="{09AB3290-8390-4A37-9A37-E2B7949421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73" t="26853" r="13542" b="23546"/>
          <a:stretch/>
        </p:blipFill>
        <p:spPr bwMode="auto">
          <a:xfrm>
            <a:off x="2447828" y="166511"/>
            <a:ext cx="7832993" cy="191154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u nhập thấp nhưng người Việt có chất lượng sống ngang bằng nước có thu  nhập">
            <a:extLst>
              <a:ext uri="{FF2B5EF4-FFF2-40B4-BE49-F238E27FC236}">
                <a16:creationId xmlns:a16="http://schemas.microsoft.com/office/drawing/2014/main" id="{44D0B6AC-3892-481D-9E2A-F67A8369C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09" y="4412049"/>
            <a:ext cx="5155095" cy="2135759"/>
          </a:xfrm>
          <a:prstGeom prst="rect">
            <a:avLst/>
          </a:prstGeom>
          <a:noFill/>
          <a:extLst>
            <a:ext uri="{909E8E84-426E-40DD-AFC4-6F175D3DCCD1}">
              <a14:hiddenFill xmlns:a14="http://schemas.microsoft.com/office/drawing/2010/main">
                <a:solidFill>
                  <a:srgbClr val="FFFFFF"/>
                </a:solidFill>
              </a14:hiddenFill>
            </a:ext>
          </a:extLst>
        </p:spPr>
      </p:pic>
      <p:sp>
        <p:nvSpPr>
          <p:cNvPr id="10" name="Frame 9">
            <a:extLst>
              <a:ext uri="{FF2B5EF4-FFF2-40B4-BE49-F238E27FC236}">
                <a16:creationId xmlns:a16="http://schemas.microsoft.com/office/drawing/2014/main" id="{66D54AE8-21F9-4215-B82C-25A50871A44B}"/>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013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E7B1-0796-42B9-B10C-60C1F9C92DCD}"/>
              </a:ext>
            </a:extLst>
          </p:cNvPr>
          <p:cNvSpPr>
            <a:spLocks noGrp="1"/>
          </p:cNvSpPr>
          <p:nvPr>
            <p:ph type="title"/>
          </p:nvPr>
        </p:nvSpPr>
        <p:spPr>
          <a:xfrm>
            <a:off x="3469153" y="216936"/>
            <a:ext cx="8507329" cy="936512"/>
          </a:xfrm>
          <a:noFill/>
        </p:spPr>
        <p:txBody>
          <a:bodyPr/>
          <a:lstStyle/>
          <a:p>
            <a:pPr algn="ctr"/>
            <a:r>
              <a:rPr lang="en-US" b="1" dirty="0">
                <a:solidFill>
                  <a:srgbClr val="FF0000"/>
                </a:solidFill>
                <a:latin typeface="Times New Roman" pitchFamily="18" charset="0"/>
                <a:cs typeface="Times New Roman" pitchFamily="18" charset="0"/>
              </a:rPr>
              <a:t>TÔI LÀ ĐẠI BIỂU QUỐC HỘI</a:t>
            </a:r>
          </a:p>
        </p:txBody>
      </p:sp>
      <p:sp>
        <p:nvSpPr>
          <p:cNvPr id="3" name="Content Placeholder 2">
            <a:extLst>
              <a:ext uri="{FF2B5EF4-FFF2-40B4-BE49-F238E27FC236}">
                <a16:creationId xmlns:a16="http://schemas.microsoft.com/office/drawing/2014/main" id="{BC0EEAAB-CCB9-460B-A043-33A4AB16D16A}"/>
              </a:ext>
            </a:extLst>
          </p:cNvPr>
          <p:cNvSpPr>
            <a:spLocks noGrp="1"/>
          </p:cNvSpPr>
          <p:nvPr>
            <p:ph idx="1"/>
          </p:nvPr>
        </p:nvSpPr>
        <p:spPr>
          <a:xfrm>
            <a:off x="3788849" y="1517650"/>
            <a:ext cx="8033776" cy="1568338"/>
          </a:xfrm>
          <a:solidFill>
            <a:schemeClr val="accent2">
              <a:lumMod val="20000"/>
              <a:lumOff val="80000"/>
            </a:schemeClr>
          </a:solidFill>
        </p:spPr>
        <p:txBody>
          <a:bodyPr>
            <a:normAutofit/>
          </a:bodyPr>
          <a:lstStyle/>
          <a:p>
            <a:pPr marL="0" indent="0">
              <a:lnSpc>
                <a:spcPct val="120000"/>
              </a:lnSpc>
              <a:spcBef>
                <a:spcPts val="0"/>
              </a:spcBef>
              <a:buNone/>
            </a:pPr>
            <a:r>
              <a:rPr lang="en-US" sz="3600" dirty="0" err="1" smtClean="0">
                <a:latin typeface="Times New Roman" pitchFamily="18" charset="0"/>
                <a:cs typeface="Times New Roman" pitchFamily="18" charset="0"/>
              </a:rPr>
              <a:t>Đề</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xuất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nhằm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nâng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13316" name="Picture 4" descr="Tôi lên tiếng - Home | Facebook">
            <a:extLst>
              <a:ext uri="{FF2B5EF4-FFF2-40B4-BE49-F238E27FC236}">
                <a16:creationId xmlns:a16="http://schemas.microsoft.com/office/drawing/2014/main" id="{FDA8F193-EC0C-46E0-B461-EB5D92314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60" y="359810"/>
            <a:ext cx="2926315" cy="29263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ốc hội Việt Nam – Wikipedia tiếng Việt">
            <a:extLst>
              <a:ext uri="{FF2B5EF4-FFF2-40B4-BE49-F238E27FC236}">
                <a16:creationId xmlns:a16="http://schemas.microsoft.com/office/drawing/2014/main" id="{804C0C51-8548-42B4-814B-77B5B5345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2" y="3450190"/>
            <a:ext cx="11705620"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Frame 7">
            <a:extLst>
              <a:ext uri="{FF2B5EF4-FFF2-40B4-BE49-F238E27FC236}">
                <a16:creationId xmlns:a16="http://schemas.microsoft.com/office/drawing/2014/main" id="{DD1544A6-9C5A-49F1-B610-D41C23665580}"/>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910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179">
            <a:extLst>
              <a:ext uri="{FF2B5EF4-FFF2-40B4-BE49-F238E27FC236}">
                <a16:creationId xmlns:a16="http://schemas.microsoft.com/office/drawing/2014/main" id="{6FF86BE2-C70C-4E04-B84E-18517A06AA59}"/>
              </a:ext>
            </a:extLst>
          </p:cNvPr>
          <p:cNvSpPr/>
          <p:nvPr/>
        </p:nvSpPr>
        <p:spPr>
          <a:xfrm>
            <a:off x="-14656" y="5791201"/>
            <a:ext cx="12191999" cy="1066799"/>
          </a:xfrm>
          <a:custGeom>
            <a:avLst/>
            <a:gdLst>
              <a:gd name="connsiteX0" fmla="*/ 0 w 9144000"/>
              <a:gd name="connsiteY0" fmla="*/ 0 h 1711245"/>
              <a:gd name="connsiteX1" fmla="*/ 9144000 w 9144000"/>
              <a:gd name="connsiteY1" fmla="*/ 0 h 1711245"/>
              <a:gd name="connsiteX2" fmla="*/ 9144000 w 9144000"/>
              <a:gd name="connsiteY2" fmla="*/ 1711245 h 1711245"/>
              <a:gd name="connsiteX3" fmla="*/ 0 w 9144000"/>
              <a:gd name="connsiteY3" fmla="*/ 1711245 h 1711245"/>
              <a:gd name="connsiteX4" fmla="*/ 0 w 9144000"/>
              <a:gd name="connsiteY4" fmla="*/ 0 h 1711245"/>
              <a:gd name="connsiteX0-1" fmla="*/ 0 w 9144000"/>
              <a:gd name="connsiteY0-2" fmla="*/ 685800 h 2397045"/>
              <a:gd name="connsiteX1-3" fmla="*/ 9131300 w 9144000"/>
              <a:gd name="connsiteY1-4" fmla="*/ 0 h 2397045"/>
              <a:gd name="connsiteX2-5" fmla="*/ 9144000 w 9144000"/>
              <a:gd name="connsiteY2-6" fmla="*/ 2397045 h 2397045"/>
              <a:gd name="connsiteX3-7" fmla="*/ 0 w 9144000"/>
              <a:gd name="connsiteY3-8" fmla="*/ 2397045 h 2397045"/>
              <a:gd name="connsiteX4-9" fmla="*/ 0 w 9144000"/>
              <a:gd name="connsiteY4-10" fmla="*/ 685800 h 2397045"/>
              <a:gd name="connsiteX0-11" fmla="*/ 0 w 9157262"/>
              <a:gd name="connsiteY0-12" fmla="*/ 685800 h 2397045"/>
              <a:gd name="connsiteX1-13" fmla="*/ 9156700 w 9157262"/>
              <a:gd name="connsiteY1-14" fmla="*/ 0 h 2397045"/>
              <a:gd name="connsiteX2-15" fmla="*/ 9144000 w 9157262"/>
              <a:gd name="connsiteY2-16" fmla="*/ 2397045 h 2397045"/>
              <a:gd name="connsiteX3-17" fmla="*/ 0 w 9157262"/>
              <a:gd name="connsiteY3-18" fmla="*/ 2397045 h 2397045"/>
              <a:gd name="connsiteX4-19" fmla="*/ 0 w 9157262"/>
              <a:gd name="connsiteY4-20" fmla="*/ 685800 h 23970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57262" h="2397045">
                <a:moveTo>
                  <a:pt x="0" y="685800"/>
                </a:moveTo>
                <a:lnTo>
                  <a:pt x="9156700" y="0"/>
                </a:lnTo>
                <a:cubicBezTo>
                  <a:pt x="9160933" y="799015"/>
                  <a:pt x="9139767" y="1598030"/>
                  <a:pt x="9144000" y="2397045"/>
                </a:cubicBezTo>
                <a:lnTo>
                  <a:pt x="0" y="2397045"/>
                </a:lnTo>
                <a:lnTo>
                  <a:pt x="0" y="685800"/>
                </a:lnTo>
                <a:close/>
              </a:path>
            </a:pathLst>
          </a:custGeom>
          <a:solidFill>
            <a:srgbClr val="BEB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16">
            <a:extLst>
              <a:ext uri="{FF2B5EF4-FFF2-40B4-BE49-F238E27FC236}">
                <a16:creationId xmlns:a16="http://schemas.microsoft.com/office/drawing/2014/main" id="{D2CDFAB3-ED09-4548-A10E-811702205D79}"/>
              </a:ext>
            </a:extLst>
          </p:cNvPr>
          <p:cNvSpPr/>
          <p:nvPr/>
        </p:nvSpPr>
        <p:spPr bwMode="auto">
          <a:xfrm rot="5400000">
            <a:off x="11018647" y="-106555"/>
            <a:ext cx="1063803" cy="1282904"/>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0 w 914400"/>
              <a:gd name="connsiteY0-2" fmla="*/ 0 h 914400"/>
              <a:gd name="connsiteX1-3" fmla="*/ 914400 w 914400"/>
              <a:gd name="connsiteY1-4" fmla="*/ 0 h 914400"/>
              <a:gd name="connsiteX2-5" fmla="*/ 514350 w 914400"/>
              <a:gd name="connsiteY2-6" fmla="*/ 304800 h 914400"/>
              <a:gd name="connsiteX3-7" fmla="*/ 0 w 914400"/>
              <a:gd name="connsiteY3-8" fmla="*/ 914400 h 914400"/>
              <a:gd name="connsiteX4-9" fmla="*/ 0 w 914400"/>
              <a:gd name="connsiteY4-10" fmla="*/ 0 h 914400"/>
              <a:gd name="connsiteX0-11" fmla="*/ 0 w 914400"/>
              <a:gd name="connsiteY0-12" fmla="*/ 0 h 914400"/>
              <a:gd name="connsiteX1-13" fmla="*/ 914400 w 914400"/>
              <a:gd name="connsiteY1-14" fmla="*/ 0 h 914400"/>
              <a:gd name="connsiteX2-15" fmla="*/ 0 w 914400"/>
              <a:gd name="connsiteY2-16" fmla="*/ 914400 h 914400"/>
              <a:gd name="connsiteX3-17" fmla="*/ 0 w 914400"/>
              <a:gd name="connsiteY3-18" fmla="*/ 0 h 914400"/>
              <a:gd name="connsiteX0-19" fmla="*/ 1 w 914400"/>
              <a:gd name="connsiteY0-20" fmla="*/ 712851 h 914400"/>
              <a:gd name="connsiteX1-21" fmla="*/ 914400 w 914400"/>
              <a:gd name="connsiteY1-22" fmla="*/ 0 h 914400"/>
              <a:gd name="connsiteX2-23" fmla="*/ 0 w 914400"/>
              <a:gd name="connsiteY2-24" fmla="*/ 914400 h 914400"/>
              <a:gd name="connsiteX3-25" fmla="*/ 1 w 914400"/>
              <a:gd name="connsiteY3-26" fmla="*/ 712851 h 914400"/>
              <a:gd name="connsiteX0-27" fmla="*/ 1 w 914400"/>
              <a:gd name="connsiteY0-28" fmla="*/ 712851 h 914400"/>
              <a:gd name="connsiteX1-29" fmla="*/ 732653 w 914400"/>
              <a:gd name="connsiteY1-30" fmla="*/ 133660 h 914400"/>
              <a:gd name="connsiteX2-31" fmla="*/ 914400 w 914400"/>
              <a:gd name="connsiteY2-32" fmla="*/ 0 h 914400"/>
              <a:gd name="connsiteX3-33" fmla="*/ 0 w 914400"/>
              <a:gd name="connsiteY3-34" fmla="*/ 914400 h 914400"/>
              <a:gd name="connsiteX4-35" fmla="*/ 1 w 914400"/>
              <a:gd name="connsiteY4-36" fmla="*/ 712851 h 914400"/>
              <a:gd name="connsiteX0-37" fmla="*/ 1 w 914400"/>
              <a:gd name="connsiteY0-38" fmla="*/ 712851 h 914400"/>
              <a:gd name="connsiteX1-39" fmla="*/ 712852 w 914400"/>
              <a:gd name="connsiteY1-40" fmla="*/ 4950 h 914400"/>
              <a:gd name="connsiteX2-41" fmla="*/ 914400 w 914400"/>
              <a:gd name="connsiteY2-42" fmla="*/ 0 h 914400"/>
              <a:gd name="connsiteX3-43" fmla="*/ 0 w 914400"/>
              <a:gd name="connsiteY3-44" fmla="*/ 914400 h 914400"/>
              <a:gd name="connsiteX4-45" fmla="*/ 1 w 914400"/>
              <a:gd name="connsiteY4-46" fmla="*/ 712851 h 914400"/>
              <a:gd name="connsiteX0-47" fmla="*/ 1 w 914400"/>
              <a:gd name="connsiteY0-48" fmla="*/ 727703 h 929252"/>
              <a:gd name="connsiteX1-49" fmla="*/ 712853 w 914400"/>
              <a:gd name="connsiteY1-50" fmla="*/ 0 h 929252"/>
              <a:gd name="connsiteX2-51" fmla="*/ 914400 w 914400"/>
              <a:gd name="connsiteY2-52" fmla="*/ 14852 h 929252"/>
              <a:gd name="connsiteX3-53" fmla="*/ 0 w 914400"/>
              <a:gd name="connsiteY3-54" fmla="*/ 929252 h 929252"/>
              <a:gd name="connsiteX4-55" fmla="*/ 1 w 914400"/>
              <a:gd name="connsiteY4-56" fmla="*/ 727703 h 929252"/>
              <a:gd name="connsiteX0-57" fmla="*/ 1 w 914400"/>
              <a:gd name="connsiteY0-58" fmla="*/ 712852 h 914401"/>
              <a:gd name="connsiteX1-59" fmla="*/ 742555 w 914400"/>
              <a:gd name="connsiteY1-60" fmla="*/ 0 h 914401"/>
              <a:gd name="connsiteX2-61" fmla="*/ 914400 w 914400"/>
              <a:gd name="connsiteY2-62" fmla="*/ 1 h 914401"/>
              <a:gd name="connsiteX3-63" fmla="*/ 0 w 914400"/>
              <a:gd name="connsiteY3-64" fmla="*/ 914401 h 914401"/>
              <a:gd name="connsiteX4-65" fmla="*/ 1 w 914400"/>
              <a:gd name="connsiteY4-66" fmla="*/ 712852 h 914401"/>
              <a:gd name="connsiteX0-67" fmla="*/ 1 w 914400"/>
              <a:gd name="connsiteY0-68" fmla="*/ 712851 h 914400"/>
              <a:gd name="connsiteX1-69" fmla="*/ 688101 w 914400"/>
              <a:gd name="connsiteY1-70" fmla="*/ 4949 h 914400"/>
              <a:gd name="connsiteX2-71" fmla="*/ 914400 w 914400"/>
              <a:gd name="connsiteY2-72" fmla="*/ 0 h 914400"/>
              <a:gd name="connsiteX3-73" fmla="*/ 0 w 914400"/>
              <a:gd name="connsiteY3-74" fmla="*/ 914400 h 914400"/>
              <a:gd name="connsiteX4-75" fmla="*/ 1 w 914400"/>
              <a:gd name="connsiteY4-76" fmla="*/ 712851 h 914400"/>
              <a:gd name="connsiteX0-77" fmla="*/ 4952 w 914400"/>
              <a:gd name="connsiteY0-78" fmla="*/ 678198 h 914400"/>
              <a:gd name="connsiteX1-79" fmla="*/ 688101 w 914400"/>
              <a:gd name="connsiteY1-80" fmla="*/ 4949 h 914400"/>
              <a:gd name="connsiteX2-81" fmla="*/ 914400 w 914400"/>
              <a:gd name="connsiteY2-82" fmla="*/ 0 h 914400"/>
              <a:gd name="connsiteX3-83" fmla="*/ 0 w 914400"/>
              <a:gd name="connsiteY3-84" fmla="*/ 914400 h 914400"/>
              <a:gd name="connsiteX4-85" fmla="*/ 4952 w 914400"/>
              <a:gd name="connsiteY4-86" fmla="*/ 678198 h 914400"/>
              <a:gd name="connsiteX0-87" fmla="*/ 2 w 914400"/>
              <a:gd name="connsiteY0-88" fmla="*/ 683148 h 914400"/>
              <a:gd name="connsiteX1-89" fmla="*/ 688101 w 914400"/>
              <a:gd name="connsiteY1-90" fmla="*/ 4949 h 914400"/>
              <a:gd name="connsiteX2-91" fmla="*/ 914400 w 914400"/>
              <a:gd name="connsiteY2-92" fmla="*/ 0 h 914400"/>
              <a:gd name="connsiteX3-93" fmla="*/ 0 w 914400"/>
              <a:gd name="connsiteY3-94" fmla="*/ 914400 h 914400"/>
              <a:gd name="connsiteX4-95" fmla="*/ 2 w 914400"/>
              <a:gd name="connsiteY4-96" fmla="*/ 683148 h 914400"/>
              <a:gd name="connsiteX0-97" fmla="*/ 2 w 914400"/>
              <a:gd name="connsiteY0-98" fmla="*/ 714368 h 945620"/>
              <a:gd name="connsiteX1-99" fmla="*/ 703912 w 914400"/>
              <a:gd name="connsiteY1-100" fmla="*/ 0 h 945620"/>
              <a:gd name="connsiteX2-101" fmla="*/ 914400 w 914400"/>
              <a:gd name="connsiteY2-102" fmla="*/ 31220 h 945620"/>
              <a:gd name="connsiteX3-103" fmla="*/ 0 w 914400"/>
              <a:gd name="connsiteY3-104" fmla="*/ 945620 h 945620"/>
              <a:gd name="connsiteX4-105" fmla="*/ 2 w 914400"/>
              <a:gd name="connsiteY4-106" fmla="*/ 714368 h 945620"/>
              <a:gd name="connsiteX0-107" fmla="*/ 2 w 922304"/>
              <a:gd name="connsiteY0-108" fmla="*/ 714796 h 946048"/>
              <a:gd name="connsiteX1-109" fmla="*/ 703912 w 922304"/>
              <a:gd name="connsiteY1-110" fmla="*/ 428 h 946048"/>
              <a:gd name="connsiteX2-111" fmla="*/ 922304 w 922304"/>
              <a:gd name="connsiteY2-112" fmla="*/ 0 h 946048"/>
              <a:gd name="connsiteX3-113" fmla="*/ 0 w 922304"/>
              <a:gd name="connsiteY3-114" fmla="*/ 946048 h 946048"/>
              <a:gd name="connsiteX4-115" fmla="*/ 2 w 922304"/>
              <a:gd name="connsiteY4-116" fmla="*/ 714796 h 946048"/>
              <a:gd name="connsiteX0-117" fmla="*/ 2 w 922304"/>
              <a:gd name="connsiteY0-118" fmla="*/ 714796 h 946048"/>
              <a:gd name="connsiteX1-119" fmla="*/ 682175 w 922304"/>
              <a:gd name="connsiteY1-120" fmla="*/ 25859 h 946048"/>
              <a:gd name="connsiteX2-121" fmla="*/ 922304 w 922304"/>
              <a:gd name="connsiteY2-122" fmla="*/ 0 h 946048"/>
              <a:gd name="connsiteX3-123" fmla="*/ 0 w 922304"/>
              <a:gd name="connsiteY3-124" fmla="*/ 946048 h 946048"/>
              <a:gd name="connsiteX4-125" fmla="*/ 2 w 922304"/>
              <a:gd name="connsiteY4-126" fmla="*/ 714796 h 946048"/>
              <a:gd name="connsiteX0-127" fmla="*/ 2 w 888711"/>
              <a:gd name="connsiteY0-128" fmla="*/ 688937 h 920189"/>
              <a:gd name="connsiteX1-129" fmla="*/ 682175 w 888711"/>
              <a:gd name="connsiteY1-130" fmla="*/ 0 h 920189"/>
              <a:gd name="connsiteX2-131" fmla="*/ 888711 w 888711"/>
              <a:gd name="connsiteY2-132" fmla="*/ 6354 h 920189"/>
              <a:gd name="connsiteX3-133" fmla="*/ 0 w 888711"/>
              <a:gd name="connsiteY3-134" fmla="*/ 920189 h 920189"/>
              <a:gd name="connsiteX4-135" fmla="*/ 2 w 888711"/>
              <a:gd name="connsiteY4-136" fmla="*/ 688937 h 920189"/>
              <a:gd name="connsiteX0-137" fmla="*/ 2 w 888711"/>
              <a:gd name="connsiteY0-138" fmla="*/ 687241 h 918493"/>
              <a:gd name="connsiteX1-139" fmla="*/ 680201 w 888711"/>
              <a:gd name="connsiteY1-140" fmla="*/ 0 h 918493"/>
              <a:gd name="connsiteX2-141" fmla="*/ 888711 w 888711"/>
              <a:gd name="connsiteY2-142" fmla="*/ 4658 h 918493"/>
              <a:gd name="connsiteX3-143" fmla="*/ 0 w 888711"/>
              <a:gd name="connsiteY3-144" fmla="*/ 918493 h 918493"/>
              <a:gd name="connsiteX4-145" fmla="*/ 2 w 888711"/>
              <a:gd name="connsiteY4-146" fmla="*/ 687241 h 918493"/>
              <a:gd name="connsiteX0-147" fmla="*/ 2 w 882785"/>
              <a:gd name="connsiteY0-148" fmla="*/ 687241 h 918493"/>
              <a:gd name="connsiteX1-149" fmla="*/ 680201 w 882785"/>
              <a:gd name="connsiteY1-150" fmla="*/ 0 h 918493"/>
              <a:gd name="connsiteX2-151" fmla="*/ 882785 w 882785"/>
              <a:gd name="connsiteY2-152" fmla="*/ 8049 h 918493"/>
              <a:gd name="connsiteX3-153" fmla="*/ 0 w 882785"/>
              <a:gd name="connsiteY3-154" fmla="*/ 918493 h 918493"/>
              <a:gd name="connsiteX4-155" fmla="*/ 2 w 882785"/>
              <a:gd name="connsiteY4-156" fmla="*/ 687241 h 918493"/>
              <a:gd name="connsiteX0-157" fmla="*/ 2 w 882785"/>
              <a:gd name="connsiteY0-158" fmla="*/ 682155 h 913407"/>
              <a:gd name="connsiteX1-159" fmla="*/ 682177 w 882785"/>
              <a:gd name="connsiteY1-160" fmla="*/ 0 h 913407"/>
              <a:gd name="connsiteX2-161" fmla="*/ 882785 w 882785"/>
              <a:gd name="connsiteY2-162" fmla="*/ 2963 h 913407"/>
              <a:gd name="connsiteX3-163" fmla="*/ 0 w 882785"/>
              <a:gd name="connsiteY3-164" fmla="*/ 913407 h 913407"/>
              <a:gd name="connsiteX4-165" fmla="*/ 2 w 882785"/>
              <a:gd name="connsiteY4-166" fmla="*/ 682155 h 913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2785" h="913407">
                <a:moveTo>
                  <a:pt x="2" y="682155"/>
                </a:moveTo>
                <a:lnTo>
                  <a:pt x="682177" y="0"/>
                </a:lnTo>
                <a:lnTo>
                  <a:pt x="882785" y="2963"/>
                </a:lnTo>
                <a:lnTo>
                  <a:pt x="0" y="913407"/>
                </a:lnTo>
                <a:cubicBezTo>
                  <a:pt x="0" y="846224"/>
                  <a:pt x="2" y="749338"/>
                  <a:pt x="2" y="682155"/>
                </a:cubicBezTo>
                <a:close/>
              </a:path>
            </a:pathLst>
          </a:custGeom>
          <a:solidFill>
            <a:schemeClr val="accent6">
              <a:lumMod val="50000"/>
              <a:alpha val="69000"/>
            </a:schemeClr>
          </a:solidFill>
          <a:ln>
            <a:noFill/>
          </a:ln>
        </p:spPr>
        <p:txBody>
          <a:bodyPr vert="horz" wrap="square" lIns="91440" tIns="45720" rIns="91440" bIns="45720" numCol="1" rtlCol="0" anchor="t" anchorCtr="0" compatLnSpc="1"/>
          <a:lstStyle/>
          <a:p>
            <a:pPr algn="ctr"/>
            <a:endParaRPr lang="zh-CN" altLang="en-US" sz="3600"/>
          </a:p>
        </p:txBody>
      </p:sp>
      <p:cxnSp>
        <p:nvCxnSpPr>
          <p:cNvPr id="4" name="直接箭头连接符 152">
            <a:extLst>
              <a:ext uri="{FF2B5EF4-FFF2-40B4-BE49-F238E27FC236}">
                <a16:creationId xmlns:a16="http://schemas.microsoft.com/office/drawing/2014/main" id="{15A8ECBA-E5ED-4D6D-A3F3-00BEC18C2D67}"/>
              </a:ext>
            </a:extLst>
          </p:cNvPr>
          <p:cNvCxnSpPr>
            <a:cxnSpLocks/>
          </p:cNvCxnSpPr>
          <p:nvPr/>
        </p:nvCxnSpPr>
        <p:spPr>
          <a:xfrm flipV="1">
            <a:off x="1" y="5303520"/>
            <a:ext cx="12191999" cy="487681"/>
          </a:xfrm>
          <a:prstGeom prst="straightConnector1">
            <a:avLst/>
          </a:prstGeom>
          <a:ln w="101600">
            <a:solidFill>
              <a:srgbClr val="75ABAA"/>
            </a:solidFill>
            <a:tailEnd type="none"/>
          </a:ln>
        </p:spPr>
        <p:style>
          <a:lnRef idx="1">
            <a:schemeClr val="accent1"/>
          </a:lnRef>
          <a:fillRef idx="0">
            <a:schemeClr val="accent1"/>
          </a:fillRef>
          <a:effectRef idx="0">
            <a:schemeClr val="accent1"/>
          </a:effectRef>
          <a:fontRef idx="minor">
            <a:schemeClr val="tx1"/>
          </a:fontRef>
        </p:style>
      </p:cxnSp>
      <p:pic>
        <p:nvPicPr>
          <p:cNvPr id="6" name="图片 10">
            <a:extLst>
              <a:ext uri="{FF2B5EF4-FFF2-40B4-BE49-F238E27FC236}">
                <a16:creationId xmlns:a16="http://schemas.microsoft.com/office/drawing/2014/main" id="{9A095040-F4B2-48FB-9B14-3DD95D36C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 y="0"/>
            <a:ext cx="886244" cy="886244"/>
          </a:xfrm>
          <a:prstGeom prst="rect">
            <a:avLst/>
          </a:prstGeom>
        </p:spPr>
      </p:pic>
      <p:grpSp>
        <p:nvGrpSpPr>
          <p:cNvPr id="7" name="组合 7192">
            <a:extLst>
              <a:ext uri="{FF2B5EF4-FFF2-40B4-BE49-F238E27FC236}">
                <a16:creationId xmlns:a16="http://schemas.microsoft.com/office/drawing/2014/main" id="{734F3174-9651-4C79-B5F6-9BAE1B8520FB}"/>
              </a:ext>
            </a:extLst>
          </p:cNvPr>
          <p:cNvGrpSpPr/>
          <p:nvPr/>
        </p:nvGrpSpPr>
        <p:grpSpPr>
          <a:xfrm>
            <a:off x="10911155" y="1000590"/>
            <a:ext cx="404954" cy="405925"/>
            <a:chOff x="736861" y="260442"/>
            <a:chExt cx="404954" cy="405925"/>
          </a:xfrm>
        </p:grpSpPr>
        <p:sp>
          <p:nvSpPr>
            <p:cNvPr id="8" name="Oval 6">
              <a:extLst>
                <a:ext uri="{FF2B5EF4-FFF2-40B4-BE49-F238E27FC236}">
                  <a16:creationId xmlns:a16="http://schemas.microsoft.com/office/drawing/2014/main" id="{0B2205D6-89A8-4946-A929-D3470BEAB7E2}"/>
                </a:ext>
              </a:extLst>
            </p:cNvPr>
            <p:cNvSpPr>
              <a:spLocks noChangeArrowheads="1"/>
            </p:cNvSpPr>
            <p:nvPr/>
          </p:nvSpPr>
          <p:spPr bwMode="auto">
            <a:xfrm>
              <a:off x="736861" y="260442"/>
              <a:ext cx="404954" cy="405925"/>
            </a:xfrm>
            <a:prstGeom prst="ellipse">
              <a:avLst/>
            </a:pr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9" name="Oval 7">
              <a:extLst>
                <a:ext uri="{FF2B5EF4-FFF2-40B4-BE49-F238E27FC236}">
                  <a16:creationId xmlns:a16="http://schemas.microsoft.com/office/drawing/2014/main" id="{A28CA3A1-76FE-4D9E-9F79-FAC526621AC9}"/>
                </a:ext>
              </a:extLst>
            </p:cNvPr>
            <p:cNvSpPr>
              <a:spLocks noChangeArrowheads="1"/>
            </p:cNvSpPr>
            <p:nvPr/>
          </p:nvSpPr>
          <p:spPr bwMode="auto">
            <a:xfrm>
              <a:off x="770365" y="294916"/>
              <a:ext cx="336976" cy="33697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a:extLst>
                <a:ext uri="{FF2B5EF4-FFF2-40B4-BE49-F238E27FC236}">
                  <a16:creationId xmlns:a16="http://schemas.microsoft.com/office/drawing/2014/main" id="{B55674C2-3661-4A97-B00A-422744E3F44A}"/>
                </a:ext>
              </a:extLst>
            </p:cNvPr>
            <p:cNvSpPr/>
            <p:nvPr/>
          </p:nvSpPr>
          <p:spPr bwMode="auto">
            <a:xfrm>
              <a:off x="900979" y="323079"/>
              <a:ext cx="28162" cy="48556"/>
            </a:xfrm>
            <a:custGeom>
              <a:avLst/>
              <a:gdLst>
                <a:gd name="T0" fmla="*/ 42 w 42"/>
                <a:gd name="T1" fmla="*/ 73 h 73"/>
                <a:gd name="T2" fmla="*/ 42 w 42"/>
                <a:gd name="T3" fmla="*/ 0 h 73"/>
                <a:gd name="T4" fmla="*/ 0 w 42"/>
                <a:gd name="T5" fmla="*/ 73 h 73"/>
                <a:gd name="T6" fmla="*/ 42 w 42"/>
                <a:gd name="T7" fmla="*/ 73 h 73"/>
              </a:gdLst>
              <a:ahLst/>
              <a:cxnLst>
                <a:cxn ang="0">
                  <a:pos x="T0" y="T1"/>
                </a:cxn>
                <a:cxn ang="0">
                  <a:pos x="T2" y="T3"/>
                </a:cxn>
                <a:cxn ang="0">
                  <a:pos x="T4" y="T5"/>
                </a:cxn>
                <a:cxn ang="0">
                  <a:pos x="T6" y="T7"/>
                </a:cxn>
              </a:cxnLst>
              <a:rect l="0" t="0" r="r" b="b"/>
              <a:pathLst>
                <a:path w="42" h="73">
                  <a:moveTo>
                    <a:pt x="42" y="73"/>
                  </a:moveTo>
                  <a:cubicBezTo>
                    <a:pt x="42" y="0"/>
                    <a:pt x="42" y="0"/>
                    <a:pt x="42" y="0"/>
                  </a:cubicBezTo>
                  <a:cubicBezTo>
                    <a:pt x="26" y="22"/>
                    <a:pt x="11" y="47"/>
                    <a:pt x="0" y="73"/>
                  </a:cubicBezTo>
                  <a:lnTo>
                    <a:pt x="42" y="73"/>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1" name="Freeform 9">
              <a:extLst>
                <a:ext uri="{FF2B5EF4-FFF2-40B4-BE49-F238E27FC236}">
                  <a16:creationId xmlns:a16="http://schemas.microsoft.com/office/drawing/2014/main" id="{C2C0FFAA-52DA-4DC2-93F1-25BD9206F628}"/>
                </a:ext>
              </a:extLst>
            </p:cNvPr>
            <p:cNvSpPr/>
            <p:nvPr/>
          </p:nvSpPr>
          <p:spPr bwMode="auto">
            <a:xfrm>
              <a:off x="799012" y="399796"/>
              <a:ext cx="59238" cy="49527"/>
            </a:xfrm>
            <a:custGeom>
              <a:avLst/>
              <a:gdLst>
                <a:gd name="T0" fmla="*/ 89 w 89"/>
                <a:gd name="T1" fmla="*/ 0 h 75"/>
                <a:gd name="T2" fmla="*/ 22 w 89"/>
                <a:gd name="T3" fmla="*/ 0 h 75"/>
                <a:gd name="T4" fmla="*/ 0 w 89"/>
                <a:gd name="T5" fmla="*/ 75 h 75"/>
                <a:gd name="T6" fmla="*/ 78 w 89"/>
                <a:gd name="T7" fmla="*/ 75 h 75"/>
                <a:gd name="T8" fmla="*/ 89 w 89"/>
                <a:gd name="T9" fmla="*/ 0 h 75"/>
              </a:gdLst>
              <a:ahLst/>
              <a:cxnLst>
                <a:cxn ang="0">
                  <a:pos x="T0" y="T1"/>
                </a:cxn>
                <a:cxn ang="0">
                  <a:pos x="T2" y="T3"/>
                </a:cxn>
                <a:cxn ang="0">
                  <a:pos x="T4" y="T5"/>
                </a:cxn>
                <a:cxn ang="0">
                  <a:pos x="T6" y="T7"/>
                </a:cxn>
                <a:cxn ang="0">
                  <a:pos x="T8" y="T9"/>
                </a:cxn>
              </a:cxnLst>
              <a:rect l="0" t="0" r="r" b="b"/>
              <a:pathLst>
                <a:path w="89" h="75">
                  <a:moveTo>
                    <a:pt x="89" y="0"/>
                  </a:moveTo>
                  <a:cubicBezTo>
                    <a:pt x="22" y="0"/>
                    <a:pt x="22" y="0"/>
                    <a:pt x="22" y="0"/>
                  </a:cubicBezTo>
                  <a:cubicBezTo>
                    <a:pt x="10" y="23"/>
                    <a:pt x="3" y="48"/>
                    <a:pt x="0" y="75"/>
                  </a:cubicBezTo>
                  <a:cubicBezTo>
                    <a:pt x="78" y="75"/>
                    <a:pt x="78" y="75"/>
                    <a:pt x="78" y="75"/>
                  </a:cubicBezTo>
                  <a:cubicBezTo>
                    <a:pt x="79" y="49"/>
                    <a:pt x="83" y="24"/>
                    <a:pt x="89" y="0"/>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2" name="Freeform 10">
              <a:extLst>
                <a:ext uri="{FF2B5EF4-FFF2-40B4-BE49-F238E27FC236}">
                  <a16:creationId xmlns:a16="http://schemas.microsoft.com/office/drawing/2014/main" id="{B3836465-058B-4545-909D-B6FA9A786609}"/>
                </a:ext>
              </a:extLst>
            </p:cNvPr>
            <p:cNvSpPr/>
            <p:nvPr/>
          </p:nvSpPr>
          <p:spPr bwMode="auto">
            <a:xfrm>
              <a:off x="836400" y="333275"/>
              <a:ext cx="51955" cy="38359"/>
            </a:xfrm>
            <a:custGeom>
              <a:avLst/>
              <a:gdLst>
                <a:gd name="T0" fmla="*/ 79 w 79"/>
                <a:gd name="T1" fmla="*/ 0 h 58"/>
                <a:gd name="T2" fmla="*/ 0 w 79"/>
                <a:gd name="T3" fmla="*/ 58 h 58"/>
                <a:gd name="T4" fmla="*/ 52 w 79"/>
                <a:gd name="T5" fmla="*/ 58 h 58"/>
                <a:gd name="T6" fmla="*/ 79 w 79"/>
                <a:gd name="T7" fmla="*/ 0 h 58"/>
              </a:gdLst>
              <a:ahLst/>
              <a:cxnLst>
                <a:cxn ang="0">
                  <a:pos x="T0" y="T1"/>
                </a:cxn>
                <a:cxn ang="0">
                  <a:pos x="T2" y="T3"/>
                </a:cxn>
                <a:cxn ang="0">
                  <a:pos x="T4" y="T5"/>
                </a:cxn>
                <a:cxn ang="0">
                  <a:pos x="T6" y="T7"/>
                </a:cxn>
              </a:cxnLst>
              <a:rect l="0" t="0" r="r" b="b"/>
              <a:pathLst>
                <a:path w="79" h="58">
                  <a:moveTo>
                    <a:pt x="79" y="0"/>
                  </a:moveTo>
                  <a:cubicBezTo>
                    <a:pt x="49" y="13"/>
                    <a:pt x="22" y="33"/>
                    <a:pt x="0" y="58"/>
                  </a:cubicBezTo>
                  <a:cubicBezTo>
                    <a:pt x="52" y="58"/>
                    <a:pt x="52" y="58"/>
                    <a:pt x="52" y="58"/>
                  </a:cubicBezTo>
                  <a:cubicBezTo>
                    <a:pt x="60" y="38"/>
                    <a:pt x="69" y="19"/>
                    <a:pt x="79" y="0"/>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3" name="Freeform 11">
              <a:extLst>
                <a:ext uri="{FF2B5EF4-FFF2-40B4-BE49-F238E27FC236}">
                  <a16:creationId xmlns:a16="http://schemas.microsoft.com/office/drawing/2014/main" id="{74E02589-96C3-4189-83C7-F28AA5AFADA2}"/>
                </a:ext>
              </a:extLst>
            </p:cNvPr>
            <p:cNvSpPr/>
            <p:nvPr/>
          </p:nvSpPr>
          <p:spPr bwMode="auto">
            <a:xfrm>
              <a:off x="956818" y="323079"/>
              <a:ext cx="28162" cy="48556"/>
            </a:xfrm>
            <a:custGeom>
              <a:avLst/>
              <a:gdLst>
                <a:gd name="T0" fmla="*/ 42 w 42"/>
                <a:gd name="T1" fmla="*/ 73 h 73"/>
                <a:gd name="T2" fmla="*/ 0 w 42"/>
                <a:gd name="T3" fmla="*/ 0 h 73"/>
                <a:gd name="T4" fmla="*/ 0 w 42"/>
                <a:gd name="T5" fmla="*/ 73 h 73"/>
                <a:gd name="T6" fmla="*/ 42 w 42"/>
                <a:gd name="T7" fmla="*/ 73 h 73"/>
              </a:gdLst>
              <a:ahLst/>
              <a:cxnLst>
                <a:cxn ang="0">
                  <a:pos x="T0" y="T1"/>
                </a:cxn>
                <a:cxn ang="0">
                  <a:pos x="T2" y="T3"/>
                </a:cxn>
                <a:cxn ang="0">
                  <a:pos x="T4" y="T5"/>
                </a:cxn>
                <a:cxn ang="0">
                  <a:pos x="T6" y="T7"/>
                </a:cxn>
              </a:cxnLst>
              <a:rect l="0" t="0" r="r" b="b"/>
              <a:pathLst>
                <a:path w="42" h="73">
                  <a:moveTo>
                    <a:pt x="42" y="73"/>
                  </a:moveTo>
                  <a:cubicBezTo>
                    <a:pt x="31" y="47"/>
                    <a:pt x="17" y="22"/>
                    <a:pt x="0" y="0"/>
                  </a:cubicBezTo>
                  <a:cubicBezTo>
                    <a:pt x="0" y="73"/>
                    <a:pt x="0" y="73"/>
                    <a:pt x="0" y="73"/>
                  </a:cubicBezTo>
                  <a:lnTo>
                    <a:pt x="42" y="73"/>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4" name="Freeform 12">
              <a:extLst>
                <a:ext uri="{FF2B5EF4-FFF2-40B4-BE49-F238E27FC236}">
                  <a16:creationId xmlns:a16="http://schemas.microsoft.com/office/drawing/2014/main" id="{FD4DFD09-0DF1-4BD8-836B-045C9F741660}"/>
                </a:ext>
              </a:extLst>
            </p:cNvPr>
            <p:cNvSpPr/>
            <p:nvPr/>
          </p:nvSpPr>
          <p:spPr bwMode="auto">
            <a:xfrm>
              <a:off x="1020426" y="399796"/>
              <a:ext cx="59238" cy="49527"/>
            </a:xfrm>
            <a:custGeom>
              <a:avLst/>
              <a:gdLst>
                <a:gd name="T0" fmla="*/ 11 w 89"/>
                <a:gd name="T1" fmla="*/ 75 h 75"/>
                <a:gd name="T2" fmla="*/ 89 w 89"/>
                <a:gd name="T3" fmla="*/ 75 h 75"/>
                <a:gd name="T4" fmla="*/ 67 w 89"/>
                <a:gd name="T5" fmla="*/ 0 h 75"/>
                <a:gd name="T6" fmla="*/ 0 w 89"/>
                <a:gd name="T7" fmla="*/ 0 h 75"/>
                <a:gd name="T8" fmla="*/ 11 w 89"/>
                <a:gd name="T9" fmla="*/ 75 h 75"/>
              </a:gdLst>
              <a:ahLst/>
              <a:cxnLst>
                <a:cxn ang="0">
                  <a:pos x="T0" y="T1"/>
                </a:cxn>
                <a:cxn ang="0">
                  <a:pos x="T2" y="T3"/>
                </a:cxn>
                <a:cxn ang="0">
                  <a:pos x="T4" y="T5"/>
                </a:cxn>
                <a:cxn ang="0">
                  <a:pos x="T6" y="T7"/>
                </a:cxn>
                <a:cxn ang="0">
                  <a:pos x="T8" y="T9"/>
                </a:cxn>
              </a:cxnLst>
              <a:rect l="0" t="0" r="r" b="b"/>
              <a:pathLst>
                <a:path w="89" h="75">
                  <a:moveTo>
                    <a:pt x="11" y="75"/>
                  </a:moveTo>
                  <a:cubicBezTo>
                    <a:pt x="89" y="75"/>
                    <a:pt x="89" y="75"/>
                    <a:pt x="89" y="75"/>
                  </a:cubicBezTo>
                  <a:cubicBezTo>
                    <a:pt x="86" y="48"/>
                    <a:pt x="78" y="23"/>
                    <a:pt x="67" y="0"/>
                  </a:cubicBezTo>
                  <a:cubicBezTo>
                    <a:pt x="0" y="0"/>
                    <a:pt x="0" y="0"/>
                    <a:pt x="0" y="0"/>
                  </a:cubicBezTo>
                  <a:cubicBezTo>
                    <a:pt x="6" y="24"/>
                    <a:pt x="9" y="49"/>
                    <a:pt x="11" y="75"/>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5" name="Freeform 13">
              <a:extLst>
                <a:ext uri="{FF2B5EF4-FFF2-40B4-BE49-F238E27FC236}">
                  <a16:creationId xmlns:a16="http://schemas.microsoft.com/office/drawing/2014/main" id="{93B47ABA-6696-4905-AA6F-ECAE729A9829}"/>
                </a:ext>
              </a:extLst>
            </p:cNvPr>
            <p:cNvSpPr/>
            <p:nvPr/>
          </p:nvSpPr>
          <p:spPr bwMode="auto">
            <a:xfrm>
              <a:off x="998090" y="333275"/>
              <a:ext cx="51469" cy="38359"/>
            </a:xfrm>
            <a:custGeom>
              <a:avLst/>
              <a:gdLst>
                <a:gd name="T0" fmla="*/ 78 w 78"/>
                <a:gd name="T1" fmla="*/ 58 h 58"/>
                <a:gd name="T2" fmla="*/ 0 w 78"/>
                <a:gd name="T3" fmla="*/ 0 h 58"/>
                <a:gd name="T4" fmla="*/ 27 w 78"/>
                <a:gd name="T5" fmla="*/ 58 h 58"/>
                <a:gd name="T6" fmla="*/ 78 w 78"/>
                <a:gd name="T7" fmla="*/ 58 h 58"/>
              </a:gdLst>
              <a:ahLst/>
              <a:cxnLst>
                <a:cxn ang="0">
                  <a:pos x="T0" y="T1"/>
                </a:cxn>
                <a:cxn ang="0">
                  <a:pos x="T2" y="T3"/>
                </a:cxn>
                <a:cxn ang="0">
                  <a:pos x="T4" y="T5"/>
                </a:cxn>
                <a:cxn ang="0">
                  <a:pos x="T6" y="T7"/>
                </a:cxn>
              </a:cxnLst>
              <a:rect l="0" t="0" r="r" b="b"/>
              <a:pathLst>
                <a:path w="78" h="58">
                  <a:moveTo>
                    <a:pt x="78" y="58"/>
                  </a:moveTo>
                  <a:cubicBezTo>
                    <a:pt x="57" y="33"/>
                    <a:pt x="30" y="13"/>
                    <a:pt x="0" y="0"/>
                  </a:cubicBezTo>
                  <a:cubicBezTo>
                    <a:pt x="10" y="19"/>
                    <a:pt x="19" y="38"/>
                    <a:pt x="27" y="58"/>
                  </a:cubicBezTo>
                  <a:lnTo>
                    <a:pt x="78" y="58"/>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6" name="Freeform 14">
              <a:extLst>
                <a:ext uri="{FF2B5EF4-FFF2-40B4-BE49-F238E27FC236}">
                  <a16:creationId xmlns:a16="http://schemas.microsoft.com/office/drawing/2014/main" id="{43972BA8-AE24-41D4-95E1-1C5DD756D92C}"/>
                </a:ext>
              </a:extLst>
            </p:cNvPr>
            <p:cNvSpPr/>
            <p:nvPr/>
          </p:nvSpPr>
          <p:spPr bwMode="auto">
            <a:xfrm>
              <a:off x="897095" y="554689"/>
              <a:ext cx="28162" cy="48556"/>
            </a:xfrm>
            <a:custGeom>
              <a:avLst/>
              <a:gdLst>
                <a:gd name="T0" fmla="*/ 0 w 42"/>
                <a:gd name="T1" fmla="*/ 0 h 73"/>
                <a:gd name="T2" fmla="*/ 42 w 42"/>
                <a:gd name="T3" fmla="*/ 73 h 73"/>
                <a:gd name="T4" fmla="*/ 42 w 42"/>
                <a:gd name="T5" fmla="*/ 0 h 73"/>
                <a:gd name="T6" fmla="*/ 0 w 42"/>
                <a:gd name="T7" fmla="*/ 0 h 73"/>
              </a:gdLst>
              <a:ahLst/>
              <a:cxnLst>
                <a:cxn ang="0">
                  <a:pos x="T0" y="T1"/>
                </a:cxn>
                <a:cxn ang="0">
                  <a:pos x="T2" y="T3"/>
                </a:cxn>
                <a:cxn ang="0">
                  <a:pos x="T4" y="T5"/>
                </a:cxn>
                <a:cxn ang="0">
                  <a:pos x="T6" y="T7"/>
                </a:cxn>
              </a:cxnLst>
              <a:rect l="0" t="0" r="r" b="b"/>
              <a:pathLst>
                <a:path w="42" h="73">
                  <a:moveTo>
                    <a:pt x="0" y="0"/>
                  </a:moveTo>
                  <a:cubicBezTo>
                    <a:pt x="11" y="27"/>
                    <a:pt x="26" y="51"/>
                    <a:pt x="42" y="73"/>
                  </a:cubicBezTo>
                  <a:cubicBezTo>
                    <a:pt x="42" y="0"/>
                    <a:pt x="42" y="0"/>
                    <a:pt x="42" y="0"/>
                  </a:cubicBezTo>
                  <a:lnTo>
                    <a:pt x="0" y="0"/>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7" name="Freeform 15">
              <a:extLst>
                <a:ext uri="{FF2B5EF4-FFF2-40B4-BE49-F238E27FC236}">
                  <a16:creationId xmlns:a16="http://schemas.microsoft.com/office/drawing/2014/main" id="{C34A4CFE-8F68-435A-BE26-087FB67A05B2}"/>
                </a:ext>
              </a:extLst>
            </p:cNvPr>
            <p:cNvSpPr/>
            <p:nvPr/>
          </p:nvSpPr>
          <p:spPr bwMode="auto">
            <a:xfrm>
              <a:off x="799012" y="477000"/>
              <a:ext cx="59238" cy="50498"/>
            </a:xfrm>
            <a:custGeom>
              <a:avLst/>
              <a:gdLst>
                <a:gd name="T0" fmla="*/ 78 w 89"/>
                <a:gd name="T1" fmla="*/ 0 h 76"/>
                <a:gd name="T2" fmla="*/ 0 w 89"/>
                <a:gd name="T3" fmla="*/ 0 h 76"/>
                <a:gd name="T4" fmla="*/ 22 w 89"/>
                <a:gd name="T5" fmla="*/ 76 h 76"/>
                <a:gd name="T6" fmla="*/ 89 w 89"/>
                <a:gd name="T7" fmla="*/ 76 h 76"/>
                <a:gd name="T8" fmla="*/ 78 w 89"/>
                <a:gd name="T9" fmla="*/ 0 h 76"/>
              </a:gdLst>
              <a:ahLst/>
              <a:cxnLst>
                <a:cxn ang="0">
                  <a:pos x="T0" y="T1"/>
                </a:cxn>
                <a:cxn ang="0">
                  <a:pos x="T2" y="T3"/>
                </a:cxn>
                <a:cxn ang="0">
                  <a:pos x="T4" y="T5"/>
                </a:cxn>
                <a:cxn ang="0">
                  <a:pos x="T6" y="T7"/>
                </a:cxn>
                <a:cxn ang="0">
                  <a:pos x="T8" y="T9"/>
                </a:cxn>
              </a:cxnLst>
              <a:rect l="0" t="0" r="r" b="b"/>
              <a:pathLst>
                <a:path w="89" h="76">
                  <a:moveTo>
                    <a:pt x="78" y="0"/>
                  </a:moveTo>
                  <a:cubicBezTo>
                    <a:pt x="0" y="0"/>
                    <a:pt x="0" y="0"/>
                    <a:pt x="0" y="0"/>
                  </a:cubicBezTo>
                  <a:cubicBezTo>
                    <a:pt x="3" y="27"/>
                    <a:pt x="10" y="53"/>
                    <a:pt x="22" y="76"/>
                  </a:cubicBezTo>
                  <a:cubicBezTo>
                    <a:pt x="89" y="76"/>
                    <a:pt x="89" y="76"/>
                    <a:pt x="89" y="76"/>
                  </a:cubicBezTo>
                  <a:cubicBezTo>
                    <a:pt x="83" y="51"/>
                    <a:pt x="79" y="26"/>
                    <a:pt x="78" y="0"/>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8" name="Freeform 16">
              <a:extLst>
                <a:ext uri="{FF2B5EF4-FFF2-40B4-BE49-F238E27FC236}">
                  <a16:creationId xmlns:a16="http://schemas.microsoft.com/office/drawing/2014/main" id="{6043581A-1902-4AEE-B699-B356ABC0729F}"/>
                </a:ext>
              </a:extLst>
            </p:cNvPr>
            <p:cNvSpPr/>
            <p:nvPr/>
          </p:nvSpPr>
          <p:spPr bwMode="auto">
            <a:xfrm>
              <a:off x="832030" y="554689"/>
              <a:ext cx="52440" cy="38359"/>
            </a:xfrm>
            <a:custGeom>
              <a:avLst/>
              <a:gdLst>
                <a:gd name="T0" fmla="*/ 0 w 79"/>
                <a:gd name="T1" fmla="*/ 0 h 58"/>
                <a:gd name="T2" fmla="*/ 79 w 79"/>
                <a:gd name="T3" fmla="*/ 58 h 58"/>
                <a:gd name="T4" fmla="*/ 52 w 79"/>
                <a:gd name="T5" fmla="*/ 0 h 58"/>
                <a:gd name="T6" fmla="*/ 0 w 79"/>
                <a:gd name="T7" fmla="*/ 0 h 58"/>
              </a:gdLst>
              <a:ahLst/>
              <a:cxnLst>
                <a:cxn ang="0">
                  <a:pos x="T0" y="T1"/>
                </a:cxn>
                <a:cxn ang="0">
                  <a:pos x="T2" y="T3"/>
                </a:cxn>
                <a:cxn ang="0">
                  <a:pos x="T4" y="T5"/>
                </a:cxn>
                <a:cxn ang="0">
                  <a:pos x="T6" y="T7"/>
                </a:cxn>
              </a:cxnLst>
              <a:rect l="0" t="0" r="r" b="b"/>
              <a:pathLst>
                <a:path w="79" h="58">
                  <a:moveTo>
                    <a:pt x="0" y="0"/>
                  </a:moveTo>
                  <a:cubicBezTo>
                    <a:pt x="22" y="25"/>
                    <a:pt x="49" y="45"/>
                    <a:pt x="79" y="58"/>
                  </a:cubicBezTo>
                  <a:cubicBezTo>
                    <a:pt x="69" y="40"/>
                    <a:pt x="60" y="20"/>
                    <a:pt x="52" y="0"/>
                  </a:cubicBezTo>
                  <a:lnTo>
                    <a:pt x="0" y="0"/>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19" name="Freeform 17">
              <a:extLst>
                <a:ext uri="{FF2B5EF4-FFF2-40B4-BE49-F238E27FC236}">
                  <a16:creationId xmlns:a16="http://schemas.microsoft.com/office/drawing/2014/main" id="{0D405BDD-DD44-4284-A98D-D3AF3048415B}"/>
                </a:ext>
              </a:extLst>
            </p:cNvPr>
            <p:cNvSpPr/>
            <p:nvPr/>
          </p:nvSpPr>
          <p:spPr bwMode="auto">
            <a:xfrm>
              <a:off x="952934" y="554689"/>
              <a:ext cx="27677" cy="48556"/>
            </a:xfrm>
            <a:custGeom>
              <a:avLst/>
              <a:gdLst>
                <a:gd name="T0" fmla="*/ 0 w 42"/>
                <a:gd name="T1" fmla="*/ 73 h 73"/>
                <a:gd name="T2" fmla="*/ 42 w 42"/>
                <a:gd name="T3" fmla="*/ 0 h 73"/>
                <a:gd name="T4" fmla="*/ 0 w 42"/>
                <a:gd name="T5" fmla="*/ 0 h 73"/>
                <a:gd name="T6" fmla="*/ 0 w 42"/>
                <a:gd name="T7" fmla="*/ 73 h 73"/>
              </a:gdLst>
              <a:ahLst/>
              <a:cxnLst>
                <a:cxn ang="0">
                  <a:pos x="T0" y="T1"/>
                </a:cxn>
                <a:cxn ang="0">
                  <a:pos x="T2" y="T3"/>
                </a:cxn>
                <a:cxn ang="0">
                  <a:pos x="T4" y="T5"/>
                </a:cxn>
                <a:cxn ang="0">
                  <a:pos x="T6" y="T7"/>
                </a:cxn>
              </a:cxnLst>
              <a:rect l="0" t="0" r="r" b="b"/>
              <a:pathLst>
                <a:path w="42" h="73">
                  <a:moveTo>
                    <a:pt x="0" y="73"/>
                  </a:moveTo>
                  <a:cubicBezTo>
                    <a:pt x="17" y="51"/>
                    <a:pt x="31" y="27"/>
                    <a:pt x="42" y="0"/>
                  </a:cubicBezTo>
                  <a:cubicBezTo>
                    <a:pt x="0" y="0"/>
                    <a:pt x="0" y="0"/>
                    <a:pt x="0" y="0"/>
                  </a:cubicBezTo>
                  <a:lnTo>
                    <a:pt x="0" y="73"/>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20" name="Freeform 18">
              <a:extLst>
                <a:ext uri="{FF2B5EF4-FFF2-40B4-BE49-F238E27FC236}">
                  <a16:creationId xmlns:a16="http://schemas.microsoft.com/office/drawing/2014/main" id="{E763E5E8-96DC-493A-9345-6210415C2D52}"/>
                </a:ext>
              </a:extLst>
            </p:cNvPr>
            <p:cNvSpPr/>
            <p:nvPr/>
          </p:nvSpPr>
          <p:spPr bwMode="auto">
            <a:xfrm>
              <a:off x="1020426" y="477000"/>
              <a:ext cx="59238" cy="50498"/>
            </a:xfrm>
            <a:custGeom>
              <a:avLst/>
              <a:gdLst>
                <a:gd name="T0" fmla="*/ 0 w 89"/>
                <a:gd name="T1" fmla="*/ 76 h 76"/>
                <a:gd name="T2" fmla="*/ 67 w 89"/>
                <a:gd name="T3" fmla="*/ 76 h 76"/>
                <a:gd name="T4" fmla="*/ 89 w 89"/>
                <a:gd name="T5" fmla="*/ 0 h 76"/>
                <a:gd name="T6" fmla="*/ 11 w 89"/>
                <a:gd name="T7" fmla="*/ 0 h 76"/>
                <a:gd name="T8" fmla="*/ 0 w 89"/>
                <a:gd name="T9" fmla="*/ 76 h 76"/>
              </a:gdLst>
              <a:ahLst/>
              <a:cxnLst>
                <a:cxn ang="0">
                  <a:pos x="T0" y="T1"/>
                </a:cxn>
                <a:cxn ang="0">
                  <a:pos x="T2" y="T3"/>
                </a:cxn>
                <a:cxn ang="0">
                  <a:pos x="T4" y="T5"/>
                </a:cxn>
                <a:cxn ang="0">
                  <a:pos x="T6" y="T7"/>
                </a:cxn>
                <a:cxn ang="0">
                  <a:pos x="T8" y="T9"/>
                </a:cxn>
              </a:cxnLst>
              <a:rect l="0" t="0" r="r" b="b"/>
              <a:pathLst>
                <a:path w="89" h="76">
                  <a:moveTo>
                    <a:pt x="0" y="76"/>
                  </a:moveTo>
                  <a:cubicBezTo>
                    <a:pt x="67" y="76"/>
                    <a:pt x="67" y="76"/>
                    <a:pt x="67" y="76"/>
                  </a:cubicBezTo>
                  <a:cubicBezTo>
                    <a:pt x="78" y="53"/>
                    <a:pt x="86" y="27"/>
                    <a:pt x="89" y="0"/>
                  </a:cubicBezTo>
                  <a:cubicBezTo>
                    <a:pt x="11" y="0"/>
                    <a:pt x="11" y="0"/>
                    <a:pt x="11" y="0"/>
                  </a:cubicBezTo>
                  <a:cubicBezTo>
                    <a:pt x="9" y="26"/>
                    <a:pt x="6" y="51"/>
                    <a:pt x="0" y="76"/>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21" name="Freeform 19">
              <a:extLst>
                <a:ext uri="{FF2B5EF4-FFF2-40B4-BE49-F238E27FC236}">
                  <a16:creationId xmlns:a16="http://schemas.microsoft.com/office/drawing/2014/main" id="{AFF126BB-43FA-4F79-837B-F2C9FEC27D1D}"/>
                </a:ext>
              </a:extLst>
            </p:cNvPr>
            <p:cNvSpPr/>
            <p:nvPr/>
          </p:nvSpPr>
          <p:spPr bwMode="auto">
            <a:xfrm>
              <a:off x="994206" y="554689"/>
              <a:ext cx="51469" cy="38359"/>
            </a:xfrm>
            <a:custGeom>
              <a:avLst/>
              <a:gdLst>
                <a:gd name="T0" fmla="*/ 0 w 78"/>
                <a:gd name="T1" fmla="*/ 58 h 58"/>
                <a:gd name="T2" fmla="*/ 78 w 78"/>
                <a:gd name="T3" fmla="*/ 0 h 58"/>
                <a:gd name="T4" fmla="*/ 27 w 78"/>
                <a:gd name="T5" fmla="*/ 0 h 58"/>
                <a:gd name="T6" fmla="*/ 0 w 78"/>
                <a:gd name="T7" fmla="*/ 58 h 58"/>
              </a:gdLst>
              <a:ahLst/>
              <a:cxnLst>
                <a:cxn ang="0">
                  <a:pos x="T0" y="T1"/>
                </a:cxn>
                <a:cxn ang="0">
                  <a:pos x="T2" y="T3"/>
                </a:cxn>
                <a:cxn ang="0">
                  <a:pos x="T4" y="T5"/>
                </a:cxn>
                <a:cxn ang="0">
                  <a:pos x="T6" y="T7"/>
                </a:cxn>
              </a:cxnLst>
              <a:rect l="0" t="0" r="r" b="b"/>
              <a:pathLst>
                <a:path w="78" h="58">
                  <a:moveTo>
                    <a:pt x="0" y="58"/>
                  </a:moveTo>
                  <a:cubicBezTo>
                    <a:pt x="30" y="45"/>
                    <a:pt x="57" y="25"/>
                    <a:pt x="78" y="0"/>
                  </a:cubicBezTo>
                  <a:cubicBezTo>
                    <a:pt x="27" y="0"/>
                    <a:pt x="27" y="0"/>
                    <a:pt x="27" y="0"/>
                  </a:cubicBezTo>
                  <a:cubicBezTo>
                    <a:pt x="19" y="20"/>
                    <a:pt x="10" y="40"/>
                    <a:pt x="0" y="58"/>
                  </a:cubicBez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22" name="Freeform 20">
              <a:extLst>
                <a:ext uri="{FF2B5EF4-FFF2-40B4-BE49-F238E27FC236}">
                  <a16:creationId xmlns:a16="http://schemas.microsoft.com/office/drawing/2014/main" id="{5A9AA196-7EF0-4B37-9EAF-05A363FBF6F3}"/>
                </a:ext>
              </a:extLst>
            </p:cNvPr>
            <p:cNvSpPr/>
            <p:nvPr/>
          </p:nvSpPr>
          <p:spPr bwMode="auto">
            <a:xfrm>
              <a:off x="874759" y="399796"/>
              <a:ext cx="136441" cy="126245"/>
            </a:xfrm>
            <a:custGeom>
              <a:avLst/>
              <a:gdLst>
                <a:gd name="T0" fmla="*/ 206 w 206"/>
                <a:gd name="T1" fmla="*/ 13 h 191"/>
                <a:gd name="T2" fmla="*/ 198 w 206"/>
                <a:gd name="T3" fmla="*/ 0 h 191"/>
                <a:gd name="T4" fmla="*/ 7 w 206"/>
                <a:gd name="T5" fmla="*/ 0 h 191"/>
                <a:gd name="T6" fmla="*/ 0 w 206"/>
                <a:gd name="T7" fmla="*/ 13 h 191"/>
                <a:gd name="T8" fmla="*/ 0 w 206"/>
                <a:gd name="T9" fmla="*/ 178 h 191"/>
                <a:gd name="T10" fmla="*/ 7 w 206"/>
                <a:gd name="T11" fmla="*/ 191 h 191"/>
                <a:gd name="T12" fmla="*/ 198 w 206"/>
                <a:gd name="T13" fmla="*/ 191 h 191"/>
                <a:gd name="T14" fmla="*/ 206 w 206"/>
                <a:gd name="T15" fmla="*/ 178 h 191"/>
                <a:gd name="T16" fmla="*/ 206 w 206"/>
                <a:gd name="T17" fmla="*/ 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91">
                  <a:moveTo>
                    <a:pt x="206" y="13"/>
                  </a:moveTo>
                  <a:cubicBezTo>
                    <a:pt x="206" y="6"/>
                    <a:pt x="203" y="0"/>
                    <a:pt x="198" y="0"/>
                  </a:cubicBezTo>
                  <a:cubicBezTo>
                    <a:pt x="7" y="0"/>
                    <a:pt x="7" y="0"/>
                    <a:pt x="7" y="0"/>
                  </a:cubicBezTo>
                  <a:cubicBezTo>
                    <a:pt x="3" y="0"/>
                    <a:pt x="0" y="6"/>
                    <a:pt x="0" y="13"/>
                  </a:cubicBezTo>
                  <a:cubicBezTo>
                    <a:pt x="0" y="178"/>
                    <a:pt x="0" y="178"/>
                    <a:pt x="0" y="178"/>
                  </a:cubicBezTo>
                  <a:cubicBezTo>
                    <a:pt x="0" y="185"/>
                    <a:pt x="3" y="191"/>
                    <a:pt x="7" y="191"/>
                  </a:cubicBezTo>
                  <a:cubicBezTo>
                    <a:pt x="198" y="191"/>
                    <a:pt x="198" y="191"/>
                    <a:pt x="198" y="191"/>
                  </a:cubicBezTo>
                  <a:cubicBezTo>
                    <a:pt x="203" y="191"/>
                    <a:pt x="206" y="185"/>
                    <a:pt x="206" y="178"/>
                  </a:cubicBezTo>
                  <a:lnTo>
                    <a:pt x="206" y="13"/>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23" name="Freeform 21">
              <a:extLst>
                <a:ext uri="{FF2B5EF4-FFF2-40B4-BE49-F238E27FC236}">
                  <a16:creationId xmlns:a16="http://schemas.microsoft.com/office/drawing/2014/main" id="{975CA4FF-6C44-4F43-B95A-7F3E051088EE}"/>
                </a:ext>
              </a:extLst>
            </p:cNvPr>
            <p:cNvSpPr/>
            <p:nvPr/>
          </p:nvSpPr>
          <p:spPr bwMode="auto">
            <a:xfrm>
              <a:off x="927685" y="433300"/>
              <a:ext cx="46613" cy="48556"/>
            </a:xfrm>
            <a:custGeom>
              <a:avLst/>
              <a:gdLst>
                <a:gd name="T0" fmla="*/ 66 w 70"/>
                <a:gd name="T1" fmla="*/ 41 h 73"/>
                <a:gd name="T2" fmla="*/ 9 w 70"/>
                <a:gd name="T3" fmla="*/ 71 h 73"/>
                <a:gd name="T4" fmla="*/ 0 w 70"/>
                <a:gd name="T5" fmla="*/ 66 h 73"/>
                <a:gd name="T6" fmla="*/ 0 w 70"/>
                <a:gd name="T7" fmla="*/ 8 h 73"/>
                <a:gd name="T8" fmla="*/ 9 w 70"/>
                <a:gd name="T9" fmla="*/ 3 h 73"/>
                <a:gd name="T10" fmla="*/ 66 w 70"/>
                <a:gd name="T11" fmla="*/ 32 h 73"/>
                <a:gd name="T12" fmla="*/ 66 w 70"/>
                <a:gd name="T13" fmla="*/ 41 h 73"/>
              </a:gdLst>
              <a:ahLst/>
              <a:cxnLst>
                <a:cxn ang="0">
                  <a:pos x="T0" y="T1"/>
                </a:cxn>
                <a:cxn ang="0">
                  <a:pos x="T2" y="T3"/>
                </a:cxn>
                <a:cxn ang="0">
                  <a:pos x="T4" y="T5"/>
                </a:cxn>
                <a:cxn ang="0">
                  <a:pos x="T6" y="T7"/>
                </a:cxn>
                <a:cxn ang="0">
                  <a:pos x="T8" y="T9"/>
                </a:cxn>
                <a:cxn ang="0">
                  <a:pos x="T10" y="T11"/>
                </a:cxn>
                <a:cxn ang="0">
                  <a:pos x="T12" y="T13"/>
                </a:cxn>
              </a:cxnLst>
              <a:rect l="0" t="0" r="r" b="b"/>
              <a:pathLst>
                <a:path w="70" h="73">
                  <a:moveTo>
                    <a:pt x="66" y="41"/>
                  </a:moveTo>
                  <a:cubicBezTo>
                    <a:pt x="9" y="71"/>
                    <a:pt x="9" y="71"/>
                    <a:pt x="9" y="71"/>
                  </a:cubicBezTo>
                  <a:cubicBezTo>
                    <a:pt x="4" y="73"/>
                    <a:pt x="0" y="71"/>
                    <a:pt x="0" y="66"/>
                  </a:cubicBezTo>
                  <a:cubicBezTo>
                    <a:pt x="0" y="8"/>
                    <a:pt x="0" y="8"/>
                    <a:pt x="0" y="8"/>
                  </a:cubicBezTo>
                  <a:cubicBezTo>
                    <a:pt x="0" y="3"/>
                    <a:pt x="4" y="0"/>
                    <a:pt x="9" y="3"/>
                  </a:cubicBezTo>
                  <a:cubicBezTo>
                    <a:pt x="66" y="32"/>
                    <a:pt x="66" y="32"/>
                    <a:pt x="66" y="32"/>
                  </a:cubicBezTo>
                  <a:cubicBezTo>
                    <a:pt x="70" y="35"/>
                    <a:pt x="70" y="39"/>
                    <a:pt x="66"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TextBox 23">
            <a:extLst>
              <a:ext uri="{FF2B5EF4-FFF2-40B4-BE49-F238E27FC236}">
                <a16:creationId xmlns:a16="http://schemas.microsoft.com/office/drawing/2014/main" id="{48955F42-363D-42F7-A70B-0E4C70642336}"/>
              </a:ext>
            </a:extLst>
          </p:cNvPr>
          <p:cNvSpPr txBox="1"/>
          <p:nvPr/>
        </p:nvSpPr>
        <p:spPr>
          <a:xfrm>
            <a:off x="5166359" y="875104"/>
            <a:ext cx="3049385" cy="923330"/>
          </a:xfrm>
          <a:prstGeom prst="rect">
            <a:avLst/>
          </a:prstGeom>
          <a:noFill/>
        </p:spPr>
        <p:txBody>
          <a:bodyPr wrap="square" rtlCol="0">
            <a:spAutoFit/>
          </a:bodyPr>
          <a:lstStyle/>
          <a:p>
            <a:pPr algn="ctr"/>
            <a:r>
              <a:rPr lang="en-US" sz="5400" dirty="0" smtClean="0">
                <a:solidFill>
                  <a:srgbClr val="FF0000"/>
                </a:solidFill>
                <a:latin typeface="Times New Roman" pitchFamily="18" charset="0"/>
                <a:cs typeface="Times New Roman" pitchFamily="18" charset="0"/>
              </a:rPr>
              <a:t>BÀI 4</a:t>
            </a:r>
            <a:endParaRPr lang="en-US" sz="5400" dirty="0">
              <a:solidFill>
                <a:srgbClr val="FF0000"/>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9462E8CE-EF1C-46C8-B77E-D33A05544E53}"/>
              </a:ext>
            </a:extLst>
          </p:cNvPr>
          <p:cNvSpPr txBox="1"/>
          <p:nvPr/>
        </p:nvSpPr>
        <p:spPr>
          <a:xfrm>
            <a:off x="308473" y="2289093"/>
            <a:ext cx="11589744" cy="3416320"/>
          </a:xfrm>
          <a:prstGeom prst="rect">
            <a:avLst/>
          </a:prstGeom>
          <a:noFill/>
        </p:spPr>
        <p:txBody>
          <a:bodyPr wrap="square" rtlCol="0">
            <a:spAutoFit/>
          </a:bodyPr>
          <a:lstStyle/>
          <a:p>
            <a:pPr algn="ctr"/>
            <a:r>
              <a:rPr lang="en-US" sz="7200" dirty="0">
                <a:latin typeface="Times New Roman" pitchFamily="18" charset="0"/>
                <a:cs typeface="Times New Roman" pitchFamily="18" charset="0"/>
              </a:rPr>
              <a:t>LAO ĐỘNG VÀ VIỆC LÀM.</a:t>
            </a:r>
          </a:p>
          <a:p>
            <a:pPr algn="ctr"/>
            <a:r>
              <a:rPr lang="en-US" sz="7200" dirty="0">
                <a:latin typeface="Times New Roman" pitchFamily="18" charset="0"/>
                <a:cs typeface="Times New Roman" pitchFamily="18" charset="0"/>
              </a:rPr>
              <a:t>CHẤT L</a:t>
            </a:r>
            <a:r>
              <a:rPr lang="vi-VN" sz="7200" dirty="0">
                <a:latin typeface="Times New Roman" pitchFamily="18" charset="0"/>
                <a:cs typeface="Times New Roman" pitchFamily="18" charset="0"/>
              </a:rPr>
              <a:t>Ư</a:t>
            </a:r>
            <a:r>
              <a:rPr lang="en-US" sz="7200" dirty="0">
                <a:latin typeface="Times New Roman" pitchFamily="18" charset="0"/>
                <a:cs typeface="Times New Roman" pitchFamily="18" charset="0"/>
              </a:rPr>
              <a:t>ỢNG CUỘC SỐNG</a:t>
            </a:r>
          </a:p>
        </p:txBody>
      </p:sp>
      <p:pic>
        <p:nvPicPr>
          <p:cNvPr id="26" name="Picture 2">
            <a:extLst>
              <a:ext uri="{FF2B5EF4-FFF2-40B4-BE49-F238E27FC236}">
                <a16:creationId xmlns:a16="http://schemas.microsoft.com/office/drawing/2014/main" id="{88136C1A-29CB-4C86-8E6C-4782404941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33" b="25183"/>
          <a:stretch/>
        </p:blipFill>
        <p:spPr bwMode="auto">
          <a:xfrm>
            <a:off x="-7606" y="4000"/>
            <a:ext cx="4464048" cy="228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9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E7B1-0796-42B9-B10C-60C1F9C92DCD}"/>
              </a:ext>
            </a:extLst>
          </p:cNvPr>
          <p:cNvSpPr>
            <a:spLocks noGrp="1"/>
          </p:cNvSpPr>
          <p:nvPr>
            <p:ph type="title"/>
          </p:nvPr>
        </p:nvSpPr>
        <p:spPr>
          <a:xfrm>
            <a:off x="3513221" y="0"/>
            <a:ext cx="8678778" cy="936512"/>
          </a:xfrm>
          <a:solidFill>
            <a:schemeClr val="accent6">
              <a:lumMod val="40000"/>
              <a:lumOff val="60000"/>
            </a:schemeClr>
          </a:solidFill>
        </p:spPr>
        <p:txBody>
          <a:bodyPr anchor="b"/>
          <a:lstStyle/>
          <a:p>
            <a:pPr algn="ctr"/>
            <a:r>
              <a:rPr lang="en-US" b="1" dirty="0">
                <a:latin typeface="Times New Roman" pitchFamily="18" charset="0"/>
                <a:cs typeface="Times New Roman" pitchFamily="18" charset="0"/>
              </a:rPr>
              <a:t>TÔI LÀ ĐẠI BIỂU QUỐC HỘI</a:t>
            </a:r>
          </a:p>
        </p:txBody>
      </p:sp>
      <p:sp>
        <p:nvSpPr>
          <p:cNvPr id="3" name="Content Placeholder 2">
            <a:extLst>
              <a:ext uri="{FF2B5EF4-FFF2-40B4-BE49-F238E27FC236}">
                <a16:creationId xmlns:a16="http://schemas.microsoft.com/office/drawing/2014/main" id="{BC0EEAAB-CCB9-460B-A043-33A4AB16D16A}"/>
              </a:ext>
            </a:extLst>
          </p:cNvPr>
          <p:cNvSpPr>
            <a:spLocks noGrp="1"/>
          </p:cNvSpPr>
          <p:nvPr>
            <p:ph idx="1"/>
          </p:nvPr>
        </p:nvSpPr>
        <p:spPr>
          <a:xfrm>
            <a:off x="3470689" y="1018436"/>
            <a:ext cx="8678778" cy="1194987"/>
          </a:xfrm>
          <a:solidFill>
            <a:srgbClr val="C00000"/>
          </a:solidFill>
        </p:spPr>
        <p:txBody>
          <a:bodyPr anchor="ctr">
            <a:noAutofit/>
          </a:bodyPr>
          <a:lstStyle/>
          <a:p>
            <a:pPr marL="0" indent="0" algn="ctr">
              <a:lnSpc>
                <a:spcPct val="120000"/>
              </a:lnSpc>
              <a:spcBef>
                <a:spcPts val="0"/>
              </a:spcBef>
              <a:buNone/>
            </a:pPr>
            <a:r>
              <a:rPr lang="en-US" sz="4400" dirty="0">
                <a:solidFill>
                  <a:schemeClr val="bg1"/>
                </a:solidFill>
                <a:latin typeface="Times New Roman" pitchFamily="18" charset="0"/>
                <a:cs typeface="Times New Roman" pitchFamily="18" charset="0"/>
              </a:rPr>
              <a:t>VÌ MỘT VIỆT NAM GIÀU MẠNH</a:t>
            </a:r>
          </a:p>
        </p:txBody>
      </p:sp>
      <p:pic>
        <p:nvPicPr>
          <p:cNvPr id="13316" name="Picture 4" descr="Tôi lên tiếng - Home | Facebook">
            <a:extLst>
              <a:ext uri="{FF2B5EF4-FFF2-40B4-BE49-F238E27FC236}">
                <a16:creationId xmlns:a16="http://schemas.microsoft.com/office/drawing/2014/main" id="{FDA8F193-EC0C-46E0-B461-EB5D92314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8100"/>
            <a:ext cx="324802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ốc hội Việt Nam – Wikipedia tiếng Việt">
            <a:extLst>
              <a:ext uri="{FF2B5EF4-FFF2-40B4-BE49-F238E27FC236}">
                <a16:creationId xmlns:a16="http://schemas.microsoft.com/office/drawing/2014/main" id="{804C0C51-8548-42B4-814B-77B5B5345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50336"/>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Group of men">
            <a:extLst>
              <a:ext uri="{FF2B5EF4-FFF2-40B4-BE49-F238E27FC236}">
                <a16:creationId xmlns:a16="http://schemas.microsoft.com/office/drawing/2014/main" id="{CDB1BF57-21FC-46CD-826C-B790974D5E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94688" y="2693141"/>
            <a:ext cx="914400" cy="914400"/>
          </a:xfrm>
          <a:prstGeom prst="rect">
            <a:avLst/>
          </a:prstGeom>
        </p:spPr>
      </p:pic>
      <p:pic>
        <p:nvPicPr>
          <p:cNvPr id="8" name="Graphic 7" descr="Crane">
            <a:extLst>
              <a:ext uri="{FF2B5EF4-FFF2-40B4-BE49-F238E27FC236}">
                <a16:creationId xmlns:a16="http://schemas.microsoft.com/office/drawing/2014/main" id="{0C4FF52F-1CD6-4A0C-AA23-58C649EBCA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52651" y="4449426"/>
            <a:ext cx="914400" cy="914400"/>
          </a:xfrm>
          <a:prstGeom prst="rect">
            <a:avLst/>
          </a:prstGeom>
        </p:spPr>
      </p:pic>
      <p:pic>
        <p:nvPicPr>
          <p:cNvPr id="10" name="Graphic 9" descr="Airplane">
            <a:extLst>
              <a:ext uri="{FF2B5EF4-FFF2-40B4-BE49-F238E27FC236}">
                <a16:creationId xmlns:a16="http://schemas.microsoft.com/office/drawing/2014/main" id="{FF27EAD8-F4A0-4305-A070-8B60F0E2A2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384663" y="4449426"/>
            <a:ext cx="914400" cy="914400"/>
          </a:xfrm>
          <a:prstGeom prst="rect">
            <a:avLst/>
          </a:prstGeom>
        </p:spPr>
      </p:pic>
      <p:pic>
        <p:nvPicPr>
          <p:cNvPr id="12" name="Graphic 11" descr="Cell Tower">
            <a:extLst>
              <a:ext uri="{FF2B5EF4-FFF2-40B4-BE49-F238E27FC236}">
                <a16:creationId xmlns:a16="http://schemas.microsoft.com/office/drawing/2014/main" id="{37B1441E-B287-4D0B-8804-74A7A1A666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807151" y="4436272"/>
            <a:ext cx="914400" cy="914400"/>
          </a:xfrm>
          <a:prstGeom prst="rect">
            <a:avLst/>
          </a:prstGeom>
        </p:spPr>
      </p:pic>
      <p:pic>
        <p:nvPicPr>
          <p:cNvPr id="14" name="Graphic 13" descr="Classroom">
            <a:extLst>
              <a:ext uri="{FF2B5EF4-FFF2-40B4-BE49-F238E27FC236}">
                <a16:creationId xmlns:a16="http://schemas.microsoft.com/office/drawing/2014/main" id="{BD9FF128-C05D-4282-9DAA-3C064FF7197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065426" y="2672998"/>
            <a:ext cx="914400" cy="914400"/>
          </a:xfrm>
          <a:prstGeom prst="rect">
            <a:avLst/>
          </a:prstGeom>
        </p:spPr>
      </p:pic>
      <p:pic>
        <p:nvPicPr>
          <p:cNvPr id="16" name="Graphic 15" descr="Dollar">
            <a:extLst>
              <a:ext uri="{FF2B5EF4-FFF2-40B4-BE49-F238E27FC236}">
                <a16:creationId xmlns:a16="http://schemas.microsoft.com/office/drawing/2014/main" id="{A9982287-98A3-4561-969E-503DB73A392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349951" y="2672998"/>
            <a:ext cx="914400" cy="914400"/>
          </a:xfrm>
          <a:prstGeom prst="rect">
            <a:avLst/>
          </a:prstGeom>
        </p:spPr>
      </p:pic>
      <p:pic>
        <p:nvPicPr>
          <p:cNvPr id="18" name="Graphic 17" descr="Electric Tower">
            <a:extLst>
              <a:ext uri="{FF2B5EF4-FFF2-40B4-BE49-F238E27FC236}">
                <a16:creationId xmlns:a16="http://schemas.microsoft.com/office/drawing/2014/main" id="{D6563A67-B9B6-41EB-A090-21AFE33BB5C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229639" y="4423389"/>
            <a:ext cx="914400" cy="914400"/>
          </a:xfrm>
          <a:prstGeom prst="rect">
            <a:avLst/>
          </a:prstGeom>
        </p:spPr>
      </p:pic>
      <p:pic>
        <p:nvPicPr>
          <p:cNvPr id="20" name="Graphic 19" descr="Robot Hand">
            <a:extLst>
              <a:ext uri="{FF2B5EF4-FFF2-40B4-BE49-F238E27FC236}">
                <a16:creationId xmlns:a16="http://schemas.microsoft.com/office/drawing/2014/main" id="{009E2D9B-4CC0-4E76-A907-69DD4AAAFE1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0340513" y="2678741"/>
            <a:ext cx="914400" cy="914400"/>
          </a:xfrm>
          <a:prstGeom prst="rect">
            <a:avLst/>
          </a:prstGeom>
        </p:spPr>
      </p:pic>
      <p:sp>
        <p:nvSpPr>
          <p:cNvPr id="24" name="TextBox 23">
            <a:extLst>
              <a:ext uri="{FF2B5EF4-FFF2-40B4-BE49-F238E27FC236}">
                <a16:creationId xmlns:a16="http://schemas.microsoft.com/office/drawing/2014/main" id="{B35C6AB0-4E79-4C92-A95B-AD3F73D86B30}"/>
              </a:ext>
            </a:extLst>
          </p:cNvPr>
          <p:cNvSpPr txBox="1"/>
          <p:nvPr/>
        </p:nvSpPr>
        <p:spPr>
          <a:xfrm>
            <a:off x="4407826" y="3576018"/>
            <a:ext cx="1362075" cy="461665"/>
          </a:xfrm>
          <a:prstGeom prst="rect">
            <a:avLst/>
          </a:prstGeom>
          <a:noFill/>
        </p:spPr>
        <p:txBody>
          <a:bodyPr wrap="square">
            <a:spAutoFit/>
          </a:bodyPr>
          <a:lstStyle/>
          <a:p>
            <a:pPr algn="ctr"/>
            <a:r>
              <a:rPr lang="en-US" sz="2400" dirty="0" err="1">
                <a:solidFill>
                  <a:srgbClr val="C00000"/>
                </a:solidFill>
                <a:latin typeface="Times New Roman" pitchFamily="18" charset="0"/>
                <a:cs typeface="Times New Roman" pitchFamily="18" charset="0"/>
              </a:rPr>
              <a:t>Nhân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lực</a:t>
            </a:r>
            <a:endParaRPr lang="en-US" sz="2400" dirty="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18723101-5692-4A3B-8948-EC33968FD04F}"/>
              </a:ext>
            </a:extLst>
          </p:cNvPr>
          <p:cNvSpPr txBox="1"/>
          <p:nvPr/>
        </p:nvSpPr>
        <p:spPr>
          <a:xfrm>
            <a:off x="6141748" y="3570347"/>
            <a:ext cx="1362075" cy="461665"/>
          </a:xfrm>
          <a:prstGeom prst="rect">
            <a:avLst/>
          </a:prstGeom>
          <a:noFill/>
        </p:spPr>
        <p:txBody>
          <a:bodyPr wrap="square">
            <a:spAutoFit/>
          </a:bodyPr>
          <a:lstStyle/>
          <a:p>
            <a:pPr algn="ctr"/>
            <a:r>
              <a:rPr lang="en-US" sz="2400" dirty="0" err="1">
                <a:solidFill>
                  <a:srgbClr val="C00000"/>
                </a:solidFill>
                <a:latin typeface="Times New Roman" pitchFamily="18" charset="0"/>
                <a:cs typeface="Times New Roman" pitchFamily="18" charset="0"/>
              </a:rPr>
              <a:t>Vốn</a:t>
            </a:r>
            <a:endParaRPr lang="en-US" sz="2400" dirty="0">
              <a:solidFill>
                <a:srgbClr val="C00000"/>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622E9CAE-C3E6-4015-B1C0-7F01D2EF2333}"/>
              </a:ext>
            </a:extLst>
          </p:cNvPr>
          <p:cNvSpPr txBox="1"/>
          <p:nvPr/>
        </p:nvSpPr>
        <p:spPr>
          <a:xfrm>
            <a:off x="7836296" y="3601798"/>
            <a:ext cx="1362075" cy="461665"/>
          </a:xfrm>
          <a:prstGeom prst="rect">
            <a:avLst/>
          </a:prstGeom>
          <a:noFill/>
        </p:spPr>
        <p:txBody>
          <a:bodyPr wrap="square">
            <a:spAutoFit/>
          </a:bodyPr>
          <a:lstStyle/>
          <a:p>
            <a:pPr algn="ctr"/>
            <a:r>
              <a:rPr lang="en-US" sz="2400" dirty="0" err="1">
                <a:solidFill>
                  <a:srgbClr val="C00000"/>
                </a:solidFill>
                <a:latin typeface="Times New Roman" pitchFamily="18" charset="0"/>
                <a:cs typeface="Times New Roman" pitchFamily="18" charset="0"/>
              </a:rPr>
              <a:t>Giáo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dục</a:t>
            </a:r>
            <a:endParaRPr lang="en-US" sz="2400" dirty="0">
              <a:solidFill>
                <a:srgbClr val="C0000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57AC08CB-23A8-4B64-A94E-A73DD478C7BA}"/>
              </a:ext>
            </a:extLst>
          </p:cNvPr>
          <p:cNvSpPr txBox="1"/>
          <p:nvPr/>
        </p:nvSpPr>
        <p:spPr>
          <a:xfrm>
            <a:off x="9606971" y="3570346"/>
            <a:ext cx="1902750" cy="830997"/>
          </a:xfrm>
          <a:prstGeom prst="rect">
            <a:avLst/>
          </a:prstGeom>
          <a:noFill/>
        </p:spPr>
        <p:txBody>
          <a:bodyPr wrap="square">
            <a:spAutoFit/>
          </a:bodyPr>
          <a:lstStyle/>
          <a:p>
            <a:pPr algn="ctr"/>
            <a:r>
              <a:rPr lang="en-US" sz="2400" dirty="0" err="1">
                <a:solidFill>
                  <a:srgbClr val="C00000"/>
                </a:solidFill>
                <a:latin typeface="Times New Roman" pitchFamily="18" charset="0"/>
                <a:cs typeface="Times New Roman" pitchFamily="18" charset="0"/>
              </a:rPr>
              <a:t>Công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nghiệp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hóa</a:t>
            </a:r>
            <a:endParaRPr lang="en-US" sz="2400" dirty="0">
              <a:solidFill>
                <a:srgbClr val="C00000"/>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33C5DEB7-04CC-4A03-B1BE-781CE908AC61}"/>
              </a:ext>
            </a:extLst>
          </p:cNvPr>
          <p:cNvSpPr txBox="1"/>
          <p:nvPr/>
        </p:nvSpPr>
        <p:spPr>
          <a:xfrm>
            <a:off x="6474901" y="5358165"/>
            <a:ext cx="3602700" cy="461665"/>
          </a:xfrm>
          <a:prstGeom prst="rect">
            <a:avLst/>
          </a:prstGeom>
          <a:noFill/>
        </p:spPr>
        <p:txBody>
          <a:bodyPr wrap="square">
            <a:spAutoFit/>
          </a:bodyPr>
          <a:lstStyle/>
          <a:p>
            <a:pPr algn="ctr"/>
            <a:r>
              <a:rPr lang="en-US" sz="2400" dirty="0" err="1">
                <a:solidFill>
                  <a:srgbClr val="C00000"/>
                </a:solidFill>
                <a:latin typeface="Times New Roman" pitchFamily="18" charset="0"/>
                <a:cs typeface="Times New Roman" pitchFamily="18" charset="0"/>
              </a:rPr>
              <a:t>Phát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triển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cơ</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sở</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hạ</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tầng</a:t>
            </a:r>
            <a:endParaRPr lang="en-US" sz="2400" dirty="0">
              <a:solidFill>
                <a:srgbClr val="C00000"/>
              </a:solidFill>
              <a:latin typeface="Times New Roman" pitchFamily="18" charset="0"/>
              <a:cs typeface="Times New Roman" pitchFamily="18" charset="0"/>
            </a:endParaRPr>
          </a:p>
        </p:txBody>
      </p:sp>
      <p:pic>
        <p:nvPicPr>
          <p:cNvPr id="2050" name="Picture 2" descr="SO Musings: Agricultural Policy of Swatantra Party - Spontaneous Order">
            <a:extLst>
              <a:ext uri="{FF2B5EF4-FFF2-40B4-BE49-F238E27FC236}">
                <a16:creationId xmlns:a16="http://schemas.microsoft.com/office/drawing/2014/main" id="{8AB85EFF-98E8-4316-9CE0-5C1D08371493}"/>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6029" b="28505"/>
          <a:stretch/>
        </p:blipFill>
        <p:spPr bwMode="auto">
          <a:xfrm>
            <a:off x="4822513" y="5883381"/>
            <a:ext cx="3464237" cy="891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ustry - Brekke &amp; Strand">
            <a:extLst>
              <a:ext uri="{FF2B5EF4-FFF2-40B4-BE49-F238E27FC236}">
                <a16:creationId xmlns:a16="http://schemas.microsoft.com/office/drawing/2014/main" id="{C67E237F-118E-4C40-9BF3-ED71558D907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84662" y="5894260"/>
            <a:ext cx="3731137" cy="88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P spid="23" grpId="0"/>
      <p:bldP spid="26"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405" y="575244"/>
            <a:ext cx="10948087" cy="6247864"/>
          </a:xfrm>
          <a:prstGeom prst="rect">
            <a:avLst/>
          </a:prstGeom>
        </p:spPr>
        <p:txBody>
          <a:bodyPr wrap="square">
            <a:spAutoFit/>
          </a:bodyPr>
          <a:lstStyle/>
          <a:p>
            <a:r>
              <a:rPr lang="en-US" sz="2000" b="1" u="sng">
                <a:solidFill>
                  <a:srgbClr val="071159"/>
                </a:solidFill>
                <a:latin typeface="Times New Roman" panose="02020603050405020304" pitchFamily="18" charset="0"/>
                <a:cs typeface="Times New Roman" panose="02020603050405020304" pitchFamily="18" charset="0"/>
              </a:rPr>
              <a:t>I. Nguồn lao động và sử dụng lao động</a:t>
            </a:r>
            <a:endParaRPr lang="en-US" sz="2000">
              <a:solidFill>
                <a:srgbClr val="071159"/>
              </a:solidFill>
              <a:latin typeface="Times New Roman" panose="02020603050405020304" pitchFamily="18" charset="0"/>
              <a:cs typeface="Times New Roman" panose="02020603050405020304" pitchFamily="18" charset="0"/>
            </a:endParaRPr>
          </a:p>
          <a:p>
            <a:r>
              <a:rPr lang="en-US" sz="2000" b="1" u="sng">
                <a:solidFill>
                  <a:srgbClr val="071159"/>
                </a:solidFill>
                <a:latin typeface="Times New Roman" panose="02020603050405020304" pitchFamily="18" charset="0"/>
                <a:cs typeface="Times New Roman" panose="02020603050405020304" pitchFamily="18" charset="0"/>
              </a:rPr>
              <a:t>1. Nguồn lao động</a:t>
            </a:r>
            <a:endParaRPr lang="en-US" sz="2000">
              <a:solidFill>
                <a:srgbClr val="071159"/>
              </a:solidFill>
              <a:latin typeface="Times New Roman" panose="02020603050405020304" pitchFamily="18" charset="0"/>
              <a:cs typeface="Times New Roman" panose="02020603050405020304" pitchFamily="18" charset="0"/>
            </a:endParaRPr>
          </a:p>
          <a:p>
            <a:r>
              <a:rPr lang="en-US" sz="2000">
                <a:solidFill>
                  <a:srgbClr val="071159"/>
                </a:solidFill>
                <a:latin typeface="Times New Roman" panose="02020603050405020304" pitchFamily="18" charset="0"/>
                <a:cs typeface="Times New Roman" panose="02020603050405020304" pitchFamily="18" charset="0"/>
              </a:rPr>
              <a:t>- Nguồn lao động nước ta dồi dào và tăng nhanh. </a:t>
            </a:r>
          </a:p>
          <a:p>
            <a:r>
              <a:rPr lang="en-US" sz="2000">
                <a:solidFill>
                  <a:srgbClr val="071159"/>
                </a:solidFill>
                <a:latin typeface="Times New Roman" panose="02020603050405020304" pitchFamily="18" charset="0"/>
                <a:cs typeface="Times New Roman" panose="02020603050405020304" pitchFamily="18" charset="0"/>
              </a:rPr>
              <a:t>- Trung bình mỗi năm tăng thêm khoảng 1 triệu lao </a:t>
            </a:r>
            <a:r>
              <a:rPr lang="en-US" sz="2000" smtClean="0">
                <a:solidFill>
                  <a:srgbClr val="071159"/>
                </a:solidFill>
                <a:latin typeface="Times New Roman" panose="02020603050405020304" pitchFamily="18" charset="0"/>
                <a:cs typeface="Times New Roman" panose="02020603050405020304" pitchFamily="18" charset="0"/>
              </a:rPr>
              <a:t>động.</a:t>
            </a:r>
            <a:endParaRPr lang="en-US" sz="2000">
              <a:solidFill>
                <a:srgbClr val="071159"/>
              </a:solidFill>
              <a:latin typeface="Times New Roman" panose="02020603050405020304" pitchFamily="18" charset="0"/>
              <a:cs typeface="Times New Roman" panose="02020603050405020304" pitchFamily="18" charset="0"/>
            </a:endParaRPr>
          </a:p>
          <a:p>
            <a:r>
              <a:rPr lang="en-US" sz="2000">
                <a:solidFill>
                  <a:srgbClr val="071159"/>
                </a:solidFill>
                <a:latin typeface="Times New Roman" panose="02020603050405020304" pitchFamily="18" charset="0"/>
                <a:cs typeface="Times New Roman" panose="02020603050405020304" pitchFamily="18" charset="0"/>
              </a:rPr>
              <a:t>- Chủ yếu ở nông thôn 67,8%.và phần lớn chưa qua đào tạo 78,3 % .(2017) </a:t>
            </a:r>
          </a:p>
          <a:p>
            <a:r>
              <a:rPr lang="en-US" sz="2000">
                <a:solidFill>
                  <a:srgbClr val="071159"/>
                </a:solidFill>
                <a:latin typeface="Times New Roman" panose="02020603050405020304" pitchFamily="18" charset="0"/>
                <a:cs typeface="Times New Roman" panose="02020603050405020304" pitchFamily="18" charset="0"/>
              </a:rPr>
              <a:t>- Có nhiều kinh nghiệm trong sản xuất nông, lâm, ngư nghiệp, thủ công </a:t>
            </a:r>
            <a:r>
              <a:rPr lang="en-US" sz="2000" smtClean="0">
                <a:solidFill>
                  <a:srgbClr val="071159"/>
                </a:solidFill>
                <a:latin typeface="Times New Roman" panose="02020603050405020304" pitchFamily="18" charset="0"/>
                <a:cs typeface="Times New Roman" panose="02020603050405020304" pitchFamily="18" charset="0"/>
              </a:rPr>
              <a:t>nghiệp, </a:t>
            </a:r>
            <a:r>
              <a:rPr lang="en-US" sz="2000">
                <a:solidFill>
                  <a:srgbClr val="071159"/>
                </a:solidFill>
                <a:latin typeface="Times New Roman" panose="02020603050405020304" pitchFamily="18" charset="0"/>
                <a:cs typeface="Times New Roman" panose="02020603050405020304" pitchFamily="18" charset="0"/>
              </a:rPr>
              <a:t>có khả năng tiếp thu khoa </a:t>
            </a:r>
            <a:r>
              <a:rPr lang="en-US" sz="2000" smtClean="0">
                <a:solidFill>
                  <a:srgbClr val="071159"/>
                </a:solidFill>
                <a:latin typeface="Times New Roman" panose="02020603050405020304" pitchFamily="18" charset="0"/>
                <a:cs typeface="Times New Roman" panose="02020603050405020304" pitchFamily="18" charset="0"/>
              </a:rPr>
              <a:t>    học </a:t>
            </a:r>
            <a:r>
              <a:rPr lang="en-US" sz="2000">
                <a:solidFill>
                  <a:srgbClr val="071159"/>
                </a:solidFill>
                <a:latin typeface="Times New Roman" panose="02020603050405020304" pitchFamily="18" charset="0"/>
                <a:cs typeface="Times New Roman" panose="02020603050405020304" pitchFamily="18" charset="0"/>
              </a:rPr>
              <a:t>kĩ thuật.</a:t>
            </a:r>
          </a:p>
          <a:p>
            <a:r>
              <a:rPr lang="en-US" sz="2000">
                <a:solidFill>
                  <a:srgbClr val="071159"/>
                </a:solidFill>
                <a:latin typeface="Times New Roman" panose="02020603050405020304" pitchFamily="18" charset="0"/>
                <a:cs typeface="Times New Roman" panose="02020603050405020304" pitchFamily="18" charset="0"/>
              </a:rPr>
              <a:t>- Hạn chế về thể lực và trình độ chuyên </a:t>
            </a:r>
            <a:r>
              <a:rPr lang="en-US" sz="2000" smtClean="0">
                <a:solidFill>
                  <a:srgbClr val="071159"/>
                </a:solidFill>
                <a:latin typeface="Times New Roman" panose="02020603050405020304" pitchFamily="18" charset="0"/>
                <a:cs typeface="Times New Roman" panose="02020603050405020304" pitchFamily="18" charset="0"/>
              </a:rPr>
              <a:t>môn.</a:t>
            </a:r>
            <a:endParaRPr lang="en-US" sz="2000">
              <a:solidFill>
                <a:srgbClr val="071159"/>
              </a:solidFill>
              <a:latin typeface="Times New Roman" panose="02020603050405020304" pitchFamily="18" charset="0"/>
              <a:cs typeface="Times New Roman" panose="02020603050405020304" pitchFamily="18" charset="0"/>
            </a:endParaRPr>
          </a:p>
          <a:p>
            <a:r>
              <a:rPr lang="en-US" sz="2000" b="1" u="sng">
                <a:solidFill>
                  <a:srgbClr val="071159"/>
                </a:solidFill>
                <a:latin typeface="Times New Roman" panose="02020603050405020304" pitchFamily="18" charset="0"/>
                <a:cs typeface="Times New Roman" panose="02020603050405020304" pitchFamily="18" charset="0"/>
              </a:rPr>
              <a:t>2. Sử dụng lao động</a:t>
            </a:r>
            <a:endParaRPr lang="en-US" sz="2000">
              <a:solidFill>
                <a:srgbClr val="071159"/>
              </a:solidFill>
              <a:latin typeface="Times New Roman" panose="02020603050405020304" pitchFamily="18" charset="0"/>
              <a:cs typeface="Times New Roman" panose="02020603050405020304" pitchFamily="18" charset="0"/>
            </a:endParaRPr>
          </a:p>
          <a:p>
            <a:r>
              <a:rPr lang="en-US" sz="2000" smtClean="0">
                <a:solidFill>
                  <a:srgbClr val="071159"/>
                </a:solidFill>
                <a:latin typeface="Times New Roman" panose="02020603050405020304" pitchFamily="18" charset="0"/>
                <a:cs typeface="Times New Roman" panose="02020603050405020304" pitchFamily="18" charset="0"/>
              </a:rPr>
              <a:t>-  Số </a:t>
            </a:r>
            <a:r>
              <a:rPr lang="en-US" sz="2000">
                <a:solidFill>
                  <a:srgbClr val="071159"/>
                </a:solidFill>
                <a:latin typeface="Times New Roman" panose="02020603050405020304" pitchFamily="18" charset="0"/>
                <a:cs typeface="Times New Roman" panose="02020603050405020304" pitchFamily="18" charset="0"/>
              </a:rPr>
              <a:t>lao động có việc làm ngày càng </a:t>
            </a:r>
            <a:r>
              <a:rPr lang="en-US" sz="2000" smtClean="0">
                <a:solidFill>
                  <a:srgbClr val="071159"/>
                </a:solidFill>
                <a:latin typeface="Times New Roman" panose="02020603050405020304" pitchFamily="18" charset="0"/>
                <a:cs typeface="Times New Roman" panose="02020603050405020304" pitchFamily="18" charset="0"/>
              </a:rPr>
              <a:t>tăng.</a:t>
            </a:r>
            <a:endParaRPr lang="en-US" sz="2000">
              <a:solidFill>
                <a:srgbClr val="071159"/>
              </a:solidFill>
              <a:latin typeface="Times New Roman" panose="02020603050405020304" pitchFamily="18" charset="0"/>
              <a:cs typeface="Times New Roman" panose="02020603050405020304" pitchFamily="18" charset="0"/>
            </a:endParaRPr>
          </a:p>
          <a:p>
            <a:r>
              <a:rPr lang="en-US" sz="2000" smtClean="0">
                <a:solidFill>
                  <a:srgbClr val="071159"/>
                </a:solidFill>
                <a:latin typeface="Times New Roman" panose="02020603050405020304" pitchFamily="18" charset="0"/>
                <a:cs typeface="Times New Roman" panose="02020603050405020304" pitchFamily="18" charset="0"/>
              </a:rPr>
              <a:t>-  Cơ </a:t>
            </a:r>
            <a:r>
              <a:rPr lang="en-US" sz="2000">
                <a:solidFill>
                  <a:srgbClr val="071159"/>
                </a:solidFill>
                <a:latin typeface="Times New Roman" panose="02020603050405020304" pitchFamily="18" charset="0"/>
                <a:cs typeface="Times New Roman" panose="02020603050405020304" pitchFamily="18" charset="0"/>
              </a:rPr>
              <a:t>cấu sử dụng lao động của nước ta có sự thay đổi theo hướng tích </a:t>
            </a:r>
            <a:r>
              <a:rPr lang="en-US" sz="2000" smtClean="0">
                <a:solidFill>
                  <a:srgbClr val="071159"/>
                </a:solidFill>
                <a:latin typeface="Times New Roman" panose="02020603050405020304" pitchFamily="18" charset="0"/>
                <a:cs typeface="Times New Roman" panose="02020603050405020304" pitchFamily="18" charset="0"/>
              </a:rPr>
              <a:t>cực. </a:t>
            </a:r>
          </a:p>
          <a:p>
            <a:r>
              <a:rPr lang="en-US" sz="2000" smtClean="0">
                <a:solidFill>
                  <a:srgbClr val="071159"/>
                </a:solidFill>
                <a:latin typeface="Times New Roman" panose="02020603050405020304" pitchFamily="18" charset="0"/>
                <a:cs typeface="Times New Roman" panose="02020603050405020304" pitchFamily="18" charset="0"/>
              </a:rPr>
              <a:t>-  Giảm </a:t>
            </a:r>
            <a:r>
              <a:rPr lang="en-US" sz="2000">
                <a:solidFill>
                  <a:srgbClr val="071159"/>
                </a:solidFill>
                <a:latin typeface="Times New Roman" panose="02020603050405020304" pitchFamily="18" charset="0"/>
                <a:cs typeface="Times New Roman" panose="02020603050405020304" pitchFamily="18" charset="0"/>
              </a:rPr>
              <a:t>tỉ lệ lao động trong nông lâm ngư nghiệp , tăng tỉ lệ lao động trong công nghiệp , xây dựng và dịch vụ .</a:t>
            </a:r>
          </a:p>
          <a:p>
            <a:r>
              <a:rPr lang="en-US" sz="2000" b="1" u="sng">
                <a:solidFill>
                  <a:srgbClr val="071159"/>
                </a:solidFill>
                <a:latin typeface="Times New Roman" panose="02020603050405020304" pitchFamily="18" charset="0"/>
                <a:cs typeface="Times New Roman" panose="02020603050405020304" pitchFamily="18" charset="0"/>
              </a:rPr>
              <a:t>II. Vấn đề việc làm.</a:t>
            </a:r>
            <a:endParaRPr lang="en-US" sz="2000">
              <a:solidFill>
                <a:srgbClr val="071159"/>
              </a:solidFill>
              <a:latin typeface="Times New Roman" panose="02020603050405020304" pitchFamily="18" charset="0"/>
              <a:cs typeface="Times New Roman" panose="02020603050405020304" pitchFamily="18" charset="0"/>
            </a:endParaRPr>
          </a:p>
          <a:p>
            <a:r>
              <a:rPr lang="en-US" sz="2000">
                <a:solidFill>
                  <a:srgbClr val="071159"/>
                </a:solidFill>
                <a:latin typeface="Times New Roman" panose="02020603050405020304" pitchFamily="18" charset="0"/>
                <a:cs typeface="Times New Roman" panose="02020603050405020304" pitchFamily="18" charset="0"/>
              </a:rPr>
              <a:t>- Lực lượng lao động dồi dào, nhiều lao động thiếu việc làm , đặc biệt ở nông thôn .</a:t>
            </a:r>
          </a:p>
          <a:p>
            <a:r>
              <a:rPr lang="en-US" sz="2000">
                <a:solidFill>
                  <a:srgbClr val="071159"/>
                </a:solidFill>
                <a:latin typeface="Times New Roman" panose="02020603050405020304" pitchFamily="18" charset="0"/>
                <a:cs typeface="Times New Roman" panose="02020603050405020304" pitchFamily="18" charset="0"/>
              </a:rPr>
              <a:t>- Tỉ lệ thất nghiệp ở khu vực thành thị khá cao khoảng 3,2% .(2016)</a:t>
            </a:r>
          </a:p>
          <a:p>
            <a:r>
              <a:rPr lang="en-US" sz="2000">
                <a:solidFill>
                  <a:srgbClr val="071159"/>
                </a:solidFill>
                <a:latin typeface="Times New Roman" panose="02020603050405020304" pitchFamily="18" charset="0"/>
                <a:cs typeface="Times New Roman" panose="02020603050405020304" pitchFamily="18" charset="0"/>
              </a:rPr>
              <a:t>- Cần tăng cường các biện pháp giải quyết việc làm cho người lao </a:t>
            </a:r>
            <a:r>
              <a:rPr lang="en-US" sz="2000" smtClean="0">
                <a:solidFill>
                  <a:srgbClr val="071159"/>
                </a:solidFill>
                <a:latin typeface="Times New Roman" panose="02020603050405020304" pitchFamily="18" charset="0"/>
                <a:cs typeface="Times New Roman" panose="02020603050405020304" pitchFamily="18" charset="0"/>
              </a:rPr>
              <a:t>động.</a:t>
            </a:r>
            <a:endParaRPr lang="en-US" sz="2000">
              <a:solidFill>
                <a:srgbClr val="071159"/>
              </a:solidFill>
              <a:latin typeface="Times New Roman" panose="02020603050405020304" pitchFamily="18" charset="0"/>
              <a:cs typeface="Times New Roman" panose="02020603050405020304" pitchFamily="18" charset="0"/>
            </a:endParaRPr>
          </a:p>
          <a:p>
            <a:r>
              <a:rPr lang="en-US" sz="2000" b="1" u="sng">
                <a:solidFill>
                  <a:srgbClr val="071159"/>
                </a:solidFill>
                <a:latin typeface="Times New Roman" panose="02020603050405020304" pitchFamily="18" charset="0"/>
                <a:cs typeface="Times New Roman" panose="02020603050405020304" pitchFamily="18" charset="0"/>
              </a:rPr>
              <a:t>III. Chất lượng cuộc sống</a:t>
            </a:r>
            <a:endParaRPr lang="en-US" sz="2000">
              <a:solidFill>
                <a:srgbClr val="071159"/>
              </a:solidFill>
              <a:latin typeface="Times New Roman" panose="02020603050405020304" pitchFamily="18" charset="0"/>
              <a:cs typeface="Times New Roman" panose="02020603050405020304" pitchFamily="18" charset="0"/>
            </a:endParaRPr>
          </a:p>
          <a:p>
            <a:r>
              <a:rPr lang="en-US" sz="2000">
                <a:solidFill>
                  <a:srgbClr val="071159"/>
                </a:solidFill>
                <a:latin typeface="Times New Roman" panose="02020603050405020304" pitchFamily="18" charset="0"/>
                <a:cs typeface="Times New Roman" panose="02020603050405020304" pitchFamily="18" charset="0"/>
              </a:rPr>
              <a:t>- Chất lượng cuộc sống còn thấp, chênh lệch giữa các vùng, các tầng lớp dân cư trong xã hội</a:t>
            </a:r>
            <a:r>
              <a:rPr lang="en-US" sz="2000" smtClean="0">
                <a:solidFill>
                  <a:srgbClr val="071159"/>
                </a:solidFill>
                <a:latin typeface="Times New Roman" panose="02020603050405020304" pitchFamily="18" charset="0"/>
                <a:cs typeface="Times New Roman" panose="02020603050405020304" pitchFamily="18" charset="0"/>
              </a:rPr>
              <a:t>.</a:t>
            </a:r>
          </a:p>
          <a:p>
            <a:r>
              <a:rPr lang="en-US" sz="2000" smtClean="0">
                <a:solidFill>
                  <a:srgbClr val="071159"/>
                </a:solidFill>
                <a:latin typeface="Times New Roman" panose="02020603050405020304" pitchFamily="18" charset="0"/>
                <a:cs typeface="Times New Roman" panose="02020603050405020304" pitchFamily="18" charset="0"/>
              </a:rPr>
              <a:t>- </a:t>
            </a:r>
            <a:r>
              <a:rPr lang="en-US" sz="2000">
                <a:solidFill>
                  <a:srgbClr val="071159"/>
                </a:solidFill>
                <a:latin typeface="Times New Roman" panose="02020603050405020304" pitchFamily="18" charset="0"/>
                <a:cs typeface="Times New Roman" panose="02020603050405020304" pitchFamily="18" charset="0"/>
              </a:rPr>
              <a:t>Chất lượng cuộc sống của nhân dân ngày càng được cải thiện</a:t>
            </a:r>
            <a:r>
              <a:rPr lang="en-US" sz="2000" smtClean="0">
                <a:solidFill>
                  <a:srgbClr val="071159"/>
                </a:solidFill>
                <a:latin typeface="Times New Roman" panose="02020603050405020304" pitchFamily="18" charset="0"/>
                <a:cs typeface="Times New Roman" panose="02020603050405020304" pitchFamily="18" charset="0"/>
              </a:rPr>
              <a:t>.</a:t>
            </a:r>
            <a:endParaRPr lang="en-US" sz="2000">
              <a:solidFill>
                <a:srgbClr val="071159"/>
              </a:solidFill>
              <a:latin typeface="Times New Roman" panose="02020603050405020304" pitchFamily="18" charset="0"/>
              <a:cs typeface="Times New Roman" panose="02020603050405020304" pitchFamily="18" charset="0"/>
            </a:endParaRPr>
          </a:p>
        </p:txBody>
      </p:sp>
      <p:sp>
        <p:nvSpPr>
          <p:cNvPr id="5" name="Rectangle 4"/>
          <p:cNvSpPr/>
          <p:nvPr/>
        </p:nvSpPr>
        <p:spPr>
          <a:xfrm>
            <a:off x="741404" y="41354"/>
            <a:ext cx="1058974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a:t>
            </a:r>
            <a:r>
              <a:rPr lang="en-US" sz="280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LAO ĐỘNG VÀ VIỆC LÀM </a:t>
            </a:r>
            <a:r>
              <a:rPr lang="en-US" sz="2800" b="1" smtClean="0">
                <a:solidFill>
                  <a:srgbClr val="FF0000"/>
                </a:solidFill>
                <a:latin typeface="Times New Roman" panose="02020603050405020304" pitchFamily="18" charset="0"/>
                <a:cs typeface="Times New Roman" panose="02020603050405020304" pitchFamily="18" charset="0"/>
              </a:rPr>
              <a:t>. CHẤT  </a:t>
            </a:r>
            <a:r>
              <a:rPr lang="en-US" sz="2800" b="1">
                <a:solidFill>
                  <a:srgbClr val="FF0000"/>
                </a:solidFill>
                <a:latin typeface="Times New Roman" panose="02020603050405020304" pitchFamily="18" charset="0"/>
                <a:cs typeface="Times New Roman" panose="02020603050405020304" pitchFamily="18" charset="0"/>
              </a:rPr>
              <a:t>LƯỢNG CUỘC SỐNG</a:t>
            </a:r>
            <a:endParaRPr lang="en-US" sz="2800"/>
          </a:p>
        </p:txBody>
      </p:sp>
    </p:spTree>
    <p:extLst>
      <p:ext uri="{BB962C8B-B14F-4D97-AF65-F5344CB8AC3E}">
        <p14:creationId xmlns:p14="http://schemas.microsoft.com/office/powerpoint/2010/main" val="39165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ACAAD-156A-45DE-B301-090E26B1AD62}"/>
              </a:ext>
            </a:extLst>
          </p:cNvPr>
          <p:cNvSpPr/>
          <p:nvPr/>
        </p:nvSpPr>
        <p:spPr>
          <a:xfrm>
            <a:off x="522251" y="1788683"/>
            <a:ext cx="11353800" cy="4081117"/>
          </a:xfrm>
          <a:prstGeom prst="rect">
            <a:avLst/>
          </a:prstGeom>
          <a:solidFill>
            <a:schemeClr val="accent5">
              <a:lumMod val="40000"/>
              <a:lumOff val="60000"/>
            </a:schemeClr>
          </a:solidFill>
        </p:spPr>
        <p:txBody>
          <a:bodyPr wrap="square">
            <a:spAutoFit/>
          </a:bodyPr>
          <a:lstStyle/>
          <a:p>
            <a:pPr algn="just">
              <a:lnSpc>
                <a:spcPct val="120000"/>
              </a:lnSpc>
              <a:buFontTx/>
              <a:buChar char="-"/>
            </a:pPr>
            <a:r>
              <a:rPr lang="en-US" sz="3600" dirty="0" err="1">
                <a:latin typeface="Times New Roman" pitchFamily="18" charset="0"/>
                <a:ea typeface="Tahoma" panose="020B0604030504040204" pitchFamily="34" charset="0"/>
                <a:cs typeface="Times New Roman" pitchFamily="18" charset="0"/>
              </a:rPr>
              <a:t>Làm</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bài</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tập</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số</a:t>
            </a:r>
            <a:r>
              <a:rPr lang="en-US" sz="3600" dirty="0">
                <a:latin typeface="Times New Roman" pitchFamily="18" charset="0"/>
                <a:ea typeface="Tahoma" panose="020B0604030504040204" pitchFamily="34" charset="0"/>
                <a:cs typeface="Times New Roman" pitchFamily="18" charset="0"/>
              </a:rPr>
              <a:t> 3 SGK </a:t>
            </a:r>
            <a:r>
              <a:rPr lang="en-US" sz="3600" dirty="0" err="1">
                <a:latin typeface="Times New Roman" pitchFamily="18" charset="0"/>
                <a:ea typeface="Tahoma" panose="020B0604030504040204" pitchFamily="34" charset="0"/>
                <a:cs typeface="Times New Roman" pitchFamily="18" charset="0"/>
              </a:rPr>
              <a:t>trang</a:t>
            </a:r>
            <a:r>
              <a:rPr lang="en-US" sz="3600" dirty="0">
                <a:latin typeface="Times New Roman" pitchFamily="18" charset="0"/>
                <a:ea typeface="Tahoma" panose="020B0604030504040204" pitchFamily="34" charset="0"/>
                <a:cs typeface="Times New Roman" pitchFamily="18" charset="0"/>
              </a:rPr>
              <a:t> 17</a:t>
            </a:r>
          </a:p>
          <a:p>
            <a:pPr algn="just">
              <a:lnSpc>
                <a:spcPct val="120000"/>
              </a:lnSpc>
              <a:buFontTx/>
              <a:buChar char="-"/>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Hiện nay mỗi năm có </a:t>
            </a:r>
            <a:r>
              <a:rPr lang="vi-VN" sz="3600" dirty="0">
                <a:solidFill>
                  <a:srgbClr val="C00000"/>
                </a:solidFill>
                <a:latin typeface="Times New Roman" pitchFamily="18" charset="0"/>
                <a:cs typeface="Times New Roman" pitchFamily="18" charset="0"/>
              </a:rPr>
              <a:t>127000</a:t>
            </a:r>
            <a:r>
              <a:rPr lang="vi-VN" sz="3600" dirty="0">
                <a:latin typeface="Times New Roman" pitchFamily="18" charset="0"/>
                <a:cs typeface="Times New Roman" pitchFamily="18" charset="0"/>
              </a:rPr>
              <a:t> cử nhân, thạc sĩ </a:t>
            </a:r>
            <a:r>
              <a:rPr lang="vi-VN" sz="3600" dirty="0">
                <a:solidFill>
                  <a:srgbClr val="C00000"/>
                </a:solidFill>
                <a:latin typeface="Times New Roman" pitchFamily="18" charset="0"/>
                <a:cs typeface="Times New Roman" pitchFamily="18" charset="0"/>
              </a:rPr>
              <a:t>thất nghiệp </a:t>
            </a:r>
            <a:r>
              <a:rPr lang="vi-VN" sz="3600" dirty="0">
                <a:latin typeface="Times New Roman" pitchFamily="18" charset="0"/>
                <a:cs typeface="Times New Roman" pitchFamily="18" charset="0"/>
              </a:rPr>
              <a:t>sau khi tốt nghiệp đại học cao đẳng. Vậy theo em đây là tín hiệu vui hay buồn cho lao động Việt Nam ?</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ra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endParaRPr lang="en-US" sz="3600" dirty="0">
              <a:latin typeface="Times New Roman" pitchFamily="18" charset="0"/>
              <a:ea typeface="Tahoma" panose="020B0604030504040204" pitchFamily="34" charset="0"/>
              <a:cs typeface="Times New Roman" pitchFamily="18" charset="0"/>
            </a:endParaRPr>
          </a:p>
          <a:p>
            <a:pPr algn="just">
              <a:lnSpc>
                <a:spcPct val="120000"/>
              </a:lnSpc>
            </a:pP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Chuẩn</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bị</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nội</a:t>
            </a:r>
            <a:r>
              <a:rPr lang="en-US" sz="3600" dirty="0">
                <a:latin typeface="Times New Roman" pitchFamily="18" charset="0"/>
                <a:ea typeface="Tahoma" panose="020B0604030504040204" pitchFamily="34" charset="0"/>
                <a:cs typeface="Times New Roman" pitchFamily="18" charset="0"/>
              </a:rPr>
              <a:t> dung </a:t>
            </a:r>
            <a:r>
              <a:rPr lang="en-US" sz="3600" dirty="0" err="1">
                <a:latin typeface="Times New Roman" pitchFamily="18" charset="0"/>
                <a:ea typeface="Tahoma" panose="020B0604030504040204" pitchFamily="34" charset="0"/>
                <a:cs typeface="Times New Roman" pitchFamily="18" charset="0"/>
              </a:rPr>
              <a:t>bài</a:t>
            </a:r>
            <a:r>
              <a:rPr lang="en-US" sz="3600" dirty="0">
                <a:latin typeface="Times New Roman" pitchFamily="18" charset="0"/>
                <a:ea typeface="Tahoma" panose="020B0604030504040204" pitchFamily="34" charset="0"/>
                <a:cs typeface="Times New Roman" pitchFamily="18" charset="0"/>
              </a:rPr>
              <a:t> 5: </a:t>
            </a:r>
            <a:r>
              <a:rPr lang="en-US" sz="3600" dirty="0" err="1">
                <a:latin typeface="Times New Roman" pitchFamily="18" charset="0"/>
                <a:ea typeface="Tahoma" panose="020B0604030504040204" pitchFamily="34" charset="0"/>
                <a:cs typeface="Times New Roman" pitchFamily="18" charset="0"/>
              </a:rPr>
              <a:t>Thực</a:t>
            </a:r>
            <a:r>
              <a:rPr lang="en-US" sz="3600" dirty="0">
                <a:latin typeface="Times New Roman" pitchFamily="18" charset="0"/>
                <a:ea typeface="Tahoma" panose="020B0604030504040204" pitchFamily="34" charset="0"/>
                <a:cs typeface="Times New Roman" pitchFamily="18" charset="0"/>
              </a:rPr>
              <a:t> </a:t>
            </a:r>
            <a:r>
              <a:rPr lang="en-US" sz="3600" dirty="0" err="1">
                <a:latin typeface="Times New Roman" pitchFamily="18" charset="0"/>
                <a:ea typeface="Tahoma" panose="020B0604030504040204" pitchFamily="34" charset="0"/>
                <a:cs typeface="Times New Roman" pitchFamily="18" charset="0"/>
              </a:rPr>
              <a:t>hành</a:t>
            </a:r>
            <a:endParaRPr lang="en-US" sz="3600" dirty="0">
              <a:latin typeface="Times New Roman" pitchFamily="18" charset="0"/>
              <a:ea typeface="Tahoma" panose="020B0604030504040204" pitchFamily="34" charset="0"/>
              <a:cs typeface="Times New Roman" pitchFamily="18" charset="0"/>
            </a:endParaRPr>
          </a:p>
        </p:txBody>
      </p:sp>
      <p:sp>
        <p:nvSpPr>
          <p:cNvPr id="5" name="WordArt 5">
            <a:extLst>
              <a:ext uri="{FF2B5EF4-FFF2-40B4-BE49-F238E27FC236}">
                <a16:creationId xmlns:a16="http://schemas.microsoft.com/office/drawing/2014/main" id="{84276029-C665-4329-A466-A4C24A950134}"/>
              </a:ext>
            </a:extLst>
          </p:cNvPr>
          <p:cNvSpPr>
            <a:spLocks noChangeArrowheads="1" noChangeShapeType="1" noTextEdit="1"/>
          </p:cNvSpPr>
          <p:nvPr/>
        </p:nvSpPr>
        <p:spPr bwMode="auto">
          <a:xfrm>
            <a:off x="1836420" y="340455"/>
            <a:ext cx="8519159" cy="1279905"/>
          </a:xfrm>
          <a:prstGeom prst="rect">
            <a:avLst/>
          </a:prstGeom>
        </p:spPr>
        <p:txBody>
          <a:bodyPr wrap="none" fromWordArt="1">
            <a:prstTxWarp prst="textTriangle">
              <a:avLst>
                <a:gd name="adj" fmla="val 0"/>
              </a:avLst>
            </a:prstTxWarp>
            <a:scene3d>
              <a:camera prst="legacyObliqueTopLeft"/>
              <a:lightRig rig="legacyNormal3" dir="r"/>
            </a:scene3d>
            <a:sp3d extrusionH="201600" prstMaterial="legacyMatte">
              <a:extrusionClr>
                <a:srgbClr val="0066CC"/>
              </a:extrusionClr>
              <a:contourClr>
                <a:srgbClr val="FF3300"/>
              </a:contourClr>
            </a:sp3d>
          </a:bodyPr>
          <a:lstStyle/>
          <a:p>
            <a:pPr algn="ctr"/>
            <a:r>
              <a:rPr lang="pt-BR" sz="3600" b="1" kern="10" dirty="0">
                <a:ln w="9525">
                  <a:round/>
                  <a:headEnd/>
                  <a:tailEnd/>
                </a:ln>
                <a:gradFill rotWithShape="1">
                  <a:gsLst>
                    <a:gs pos="0">
                      <a:srgbClr val="FF3300"/>
                    </a:gs>
                    <a:gs pos="100000">
                      <a:srgbClr val="FFCC00"/>
                    </a:gs>
                  </a:gsLst>
                  <a:path path="rect">
                    <a:fillToRect l="50000" t="50000" r="50000" b="50000"/>
                  </a:path>
                </a:gradFill>
                <a:latin typeface="Times New Roman" pitchFamily="18" charset="0"/>
                <a:cs typeface="Times New Roman" pitchFamily="18" charset="0"/>
              </a:rPr>
              <a:t>Hướng dẫn tự học</a:t>
            </a:r>
            <a:endParaRPr lang="en-US" sz="3600" b="1" kern="10" dirty="0">
              <a:ln w="9525">
                <a:round/>
                <a:headEnd/>
                <a:tailEnd/>
              </a:ln>
              <a:gradFill rotWithShape="1">
                <a:gsLst>
                  <a:gs pos="0">
                    <a:srgbClr val="FF3300"/>
                  </a:gs>
                  <a:gs pos="100000">
                    <a:srgbClr val="FFCC00"/>
                  </a:gs>
                </a:gsLst>
                <a:path path="rect">
                  <a:fillToRect l="50000" t="50000" r="50000" b="50000"/>
                </a:path>
              </a:gradFill>
              <a:latin typeface="Times New Roman" pitchFamily="18" charset="0"/>
              <a:cs typeface="Times New Roman" pitchFamily="18" charset="0"/>
            </a:endParaRPr>
          </a:p>
        </p:txBody>
      </p:sp>
      <p:grpSp>
        <p:nvGrpSpPr>
          <p:cNvPr id="6" name="Group 169">
            <a:extLst>
              <a:ext uri="{FF2B5EF4-FFF2-40B4-BE49-F238E27FC236}">
                <a16:creationId xmlns:a16="http://schemas.microsoft.com/office/drawing/2014/main" id="{9576D713-53FC-406B-8C78-5B9798276810}"/>
              </a:ext>
            </a:extLst>
          </p:cNvPr>
          <p:cNvGrpSpPr>
            <a:grpSpLocks noChangeAspect="1"/>
          </p:cNvGrpSpPr>
          <p:nvPr/>
        </p:nvGrpSpPr>
        <p:grpSpPr bwMode="auto">
          <a:xfrm>
            <a:off x="435288" y="4745989"/>
            <a:ext cx="865757" cy="1604963"/>
            <a:chOff x="3661" y="93"/>
            <a:chExt cx="732" cy="1357"/>
          </a:xfrm>
        </p:grpSpPr>
        <p:sp>
          <p:nvSpPr>
            <p:cNvPr id="7" name="Freeform 170">
              <a:extLst>
                <a:ext uri="{FF2B5EF4-FFF2-40B4-BE49-F238E27FC236}">
                  <a16:creationId xmlns:a16="http://schemas.microsoft.com/office/drawing/2014/main" id="{B75B3F5C-8D50-4BFC-A8C8-6B781160BAE3}"/>
                </a:ext>
              </a:extLst>
            </p:cNvPr>
            <p:cNvSpPr/>
            <p:nvPr/>
          </p:nvSpPr>
          <p:spPr bwMode="auto">
            <a:xfrm>
              <a:off x="3854" y="1393"/>
              <a:ext cx="39" cy="42"/>
            </a:xfrm>
            <a:custGeom>
              <a:avLst/>
              <a:gdLst>
                <a:gd name="T0" fmla="*/ 4 w 16"/>
                <a:gd name="T1" fmla="*/ 15 h 18"/>
                <a:gd name="T2" fmla="*/ 2 w 16"/>
                <a:gd name="T3" fmla="*/ 0 h 18"/>
                <a:gd name="T4" fmla="*/ 10 w 16"/>
                <a:gd name="T5" fmla="*/ 9 h 18"/>
                <a:gd name="T6" fmla="*/ 10 w 16"/>
                <a:gd name="T7" fmla="*/ 18 h 18"/>
                <a:gd name="T8" fmla="*/ 4 w 16"/>
                <a:gd name="T9" fmla="*/ 15 h 18"/>
              </a:gdLst>
              <a:ahLst/>
              <a:cxnLst>
                <a:cxn ang="0">
                  <a:pos x="T0" y="T1"/>
                </a:cxn>
                <a:cxn ang="0">
                  <a:pos x="T2" y="T3"/>
                </a:cxn>
                <a:cxn ang="0">
                  <a:pos x="T4" y="T5"/>
                </a:cxn>
                <a:cxn ang="0">
                  <a:pos x="T6" y="T7"/>
                </a:cxn>
                <a:cxn ang="0">
                  <a:pos x="T8" y="T9"/>
                </a:cxn>
              </a:cxnLst>
              <a:rect l="0" t="0" r="r" b="b"/>
              <a:pathLst>
                <a:path w="16" h="18">
                  <a:moveTo>
                    <a:pt x="4" y="15"/>
                  </a:moveTo>
                  <a:cubicBezTo>
                    <a:pt x="0" y="11"/>
                    <a:pt x="0" y="5"/>
                    <a:pt x="2" y="0"/>
                  </a:cubicBezTo>
                  <a:cubicBezTo>
                    <a:pt x="5" y="3"/>
                    <a:pt x="7" y="6"/>
                    <a:pt x="10" y="9"/>
                  </a:cubicBezTo>
                  <a:cubicBezTo>
                    <a:pt x="12" y="12"/>
                    <a:pt x="16" y="17"/>
                    <a:pt x="10" y="18"/>
                  </a:cubicBezTo>
                  <a:cubicBezTo>
                    <a:pt x="8" y="18"/>
                    <a:pt x="5" y="16"/>
                    <a:pt x="4" y="15"/>
                  </a:cubicBezTo>
                  <a:close/>
                </a:path>
              </a:pathLst>
            </a:custGeom>
            <a:solidFill>
              <a:srgbClr val="F08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8" name="Freeform 171">
              <a:extLst>
                <a:ext uri="{FF2B5EF4-FFF2-40B4-BE49-F238E27FC236}">
                  <a16:creationId xmlns:a16="http://schemas.microsoft.com/office/drawing/2014/main" id="{19240AE1-E657-4EC7-9C8F-06D72AEFAD94}"/>
                </a:ext>
              </a:extLst>
            </p:cNvPr>
            <p:cNvSpPr/>
            <p:nvPr/>
          </p:nvSpPr>
          <p:spPr bwMode="auto">
            <a:xfrm>
              <a:off x="3731" y="1207"/>
              <a:ext cx="26" cy="60"/>
            </a:xfrm>
            <a:custGeom>
              <a:avLst/>
              <a:gdLst>
                <a:gd name="T0" fmla="*/ 5 w 11"/>
                <a:gd name="T1" fmla="*/ 19 h 25"/>
                <a:gd name="T2" fmla="*/ 9 w 11"/>
                <a:gd name="T3" fmla="*/ 0 h 25"/>
                <a:gd name="T4" fmla="*/ 11 w 11"/>
                <a:gd name="T5" fmla="*/ 12 h 25"/>
                <a:gd name="T6" fmla="*/ 5 w 11"/>
                <a:gd name="T7" fmla="*/ 19 h 25"/>
              </a:gdLst>
              <a:ahLst/>
              <a:cxnLst>
                <a:cxn ang="0">
                  <a:pos x="T0" y="T1"/>
                </a:cxn>
                <a:cxn ang="0">
                  <a:pos x="T2" y="T3"/>
                </a:cxn>
                <a:cxn ang="0">
                  <a:pos x="T4" y="T5"/>
                </a:cxn>
                <a:cxn ang="0">
                  <a:pos x="T6" y="T7"/>
                </a:cxn>
              </a:cxnLst>
              <a:rect l="0" t="0" r="r" b="b"/>
              <a:pathLst>
                <a:path w="11" h="25">
                  <a:moveTo>
                    <a:pt x="5" y="19"/>
                  </a:moveTo>
                  <a:cubicBezTo>
                    <a:pt x="0" y="12"/>
                    <a:pt x="5" y="5"/>
                    <a:pt x="9" y="0"/>
                  </a:cubicBezTo>
                  <a:cubicBezTo>
                    <a:pt x="10" y="4"/>
                    <a:pt x="11" y="8"/>
                    <a:pt x="11" y="12"/>
                  </a:cubicBezTo>
                  <a:cubicBezTo>
                    <a:pt x="11" y="15"/>
                    <a:pt x="9" y="25"/>
                    <a:pt x="5" y="19"/>
                  </a:cubicBezTo>
                  <a:close/>
                </a:path>
              </a:pathLst>
            </a:custGeom>
            <a:solidFill>
              <a:srgbClr val="F08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9" name="Freeform 172">
              <a:extLst>
                <a:ext uri="{FF2B5EF4-FFF2-40B4-BE49-F238E27FC236}">
                  <a16:creationId xmlns:a16="http://schemas.microsoft.com/office/drawing/2014/main" id="{68580877-899E-47B4-8EE1-C62C032027F7}"/>
                </a:ext>
              </a:extLst>
            </p:cNvPr>
            <p:cNvSpPr/>
            <p:nvPr/>
          </p:nvSpPr>
          <p:spPr bwMode="auto">
            <a:xfrm>
              <a:off x="3983" y="1269"/>
              <a:ext cx="103" cy="98"/>
            </a:xfrm>
            <a:custGeom>
              <a:avLst/>
              <a:gdLst>
                <a:gd name="T0" fmla="*/ 43 w 43"/>
                <a:gd name="T1" fmla="*/ 13 h 41"/>
                <a:gd name="T2" fmla="*/ 34 w 43"/>
                <a:gd name="T3" fmla="*/ 28 h 41"/>
                <a:gd name="T4" fmla="*/ 28 w 43"/>
                <a:gd name="T5" fmla="*/ 38 h 41"/>
                <a:gd name="T6" fmla="*/ 24 w 43"/>
                <a:gd name="T7" fmla="*/ 40 h 41"/>
                <a:gd name="T8" fmla="*/ 13 w 43"/>
                <a:gd name="T9" fmla="*/ 31 h 41"/>
                <a:gd name="T10" fmla="*/ 13 w 43"/>
                <a:gd name="T11" fmla="*/ 30 h 41"/>
                <a:gd name="T12" fmla="*/ 12 w 43"/>
                <a:gd name="T13" fmla="*/ 30 h 41"/>
                <a:gd name="T14" fmla="*/ 0 w 43"/>
                <a:gd name="T15" fmla="*/ 21 h 41"/>
                <a:gd name="T16" fmla="*/ 18 w 43"/>
                <a:gd name="T17" fmla="*/ 0 h 41"/>
                <a:gd name="T18" fmla="*/ 43 w 43"/>
                <a:gd name="T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1">
                  <a:moveTo>
                    <a:pt x="43" y="13"/>
                  </a:moveTo>
                  <a:cubicBezTo>
                    <a:pt x="40" y="17"/>
                    <a:pt x="37" y="23"/>
                    <a:pt x="34" y="28"/>
                  </a:cubicBezTo>
                  <a:cubicBezTo>
                    <a:pt x="32" y="31"/>
                    <a:pt x="31" y="35"/>
                    <a:pt x="28" y="38"/>
                  </a:cubicBezTo>
                  <a:cubicBezTo>
                    <a:pt x="26" y="41"/>
                    <a:pt x="27" y="41"/>
                    <a:pt x="24" y="40"/>
                  </a:cubicBezTo>
                  <a:cubicBezTo>
                    <a:pt x="21" y="39"/>
                    <a:pt x="17" y="34"/>
                    <a:pt x="13" y="31"/>
                  </a:cubicBezTo>
                  <a:cubicBezTo>
                    <a:pt x="13" y="30"/>
                    <a:pt x="13" y="30"/>
                    <a:pt x="13" y="30"/>
                  </a:cubicBezTo>
                  <a:cubicBezTo>
                    <a:pt x="13" y="29"/>
                    <a:pt x="13" y="29"/>
                    <a:pt x="12" y="30"/>
                  </a:cubicBezTo>
                  <a:cubicBezTo>
                    <a:pt x="8" y="27"/>
                    <a:pt x="4" y="24"/>
                    <a:pt x="0" y="21"/>
                  </a:cubicBezTo>
                  <a:cubicBezTo>
                    <a:pt x="6" y="14"/>
                    <a:pt x="12" y="7"/>
                    <a:pt x="18" y="0"/>
                  </a:cubicBezTo>
                  <a:cubicBezTo>
                    <a:pt x="26" y="5"/>
                    <a:pt x="34" y="9"/>
                    <a:pt x="43" y="13"/>
                  </a:cubicBezTo>
                  <a:close/>
                </a:path>
              </a:pathLst>
            </a:custGeom>
            <a:solidFill>
              <a:srgbClr val="F08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0" name="Freeform 173">
              <a:extLst>
                <a:ext uri="{FF2B5EF4-FFF2-40B4-BE49-F238E27FC236}">
                  <a16:creationId xmlns:a16="http://schemas.microsoft.com/office/drawing/2014/main" id="{B988917C-C32C-485F-A93D-50F449202491}"/>
                </a:ext>
              </a:extLst>
            </p:cNvPr>
            <p:cNvSpPr/>
            <p:nvPr/>
          </p:nvSpPr>
          <p:spPr bwMode="auto">
            <a:xfrm>
              <a:off x="3854" y="1162"/>
              <a:ext cx="103" cy="110"/>
            </a:xfrm>
            <a:custGeom>
              <a:avLst/>
              <a:gdLst>
                <a:gd name="T0" fmla="*/ 40 w 43"/>
                <a:gd name="T1" fmla="*/ 24 h 46"/>
                <a:gd name="T2" fmla="*/ 25 w 43"/>
                <a:gd name="T3" fmla="*/ 46 h 46"/>
                <a:gd name="T4" fmla="*/ 9 w 43"/>
                <a:gd name="T5" fmla="*/ 25 h 46"/>
                <a:gd name="T6" fmla="*/ 9 w 43"/>
                <a:gd name="T7" fmla="*/ 24 h 46"/>
                <a:gd name="T8" fmla="*/ 6 w 43"/>
                <a:gd name="T9" fmla="*/ 23 h 46"/>
                <a:gd name="T10" fmla="*/ 4 w 43"/>
                <a:gd name="T11" fmla="*/ 20 h 46"/>
                <a:gd name="T12" fmla="*/ 6 w 43"/>
                <a:gd name="T13" fmla="*/ 8 h 46"/>
                <a:gd name="T14" fmla="*/ 19 w 43"/>
                <a:gd name="T15" fmla="*/ 0 h 46"/>
                <a:gd name="T16" fmla="*/ 43 w 43"/>
                <a:gd name="T17" fmla="*/ 24 h 46"/>
                <a:gd name="T18" fmla="*/ 43 w 43"/>
                <a:gd name="T19" fmla="*/ 24 h 46"/>
                <a:gd name="T20" fmla="*/ 40 w 43"/>
                <a:gd name="T2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6">
                  <a:moveTo>
                    <a:pt x="40" y="24"/>
                  </a:moveTo>
                  <a:cubicBezTo>
                    <a:pt x="34" y="31"/>
                    <a:pt x="30" y="38"/>
                    <a:pt x="25" y="46"/>
                  </a:cubicBezTo>
                  <a:cubicBezTo>
                    <a:pt x="19" y="39"/>
                    <a:pt x="14" y="32"/>
                    <a:pt x="9" y="25"/>
                  </a:cubicBezTo>
                  <a:cubicBezTo>
                    <a:pt x="9" y="25"/>
                    <a:pt x="9" y="24"/>
                    <a:pt x="9" y="24"/>
                  </a:cubicBezTo>
                  <a:cubicBezTo>
                    <a:pt x="9" y="22"/>
                    <a:pt x="7" y="22"/>
                    <a:pt x="6" y="23"/>
                  </a:cubicBezTo>
                  <a:cubicBezTo>
                    <a:pt x="6" y="22"/>
                    <a:pt x="5" y="21"/>
                    <a:pt x="4" y="20"/>
                  </a:cubicBezTo>
                  <a:cubicBezTo>
                    <a:pt x="0" y="14"/>
                    <a:pt x="0" y="11"/>
                    <a:pt x="6" y="8"/>
                  </a:cubicBezTo>
                  <a:cubicBezTo>
                    <a:pt x="11" y="5"/>
                    <a:pt x="15" y="3"/>
                    <a:pt x="19" y="0"/>
                  </a:cubicBezTo>
                  <a:cubicBezTo>
                    <a:pt x="26" y="9"/>
                    <a:pt x="34" y="17"/>
                    <a:pt x="43" y="24"/>
                  </a:cubicBezTo>
                  <a:cubicBezTo>
                    <a:pt x="43" y="24"/>
                    <a:pt x="43" y="24"/>
                    <a:pt x="43" y="24"/>
                  </a:cubicBezTo>
                  <a:cubicBezTo>
                    <a:pt x="42" y="24"/>
                    <a:pt x="41" y="24"/>
                    <a:pt x="40" y="24"/>
                  </a:cubicBezTo>
                  <a:close/>
                </a:path>
              </a:pathLst>
            </a:custGeom>
            <a:solidFill>
              <a:srgbClr val="F08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1" name="Freeform 174">
              <a:extLst>
                <a:ext uri="{FF2B5EF4-FFF2-40B4-BE49-F238E27FC236}">
                  <a16:creationId xmlns:a16="http://schemas.microsoft.com/office/drawing/2014/main" id="{835595CD-5C0E-42F0-9594-C7E217137B16}"/>
                </a:ext>
              </a:extLst>
            </p:cNvPr>
            <p:cNvSpPr/>
            <p:nvPr/>
          </p:nvSpPr>
          <p:spPr bwMode="auto">
            <a:xfrm>
              <a:off x="3976" y="153"/>
              <a:ext cx="338" cy="368"/>
            </a:xfrm>
            <a:custGeom>
              <a:avLst/>
              <a:gdLst>
                <a:gd name="T0" fmla="*/ 75 w 142"/>
                <a:gd name="T1" fmla="*/ 9 h 155"/>
                <a:gd name="T2" fmla="*/ 24 w 142"/>
                <a:gd name="T3" fmla="*/ 131 h 155"/>
                <a:gd name="T4" fmla="*/ 8 w 142"/>
                <a:gd name="T5" fmla="*/ 56 h 155"/>
                <a:gd name="T6" fmla="*/ 75 w 142"/>
                <a:gd name="T7" fmla="*/ 9 h 155"/>
              </a:gdLst>
              <a:ahLst/>
              <a:cxnLst>
                <a:cxn ang="0">
                  <a:pos x="T0" y="T1"/>
                </a:cxn>
                <a:cxn ang="0">
                  <a:pos x="T2" y="T3"/>
                </a:cxn>
                <a:cxn ang="0">
                  <a:pos x="T4" y="T5"/>
                </a:cxn>
                <a:cxn ang="0">
                  <a:pos x="T6" y="T7"/>
                </a:cxn>
              </a:cxnLst>
              <a:rect l="0" t="0" r="r" b="b"/>
              <a:pathLst>
                <a:path w="142" h="155">
                  <a:moveTo>
                    <a:pt x="75" y="9"/>
                  </a:moveTo>
                  <a:cubicBezTo>
                    <a:pt x="142" y="28"/>
                    <a:pt x="81" y="155"/>
                    <a:pt x="24" y="131"/>
                  </a:cubicBezTo>
                  <a:cubicBezTo>
                    <a:pt x="3" y="112"/>
                    <a:pt x="0" y="82"/>
                    <a:pt x="8" y="56"/>
                  </a:cubicBezTo>
                  <a:cubicBezTo>
                    <a:pt x="16" y="27"/>
                    <a:pt x="43" y="0"/>
                    <a:pt x="75" y="9"/>
                  </a:cubicBezTo>
                  <a:close/>
                </a:path>
              </a:pathLst>
            </a:custGeom>
            <a:solidFill>
              <a:srgbClr val="B14D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2" name="Freeform 175">
              <a:extLst>
                <a:ext uri="{FF2B5EF4-FFF2-40B4-BE49-F238E27FC236}">
                  <a16:creationId xmlns:a16="http://schemas.microsoft.com/office/drawing/2014/main" id="{1DB1E54F-553B-4C6D-BC99-0D7E8016A169}"/>
                </a:ext>
              </a:extLst>
            </p:cNvPr>
            <p:cNvSpPr/>
            <p:nvPr/>
          </p:nvSpPr>
          <p:spPr bwMode="auto">
            <a:xfrm>
              <a:off x="3895" y="1003"/>
              <a:ext cx="319" cy="299"/>
            </a:xfrm>
            <a:custGeom>
              <a:avLst/>
              <a:gdLst>
                <a:gd name="T0" fmla="*/ 130 w 134"/>
                <a:gd name="T1" fmla="*/ 20 h 126"/>
                <a:gd name="T2" fmla="*/ 127 w 134"/>
                <a:gd name="T3" fmla="*/ 79 h 126"/>
                <a:gd name="T4" fmla="*/ 100 w 134"/>
                <a:gd name="T5" fmla="*/ 126 h 126"/>
                <a:gd name="T6" fmla="*/ 99 w 134"/>
                <a:gd name="T7" fmla="*/ 126 h 126"/>
                <a:gd name="T8" fmla="*/ 0 w 134"/>
                <a:gd name="T9" fmla="*/ 56 h 126"/>
                <a:gd name="T10" fmla="*/ 53 w 134"/>
                <a:gd name="T11" fmla="*/ 9 h 126"/>
                <a:gd name="T12" fmla="*/ 54 w 134"/>
                <a:gd name="T13" fmla="*/ 8 h 126"/>
                <a:gd name="T14" fmla="*/ 54 w 134"/>
                <a:gd name="T15" fmla="*/ 6 h 126"/>
                <a:gd name="T16" fmla="*/ 56 w 134"/>
                <a:gd name="T17" fmla="*/ 0 h 126"/>
                <a:gd name="T18" fmla="*/ 93 w 134"/>
                <a:gd name="T19" fmla="*/ 15 h 126"/>
                <a:gd name="T20" fmla="*/ 130 w 134"/>
                <a:gd name="T21"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26">
                  <a:moveTo>
                    <a:pt x="130" y="20"/>
                  </a:moveTo>
                  <a:cubicBezTo>
                    <a:pt x="134" y="39"/>
                    <a:pt x="133" y="59"/>
                    <a:pt x="127" y="79"/>
                  </a:cubicBezTo>
                  <a:cubicBezTo>
                    <a:pt x="121" y="97"/>
                    <a:pt x="109" y="110"/>
                    <a:pt x="100" y="126"/>
                  </a:cubicBezTo>
                  <a:cubicBezTo>
                    <a:pt x="100" y="126"/>
                    <a:pt x="99" y="126"/>
                    <a:pt x="99" y="126"/>
                  </a:cubicBezTo>
                  <a:cubicBezTo>
                    <a:pt x="59" y="113"/>
                    <a:pt x="25" y="89"/>
                    <a:pt x="0" y="56"/>
                  </a:cubicBezTo>
                  <a:cubicBezTo>
                    <a:pt x="23" y="47"/>
                    <a:pt x="43" y="31"/>
                    <a:pt x="53" y="9"/>
                  </a:cubicBezTo>
                  <a:cubicBezTo>
                    <a:pt x="53" y="8"/>
                    <a:pt x="54" y="8"/>
                    <a:pt x="54" y="8"/>
                  </a:cubicBezTo>
                  <a:cubicBezTo>
                    <a:pt x="55" y="8"/>
                    <a:pt x="55" y="6"/>
                    <a:pt x="54" y="6"/>
                  </a:cubicBezTo>
                  <a:cubicBezTo>
                    <a:pt x="55" y="4"/>
                    <a:pt x="55" y="2"/>
                    <a:pt x="56" y="0"/>
                  </a:cubicBezTo>
                  <a:cubicBezTo>
                    <a:pt x="67" y="7"/>
                    <a:pt x="80" y="12"/>
                    <a:pt x="93" y="15"/>
                  </a:cubicBezTo>
                  <a:cubicBezTo>
                    <a:pt x="105" y="18"/>
                    <a:pt x="118" y="20"/>
                    <a:pt x="130" y="20"/>
                  </a:cubicBezTo>
                  <a:close/>
                </a:path>
              </a:pathLst>
            </a:custGeom>
            <a:solidFill>
              <a:srgbClr val="6CC2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3" name="Freeform 176">
              <a:extLst>
                <a:ext uri="{FF2B5EF4-FFF2-40B4-BE49-F238E27FC236}">
                  <a16:creationId xmlns:a16="http://schemas.microsoft.com/office/drawing/2014/main" id="{54B70FFA-8979-4BE4-A9D8-F4B59842E4E4}"/>
                </a:ext>
              </a:extLst>
            </p:cNvPr>
            <p:cNvSpPr/>
            <p:nvPr/>
          </p:nvSpPr>
          <p:spPr bwMode="auto">
            <a:xfrm>
              <a:off x="3669" y="150"/>
              <a:ext cx="240" cy="342"/>
            </a:xfrm>
            <a:custGeom>
              <a:avLst/>
              <a:gdLst>
                <a:gd name="T0" fmla="*/ 98 w 101"/>
                <a:gd name="T1" fmla="*/ 64 h 144"/>
                <a:gd name="T2" fmla="*/ 68 w 101"/>
                <a:gd name="T3" fmla="*/ 141 h 144"/>
                <a:gd name="T4" fmla="*/ 67 w 101"/>
                <a:gd name="T5" fmla="*/ 144 h 144"/>
                <a:gd name="T6" fmla="*/ 33 w 101"/>
                <a:gd name="T7" fmla="*/ 126 h 144"/>
                <a:gd name="T8" fmla="*/ 11 w 101"/>
                <a:gd name="T9" fmla="*/ 89 h 144"/>
                <a:gd name="T10" fmla="*/ 38 w 101"/>
                <a:gd name="T11" fmla="*/ 7 h 144"/>
                <a:gd name="T12" fmla="*/ 98 w 101"/>
                <a:gd name="T13" fmla="*/ 64 h 144"/>
              </a:gdLst>
              <a:ahLst/>
              <a:cxnLst>
                <a:cxn ang="0">
                  <a:pos x="T0" y="T1"/>
                </a:cxn>
                <a:cxn ang="0">
                  <a:pos x="T2" y="T3"/>
                </a:cxn>
                <a:cxn ang="0">
                  <a:pos x="T4" y="T5"/>
                </a:cxn>
                <a:cxn ang="0">
                  <a:pos x="T6" y="T7"/>
                </a:cxn>
                <a:cxn ang="0">
                  <a:pos x="T8" y="T9"/>
                </a:cxn>
                <a:cxn ang="0">
                  <a:pos x="T10" y="T11"/>
                </a:cxn>
                <a:cxn ang="0">
                  <a:pos x="T12" y="T13"/>
                </a:cxn>
              </a:cxnLst>
              <a:rect l="0" t="0" r="r" b="b"/>
              <a:pathLst>
                <a:path w="101" h="144">
                  <a:moveTo>
                    <a:pt x="98" y="64"/>
                  </a:moveTo>
                  <a:cubicBezTo>
                    <a:pt x="101" y="92"/>
                    <a:pt x="93" y="124"/>
                    <a:pt x="68" y="141"/>
                  </a:cubicBezTo>
                  <a:cubicBezTo>
                    <a:pt x="67" y="142"/>
                    <a:pt x="67" y="143"/>
                    <a:pt x="67" y="144"/>
                  </a:cubicBezTo>
                  <a:cubicBezTo>
                    <a:pt x="55" y="138"/>
                    <a:pt x="43" y="136"/>
                    <a:pt x="33" y="126"/>
                  </a:cubicBezTo>
                  <a:cubicBezTo>
                    <a:pt x="22" y="116"/>
                    <a:pt x="16" y="103"/>
                    <a:pt x="11" y="89"/>
                  </a:cubicBezTo>
                  <a:cubicBezTo>
                    <a:pt x="3" y="62"/>
                    <a:pt x="0" y="14"/>
                    <a:pt x="38" y="7"/>
                  </a:cubicBezTo>
                  <a:cubicBezTo>
                    <a:pt x="73" y="0"/>
                    <a:pt x="96" y="34"/>
                    <a:pt x="98" y="64"/>
                  </a:cubicBezTo>
                  <a:close/>
                </a:path>
              </a:pathLst>
            </a:custGeom>
            <a:solidFill>
              <a:srgbClr val="33B2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4" name="Freeform 177">
              <a:extLst>
                <a:ext uri="{FF2B5EF4-FFF2-40B4-BE49-F238E27FC236}">
                  <a16:creationId xmlns:a16="http://schemas.microsoft.com/office/drawing/2014/main" id="{A819114E-8A5B-47B0-AFAF-B46F4596A277}"/>
                </a:ext>
              </a:extLst>
            </p:cNvPr>
            <p:cNvSpPr/>
            <p:nvPr/>
          </p:nvSpPr>
          <p:spPr bwMode="auto">
            <a:xfrm>
              <a:off x="3964" y="680"/>
              <a:ext cx="405" cy="209"/>
            </a:xfrm>
            <a:custGeom>
              <a:avLst/>
              <a:gdLst>
                <a:gd name="T0" fmla="*/ 170 w 170"/>
                <a:gd name="T1" fmla="*/ 88 h 88"/>
                <a:gd name="T2" fmla="*/ 151 w 170"/>
                <a:gd name="T3" fmla="*/ 69 h 88"/>
                <a:gd name="T4" fmla="*/ 148 w 170"/>
                <a:gd name="T5" fmla="*/ 69 h 88"/>
                <a:gd name="T6" fmla="*/ 145 w 170"/>
                <a:gd name="T7" fmla="*/ 73 h 88"/>
                <a:gd name="T8" fmla="*/ 126 w 170"/>
                <a:gd name="T9" fmla="*/ 35 h 88"/>
                <a:gd name="T10" fmla="*/ 124 w 170"/>
                <a:gd name="T11" fmla="*/ 36 h 88"/>
                <a:gd name="T12" fmla="*/ 123 w 170"/>
                <a:gd name="T13" fmla="*/ 36 h 88"/>
                <a:gd name="T14" fmla="*/ 48 w 170"/>
                <a:gd name="T15" fmla="*/ 54 h 88"/>
                <a:gd name="T16" fmla="*/ 50 w 170"/>
                <a:gd name="T17" fmla="*/ 52 h 88"/>
                <a:gd name="T18" fmla="*/ 47 w 170"/>
                <a:gd name="T19" fmla="*/ 48 h 88"/>
                <a:gd name="T20" fmla="*/ 0 w 170"/>
                <a:gd name="T21" fmla="*/ 52 h 88"/>
                <a:gd name="T22" fmla="*/ 85 w 170"/>
                <a:gd name="T23" fmla="*/ 2 h 88"/>
                <a:gd name="T24" fmla="*/ 113 w 170"/>
                <a:gd name="T25" fmla="*/ 7 h 88"/>
                <a:gd name="T26" fmla="*/ 134 w 170"/>
                <a:gd name="T27" fmla="*/ 13 h 88"/>
                <a:gd name="T28" fmla="*/ 141 w 170"/>
                <a:gd name="T29" fmla="*/ 6 h 88"/>
                <a:gd name="T30" fmla="*/ 145 w 170"/>
                <a:gd name="T31" fmla="*/ 19 h 88"/>
                <a:gd name="T32" fmla="*/ 147 w 170"/>
                <a:gd name="T33" fmla="*/ 21 h 88"/>
                <a:gd name="T34" fmla="*/ 164 w 170"/>
                <a:gd name="T35" fmla="*/ 28 h 88"/>
                <a:gd name="T36" fmla="*/ 157 w 170"/>
                <a:gd name="T37" fmla="*/ 37 h 88"/>
                <a:gd name="T38" fmla="*/ 166 w 170"/>
                <a:gd name="T39" fmla="*/ 60 h 88"/>
                <a:gd name="T40" fmla="*/ 170 w 170"/>
                <a:gd name="T4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88">
                  <a:moveTo>
                    <a:pt x="170" y="88"/>
                  </a:moveTo>
                  <a:cubicBezTo>
                    <a:pt x="160" y="86"/>
                    <a:pt x="155" y="77"/>
                    <a:pt x="151" y="69"/>
                  </a:cubicBezTo>
                  <a:cubicBezTo>
                    <a:pt x="151" y="68"/>
                    <a:pt x="149" y="68"/>
                    <a:pt x="148" y="69"/>
                  </a:cubicBezTo>
                  <a:cubicBezTo>
                    <a:pt x="147" y="70"/>
                    <a:pt x="146" y="72"/>
                    <a:pt x="145" y="73"/>
                  </a:cubicBezTo>
                  <a:cubicBezTo>
                    <a:pt x="137" y="61"/>
                    <a:pt x="132" y="48"/>
                    <a:pt x="126" y="35"/>
                  </a:cubicBezTo>
                  <a:cubicBezTo>
                    <a:pt x="125" y="34"/>
                    <a:pt x="124" y="35"/>
                    <a:pt x="124" y="36"/>
                  </a:cubicBezTo>
                  <a:cubicBezTo>
                    <a:pt x="123" y="36"/>
                    <a:pt x="123" y="36"/>
                    <a:pt x="123" y="36"/>
                  </a:cubicBezTo>
                  <a:cubicBezTo>
                    <a:pt x="99" y="45"/>
                    <a:pt x="74" y="51"/>
                    <a:pt x="48" y="54"/>
                  </a:cubicBezTo>
                  <a:cubicBezTo>
                    <a:pt x="49" y="53"/>
                    <a:pt x="49" y="53"/>
                    <a:pt x="50" y="52"/>
                  </a:cubicBezTo>
                  <a:cubicBezTo>
                    <a:pt x="51" y="50"/>
                    <a:pt x="49" y="48"/>
                    <a:pt x="47" y="48"/>
                  </a:cubicBezTo>
                  <a:cubicBezTo>
                    <a:pt x="32" y="54"/>
                    <a:pt x="17" y="55"/>
                    <a:pt x="0" y="52"/>
                  </a:cubicBezTo>
                  <a:cubicBezTo>
                    <a:pt x="18" y="20"/>
                    <a:pt x="46" y="0"/>
                    <a:pt x="85" y="2"/>
                  </a:cubicBezTo>
                  <a:cubicBezTo>
                    <a:pt x="95" y="2"/>
                    <a:pt x="104" y="4"/>
                    <a:pt x="113" y="7"/>
                  </a:cubicBezTo>
                  <a:cubicBezTo>
                    <a:pt x="119" y="8"/>
                    <a:pt x="128" y="14"/>
                    <a:pt x="134" y="13"/>
                  </a:cubicBezTo>
                  <a:cubicBezTo>
                    <a:pt x="139" y="12"/>
                    <a:pt x="141" y="9"/>
                    <a:pt x="141" y="6"/>
                  </a:cubicBezTo>
                  <a:cubicBezTo>
                    <a:pt x="143" y="10"/>
                    <a:pt x="145" y="14"/>
                    <a:pt x="145" y="19"/>
                  </a:cubicBezTo>
                  <a:cubicBezTo>
                    <a:pt x="145" y="20"/>
                    <a:pt x="146" y="22"/>
                    <a:pt x="147" y="21"/>
                  </a:cubicBezTo>
                  <a:cubicBezTo>
                    <a:pt x="154" y="18"/>
                    <a:pt x="159" y="24"/>
                    <a:pt x="164" y="28"/>
                  </a:cubicBezTo>
                  <a:cubicBezTo>
                    <a:pt x="159" y="28"/>
                    <a:pt x="156" y="32"/>
                    <a:pt x="157" y="37"/>
                  </a:cubicBezTo>
                  <a:cubicBezTo>
                    <a:pt x="158" y="45"/>
                    <a:pt x="164" y="53"/>
                    <a:pt x="166" y="60"/>
                  </a:cubicBezTo>
                  <a:cubicBezTo>
                    <a:pt x="169" y="69"/>
                    <a:pt x="169" y="79"/>
                    <a:pt x="170" y="88"/>
                  </a:cubicBezTo>
                  <a:close/>
                </a:path>
              </a:pathLst>
            </a:custGeom>
            <a:solidFill>
              <a:srgbClr val="FFE8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5" name="Freeform 178">
              <a:extLst>
                <a:ext uri="{FF2B5EF4-FFF2-40B4-BE49-F238E27FC236}">
                  <a16:creationId xmlns:a16="http://schemas.microsoft.com/office/drawing/2014/main" id="{93368F6F-4CEE-4DA1-A122-915F7E981020}"/>
                </a:ext>
              </a:extLst>
            </p:cNvPr>
            <p:cNvSpPr/>
            <p:nvPr/>
          </p:nvSpPr>
          <p:spPr bwMode="auto">
            <a:xfrm>
              <a:off x="3859" y="901"/>
              <a:ext cx="34" cy="36"/>
            </a:xfrm>
            <a:custGeom>
              <a:avLst/>
              <a:gdLst>
                <a:gd name="T0" fmla="*/ 5 w 14"/>
                <a:gd name="T1" fmla="*/ 11 h 15"/>
                <a:gd name="T2" fmla="*/ 3 w 14"/>
                <a:gd name="T3" fmla="*/ 12 h 15"/>
                <a:gd name="T4" fmla="*/ 0 w 14"/>
                <a:gd name="T5" fmla="*/ 5 h 15"/>
                <a:gd name="T6" fmla="*/ 8 w 14"/>
                <a:gd name="T7" fmla="*/ 0 h 15"/>
                <a:gd name="T8" fmla="*/ 13 w 14"/>
                <a:gd name="T9" fmla="*/ 8 h 15"/>
                <a:gd name="T10" fmla="*/ 5 w 14"/>
                <a:gd name="T11" fmla="*/ 11 h 15"/>
              </a:gdLst>
              <a:ahLst/>
              <a:cxnLst>
                <a:cxn ang="0">
                  <a:pos x="T0" y="T1"/>
                </a:cxn>
                <a:cxn ang="0">
                  <a:pos x="T2" y="T3"/>
                </a:cxn>
                <a:cxn ang="0">
                  <a:pos x="T4" y="T5"/>
                </a:cxn>
                <a:cxn ang="0">
                  <a:pos x="T6" y="T7"/>
                </a:cxn>
                <a:cxn ang="0">
                  <a:pos x="T8" y="T9"/>
                </a:cxn>
                <a:cxn ang="0">
                  <a:pos x="T10" y="T11"/>
                </a:cxn>
              </a:cxnLst>
              <a:rect l="0" t="0" r="r" b="b"/>
              <a:pathLst>
                <a:path w="14" h="15">
                  <a:moveTo>
                    <a:pt x="5" y="11"/>
                  </a:moveTo>
                  <a:cubicBezTo>
                    <a:pt x="4" y="11"/>
                    <a:pt x="4" y="11"/>
                    <a:pt x="3" y="12"/>
                  </a:cubicBezTo>
                  <a:cubicBezTo>
                    <a:pt x="2" y="10"/>
                    <a:pt x="0" y="8"/>
                    <a:pt x="0" y="5"/>
                  </a:cubicBezTo>
                  <a:cubicBezTo>
                    <a:pt x="1" y="1"/>
                    <a:pt x="5" y="0"/>
                    <a:pt x="8" y="0"/>
                  </a:cubicBezTo>
                  <a:cubicBezTo>
                    <a:pt x="12" y="1"/>
                    <a:pt x="14" y="5"/>
                    <a:pt x="13" y="8"/>
                  </a:cubicBezTo>
                  <a:cubicBezTo>
                    <a:pt x="12" y="11"/>
                    <a:pt x="8" y="15"/>
                    <a:pt x="5" y="11"/>
                  </a:cubicBezTo>
                  <a:close/>
                </a:path>
              </a:pathLst>
            </a:custGeom>
            <a:solidFill>
              <a:srgbClr val="F3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 name="Freeform 179">
              <a:extLst>
                <a:ext uri="{FF2B5EF4-FFF2-40B4-BE49-F238E27FC236}">
                  <a16:creationId xmlns:a16="http://schemas.microsoft.com/office/drawing/2014/main" id="{5F196B6B-DE40-460D-B014-BEEFB242A94F}"/>
                </a:ext>
              </a:extLst>
            </p:cNvPr>
            <p:cNvSpPr/>
            <p:nvPr/>
          </p:nvSpPr>
          <p:spPr bwMode="auto">
            <a:xfrm>
              <a:off x="3945" y="849"/>
              <a:ext cx="21" cy="33"/>
            </a:xfrm>
            <a:custGeom>
              <a:avLst/>
              <a:gdLst>
                <a:gd name="T0" fmla="*/ 7 w 9"/>
                <a:gd name="T1" fmla="*/ 14 h 14"/>
                <a:gd name="T2" fmla="*/ 2 w 9"/>
                <a:gd name="T3" fmla="*/ 5 h 14"/>
                <a:gd name="T4" fmla="*/ 9 w 9"/>
                <a:gd name="T5" fmla="*/ 0 h 14"/>
                <a:gd name="T6" fmla="*/ 7 w 9"/>
                <a:gd name="T7" fmla="*/ 14 h 14"/>
              </a:gdLst>
              <a:ahLst/>
              <a:cxnLst>
                <a:cxn ang="0">
                  <a:pos x="T0" y="T1"/>
                </a:cxn>
                <a:cxn ang="0">
                  <a:pos x="T2" y="T3"/>
                </a:cxn>
                <a:cxn ang="0">
                  <a:pos x="T4" y="T5"/>
                </a:cxn>
                <a:cxn ang="0">
                  <a:pos x="T6" y="T7"/>
                </a:cxn>
              </a:cxnLst>
              <a:rect l="0" t="0" r="r" b="b"/>
              <a:pathLst>
                <a:path w="9" h="14">
                  <a:moveTo>
                    <a:pt x="7" y="14"/>
                  </a:moveTo>
                  <a:cubicBezTo>
                    <a:pt x="3" y="13"/>
                    <a:pt x="0" y="9"/>
                    <a:pt x="2" y="5"/>
                  </a:cubicBezTo>
                  <a:cubicBezTo>
                    <a:pt x="4" y="2"/>
                    <a:pt x="7" y="1"/>
                    <a:pt x="9" y="0"/>
                  </a:cubicBezTo>
                  <a:cubicBezTo>
                    <a:pt x="8" y="5"/>
                    <a:pt x="8" y="9"/>
                    <a:pt x="7" y="14"/>
                  </a:cubicBezTo>
                  <a:close/>
                </a:path>
              </a:pathLst>
            </a:custGeom>
            <a:solidFill>
              <a:srgbClr val="F3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7" name="Freeform 180">
              <a:extLst>
                <a:ext uri="{FF2B5EF4-FFF2-40B4-BE49-F238E27FC236}">
                  <a16:creationId xmlns:a16="http://schemas.microsoft.com/office/drawing/2014/main" id="{35A442C1-DA50-4EFF-8154-60AD282C785A}"/>
                </a:ext>
              </a:extLst>
            </p:cNvPr>
            <p:cNvSpPr/>
            <p:nvPr/>
          </p:nvSpPr>
          <p:spPr bwMode="auto">
            <a:xfrm>
              <a:off x="4348" y="1034"/>
              <a:ext cx="33" cy="33"/>
            </a:xfrm>
            <a:custGeom>
              <a:avLst/>
              <a:gdLst>
                <a:gd name="T0" fmla="*/ 11 w 14"/>
                <a:gd name="T1" fmla="*/ 13 h 14"/>
                <a:gd name="T2" fmla="*/ 6 w 14"/>
                <a:gd name="T3" fmla="*/ 14 h 14"/>
                <a:gd name="T4" fmla="*/ 1 w 14"/>
                <a:gd name="T5" fmla="*/ 11 h 14"/>
                <a:gd name="T6" fmla="*/ 1 w 14"/>
                <a:gd name="T7" fmla="*/ 10 h 14"/>
                <a:gd name="T8" fmla="*/ 4 w 14"/>
                <a:gd name="T9" fmla="*/ 2 h 14"/>
                <a:gd name="T10" fmla="*/ 13 w 14"/>
                <a:gd name="T11" fmla="*/ 4 h 14"/>
                <a:gd name="T12" fmla="*/ 11 w 14"/>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1" y="13"/>
                  </a:moveTo>
                  <a:cubicBezTo>
                    <a:pt x="9" y="14"/>
                    <a:pt x="7" y="14"/>
                    <a:pt x="6" y="14"/>
                  </a:cubicBezTo>
                  <a:cubicBezTo>
                    <a:pt x="4" y="14"/>
                    <a:pt x="0" y="13"/>
                    <a:pt x="1" y="11"/>
                  </a:cubicBezTo>
                  <a:cubicBezTo>
                    <a:pt x="1" y="10"/>
                    <a:pt x="1" y="10"/>
                    <a:pt x="1" y="10"/>
                  </a:cubicBezTo>
                  <a:cubicBezTo>
                    <a:pt x="1" y="7"/>
                    <a:pt x="0" y="4"/>
                    <a:pt x="4" y="2"/>
                  </a:cubicBezTo>
                  <a:cubicBezTo>
                    <a:pt x="7" y="0"/>
                    <a:pt x="11" y="1"/>
                    <a:pt x="13" y="4"/>
                  </a:cubicBezTo>
                  <a:cubicBezTo>
                    <a:pt x="14" y="7"/>
                    <a:pt x="13" y="11"/>
                    <a:pt x="11" y="13"/>
                  </a:cubicBezTo>
                  <a:close/>
                </a:path>
              </a:pathLst>
            </a:custGeom>
            <a:solidFill>
              <a:srgbClr val="F3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 name="Freeform 181">
              <a:extLst>
                <a:ext uri="{FF2B5EF4-FFF2-40B4-BE49-F238E27FC236}">
                  <a16:creationId xmlns:a16="http://schemas.microsoft.com/office/drawing/2014/main" id="{30FB5EBB-51B6-4243-828A-B3A96D343266}"/>
                </a:ext>
              </a:extLst>
            </p:cNvPr>
            <p:cNvSpPr/>
            <p:nvPr/>
          </p:nvSpPr>
          <p:spPr bwMode="auto">
            <a:xfrm>
              <a:off x="4322" y="941"/>
              <a:ext cx="35" cy="31"/>
            </a:xfrm>
            <a:custGeom>
              <a:avLst/>
              <a:gdLst>
                <a:gd name="T0" fmla="*/ 0 w 15"/>
                <a:gd name="T1" fmla="*/ 10 h 13"/>
                <a:gd name="T2" fmla="*/ 5 w 15"/>
                <a:gd name="T3" fmla="*/ 0 h 13"/>
                <a:gd name="T4" fmla="*/ 6 w 15"/>
                <a:gd name="T5" fmla="*/ 0 h 13"/>
                <a:gd name="T6" fmla="*/ 11 w 15"/>
                <a:gd name="T7" fmla="*/ 9 h 13"/>
                <a:gd name="T8" fmla="*/ 0 w 15"/>
                <a:gd name="T9" fmla="*/ 10 h 13"/>
              </a:gdLst>
              <a:ahLst/>
              <a:cxnLst>
                <a:cxn ang="0">
                  <a:pos x="T0" y="T1"/>
                </a:cxn>
                <a:cxn ang="0">
                  <a:pos x="T2" y="T3"/>
                </a:cxn>
                <a:cxn ang="0">
                  <a:pos x="T4" y="T5"/>
                </a:cxn>
                <a:cxn ang="0">
                  <a:pos x="T6" y="T7"/>
                </a:cxn>
                <a:cxn ang="0">
                  <a:pos x="T8" y="T9"/>
                </a:cxn>
              </a:cxnLst>
              <a:rect l="0" t="0" r="r" b="b"/>
              <a:pathLst>
                <a:path w="15" h="13">
                  <a:moveTo>
                    <a:pt x="0" y="10"/>
                  </a:moveTo>
                  <a:cubicBezTo>
                    <a:pt x="2" y="7"/>
                    <a:pt x="3" y="3"/>
                    <a:pt x="5" y="0"/>
                  </a:cubicBezTo>
                  <a:cubicBezTo>
                    <a:pt x="5" y="0"/>
                    <a:pt x="5" y="0"/>
                    <a:pt x="6" y="0"/>
                  </a:cubicBezTo>
                  <a:cubicBezTo>
                    <a:pt x="11" y="0"/>
                    <a:pt x="15" y="4"/>
                    <a:pt x="11" y="9"/>
                  </a:cubicBezTo>
                  <a:cubicBezTo>
                    <a:pt x="8" y="13"/>
                    <a:pt x="4" y="10"/>
                    <a:pt x="0" y="10"/>
                  </a:cubicBezTo>
                  <a:close/>
                </a:path>
              </a:pathLst>
            </a:custGeom>
            <a:solidFill>
              <a:srgbClr val="F3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9" name="Freeform 182">
              <a:extLst>
                <a:ext uri="{FF2B5EF4-FFF2-40B4-BE49-F238E27FC236}">
                  <a16:creationId xmlns:a16="http://schemas.microsoft.com/office/drawing/2014/main" id="{7BEFCB55-7684-4175-99F4-9C4C9BFB1EF0}"/>
                </a:ext>
              </a:extLst>
            </p:cNvPr>
            <p:cNvSpPr/>
            <p:nvPr/>
          </p:nvSpPr>
          <p:spPr bwMode="auto">
            <a:xfrm>
              <a:off x="3962" y="773"/>
              <a:ext cx="379" cy="275"/>
            </a:xfrm>
            <a:custGeom>
              <a:avLst/>
              <a:gdLst>
                <a:gd name="T0" fmla="*/ 146 w 159"/>
                <a:gd name="T1" fmla="*/ 41 h 116"/>
                <a:gd name="T2" fmla="*/ 150 w 159"/>
                <a:gd name="T3" fmla="*/ 40 h 116"/>
                <a:gd name="T4" fmla="*/ 151 w 159"/>
                <a:gd name="T5" fmla="*/ 37 h 116"/>
                <a:gd name="T6" fmla="*/ 159 w 159"/>
                <a:gd name="T7" fmla="*/ 48 h 116"/>
                <a:gd name="T8" fmla="*/ 158 w 159"/>
                <a:gd name="T9" fmla="*/ 48 h 116"/>
                <a:gd name="T10" fmla="*/ 130 w 159"/>
                <a:gd name="T11" fmla="*/ 101 h 116"/>
                <a:gd name="T12" fmla="*/ 67 w 159"/>
                <a:gd name="T13" fmla="*/ 107 h 116"/>
                <a:gd name="T14" fmla="*/ 18 w 159"/>
                <a:gd name="T15" fmla="*/ 82 h 116"/>
                <a:gd name="T16" fmla="*/ 10 w 159"/>
                <a:gd name="T17" fmla="*/ 18 h 116"/>
                <a:gd name="T18" fmla="*/ 42 w 159"/>
                <a:gd name="T19" fmla="*/ 16 h 116"/>
                <a:gd name="T20" fmla="*/ 44 w 159"/>
                <a:gd name="T21" fmla="*/ 20 h 116"/>
                <a:gd name="T22" fmla="*/ 125 w 159"/>
                <a:gd name="T23" fmla="*/ 0 h 116"/>
                <a:gd name="T24" fmla="*/ 146 w 159"/>
                <a:gd name="T25"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6">
                  <a:moveTo>
                    <a:pt x="146" y="41"/>
                  </a:moveTo>
                  <a:cubicBezTo>
                    <a:pt x="148" y="43"/>
                    <a:pt x="151" y="42"/>
                    <a:pt x="150" y="40"/>
                  </a:cubicBezTo>
                  <a:cubicBezTo>
                    <a:pt x="150" y="39"/>
                    <a:pt x="151" y="38"/>
                    <a:pt x="151" y="37"/>
                  </a:cubicBezTo>
                  <a:cubicBezTo>
                    <a:pt x="153" y="41"/>
                    <a:pt x="156" y="45"/>
                    <a:pt x="159" y="48"/>
                  </a:cubicBezTo>
                  <a:cubicBezTo>
                    <a:pt x="159" y="48"/>
                    <a:pt x="158" y="48"/>
                    <a:pt x="158" y="48"/>
                  </a:cubicBezTo>
                  <a:cubicBezTo>
                    <a:pt x="152" y="67"/>
                    <a:pt x="146" y="88"/>
                    <a:pt x="130" y="101"/>
                  </a:cubicBezTo>
                  <a:cubicBezTo>
                    <a:pt x="111" y="116"/>
                    <a:pt x="88" y="112"/>
                    <a:pt x="67" y="107"/>
                  </a:cubicBezTo>
                  <a:cubicBezTo>
                    <a:pt x="49" y="103"/>
                    <a:pt x="31" y="96"/>
                    <a:pt x="18" y="82"/>
                  </a:cubicBezTo>
                  <a:cubicBezTo>
                    <a:pt x="0" y="62"/>
                    <a:pt x="6" y="41"/>
                    <a:pt x="10" y="18"/>
                  </a:cubicBezTo>
                  <a:cubicBezTo>
                    <a:pt x="21" y="20"/>
                    <a:pt x="31" y="19"/>
                    <a:pt x="42" y="16"/>
                  </a:cubicBezTo>
                  <a:cubicBezTo>
                    <a:pt x="41" y="17"/>
                    <a:pt x="42" y="20"/>
                    <a:pt x="44" y="20"/>
                  </a:cubicBezTo>
                  <a:cubicBezTo>
                    <a:pt x="72" y="18"/>
                    <a:pt x="99" y="12"/>
                    <a:pt x="125" y="0"/>
                  </a:cubicBezTo>
                  <a:cubicBezTo>
                    <a:pt x="129" y="15"/>
                    <a:pt x="137" y="29"/>
                    <a:pt x="146" y="41"/>
                  </a:cubicBezTo>
                  <a:close/>
                </a:path>
              </a:pathLst>
            </a:custGeom>
            <a:solidFill>
              <a:srgbClr val="F3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0" name="Freeform 183">
              <a:extLst>
                <a:ext uri="{FF2B5EF4-FFF2-40B4-BE49-F238E27FC236}">
                  <a16:creationId xmlns:a16="http://schemas.microsoft.com/office/drawing/2014/main" id="{6063CCCD-A5D0-4C79-AAA1-34ADC4AEFE7C}"/>
                </a:ext>
              </a:extLst>
            </p:cNvPr>
            <p:cNvSpPr>
              <a:spLocks noEditPoints="1"/>
            </p:cNvSpPr>
            <p:nvPr/>
          </p:nvSpPr>
          <p:spPr bwMode="auto">
            <a:xfrm>
              <a:off x="3871" y="93"/>
              <a:ext cx="443" cy="798"/>
            </a:xfrm>
            <a:custGeom>
              <a:avLst/>
              <a:gdLst>
                <a:gd name="T0" fmla="*/ 68 w 186"/>
                <a:gd name="T1" fmla="*/ 156 h 336"/>
                <a:gd name="T2" fmla="*/ 119 w 186"/>
                <a:gd name="T3" fmla="*/ 34 h 336"/>
                <a:gd name="T4" fmla="*/ 52 w 186"/>
                <a:gd name="T5" fmla="*/ 81 h 336"/>
                <a:gd name="T6" fmla="*/ 68 w 186"/>
                <a:gd name="T7" fmla="*/ 156 h 336"/>
                <a:gd name="T8" fmla="*/ 127 w 186"/>
                <a:gd name="T9" fmla="*/ 31 h 336"/>
                <a:gd name="T10" fmla="*/ 144 w 186"/>
                <a:gd name="T11" fmla="*/ 115 h 336"/>
                <a:gd name="T12" fmla="*/ 67 w 186"/>
                <a:gd name="T13" fmla="*/ 162 h 336"/>
                <a:gd name="T14" fmla="*/ 24 w 186"/>
                <a:gd name="T15" fmla="*/ 247 h 336"/>
                <a:gd name="T16" fmla="*/ 12 w 186"/>
                <a:gd name="T17" fmla="*/ 292 h 336"/>
                <a:gd name="T18" fmla="*/ 6 w 186"/>
                <a:gd name="T19" fmla="*/ 336 h 336"/>
                <a:gd name="T20" fmla="*/ 6 w 186"/>
                <a:gd name="T21" fmla="*/ 336 h 336"/>
                <a:gd name="T22" fmla="*/ 5 w 186"/>
                <a:gd name="T23" fmla="*/ 336 h 336"/>
                <a:gd name="T24" fmla="*/ 5 w 186"/>
                <a:gd name="T25" fmla="*/ 336 h 336"/>
                <a:gd name="T26" fmla="*/ 20 w 186"/>
                <a:gd name="T27" fmla="*/ 243 h 336"/>
                <a:gd name="T28" fmla="*/ 64 w 186"/>
                <a:gd name="T29" fmla="*/ 160 h 336"/>
                <a:gd name="T30" fmla="*/ 64 w 186"/>
                <a:gd name="T31" fmla="*/ 157 h 336"/>
                <a:gd name="T32" fmla="*/ 127 w 186"/>
                <a:gd name="T33" fmla="*/ 3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336">
                  <a:moveTo>
                    <a:pt x="68" y="156"/>
                  </a:moveTo>
                  <a:cubicBezTo>
                    <a:pt x="125" y="180"/>
                    <a:pt x="186" y="53"/>
                    <a:pt x="119" y="34"/>
                  </a:cubicBezTo>
                  <a:cubicBezTo>
                    <a:pt x="87" y="25"/>
                    <a:pt x="60" y="52"/>
                    <a:pt x="52" y="81"/>
                  </a:cubicBezTo>
                  <a:cubicBezTo>
                    <a:pt x="44" y="107"/>
                    <a:pt x="47" y="137"/>
                    <a:pt x="68" y="156"/>
                  </a:cubicBezTo>
                  <a:close/>
                  <a:moveTo>
                    <a:pt x="127" y="31"/>
                  </a:moveTo>
                  <a:cubicBezTo>
                    <a:pt x="161" y="46"/>
                    <a:pt x="157" y="87"/>
                    <a:pt x="144" y="115"/>
                  </a:cubicBezTo>
                  <a:cubicBezTo>
                    <a:pt x="132" y="141"/>
                    <a:pt x="99" y="175"/>
                    <a:pt x="67" y="162"/>
                  </a:cubicBezTo>
                  <a:cubicBezTo>
                    <a:pt x="51" y="190"/>
                    <a:pt x="34" y="216"/>
                    <a:pt x="24" y="247"/>
                  </a:cubicBezTo>
                  <a:cubicBezTo>
                    <a:pt x="19" y="262"/>
                    <a:pt x="15" y="277"/>
                    <a:pt x="12" y="292"/>
                  </a:cubicBezTo>
                  <a:cubicBezTo>
                    <a:pt x="10" y="307"/>
                    <a:pt x="10" y="322"/>
                    <a:pt x="6" y="336"/>
                  </a:cubicBezTo>
                  <a:cubicBezTo>
                    <a:pt x="6" y="336"/>
                    <a:pt x="6" y="336"/>
                    <a:pt x="6" y="336"/>
                  </a:cubicBezTo>
                  <a:cubicBezTo>
                    <a:pt x="5" y="336"/>
                    <a:pt x="5" y="336"/>
                    <a:pt x="5" y="336"/>
                  </a:cubicBezTo>
                  <a:cubicBezTo>
                    <a:pt x="5" y="336"/>
                    <a:pt x="5" y="336"/>
                    <a:pt x="5" y="336"/>
                  </a:cubicBezTo>
                  <a:cubicBezTo>
                    <a:pt x="0" y="306"/>
                    <a:pt x="10" y="271"/>
                    <a:pt x="20" y="243"/>
                  </a:cubicBezTo>
                  <a:cubicBezTo>
                    <a:pt x="30" y="214"/>
                    <a:pt x="44" y="183"/>
                    <a:pt x="64" y="160"/>
                  </a:cubicBezTo>
                  <a:cubicBezTo>
                    <a:pt x="63" y="159"/>
                    <a:pt x="63" y="158"/>
                    <a:pt x="64" y="157"/>
                  </a:cubicBezTo>
                  <a:cubicBezTo>
                    <a:pt x="13" y="117"/>
                    <a:pt x="58" y="0"/>
                    <a:pt x="127"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1" name="Freeform 184">
              <a:extLst>
                <a:ext uri="{FF2B5EF4-FFF2-40B4-BE49-F238E27FC236}">
                  <a16:creationId xmlns:a16="http://schemas.microsoft.com/office/drawing/2014/main" id="{0ABD990D-F1B5-48D6-873C-B9BE541CB9AD}"/>
                </a:ext>
              </a:extLst>
            </p:cNvPr>
            <p:cNvSpPr>
              <a:spLocks noEditPoints="1"/>
            </p:cNvSpPr>
            <p:nvPr/>
          </p:nvSpPr>
          <p:spPr bwMode="auto">
            <a:xfrm>
              <a:off x="3661" y="141"/>
              <a:ext cx="732" cy="1309"/>
            </a:xfrm>
            <a:custGeom>
              <a:avLst/>
              <a:gdLst>
                <a:gd name="T0" fmla="*/ 88 w 307"/>
                <a:gd name="T1" fmla="*/ 331 h 551"/>
                <a:gd name="T2" fmla="*/ 147 w 307"/>
                <a:gd name="T3" fmla="*/ 505 h 551"/>
                <a:gd name="T4" fmla="*/ 163 w 307"/>
                <a:gd name="T5" fmla="*/ 513 h 551"/>
                <a:gd name="T6" fmla="*/ 135 w 307"/>
                <a:gd name="T7" fmla="*/ 496 h 551"/>
                <a:gd name="T8" fmla="*/ 128 w 307"/>
                <a:gd name="T9" fmla="*/ 298 h 551"/>
                <a:gd name="T10" fmla="*/ 191 w 307"/>
                <a:gd name="T11" fmla="*/ 378 h 551"/>
                <a:gd name="T12" fmla="*/ 151 w 307"/>
                <a:gd name="T13" fmla="*/ 372 h 551"/>
                <a:gd name="T14" fmla="*/ 288 w 307"/>
                <a:gd name="T15" fmla="*/ 346 h 551"/>
                <a:gd name="T16" fmla="*/ 288 w 307"/>
                <a:gd name="T17" fmla="*/ 346 h 551"/>
                <a:gd name="T18" fmla="*/ 289 w 307"/>
                <a:gd name="T19" fmla="*/ 387 h 551"/>
                <a:gd name="T20" fmla="*/ 91 w 307"/>
                <a:gd name="T21" fmla="*/ 536 h 551"/>
                <a:gd name="T22" fmla="*/ 91 w 307"/>
                <a:gd name="T23" fmla="*/ 536 h 551"/>
                <a:gd name="T24" fmla="*/ 285 w 307"/>
                <a:gd name="T25" fmla="*/ 314 h 551"/>
                <a:gd name="T26" fmla="*/ 251 w 307"/>
                <a:gd name="T27" fmla="*/ 266 h 551"/>
                <a:gd name="T28" fmla="*/ 144 w 307"/>
                <a:gd name="T29" fmla="*/ 348 h 551"/>
                <a:gd name="T30" fmla="*/ 251 w 307"/>
                <a:gd name="T31" fmla="*/ 263 h 551"/>
                <a:gd name="T32" fmla="*/ 278 w 307"/>
                <a:gd name="T33" fmla="*/ 296 h 551"/>
                <a:gd name="T34" fmla="*/ 291 w 307"/>
                <a:gd name="T35" fmla="*/ 255 h 551"/>
                <a:gd name="T36" fmla="*/ 261 w 307"/>
                <a:gd name="T37" fmla="*/ 240 h 551"/>
                <a:gd name="T38" fmla="*/ 174 w 307"/>
                <a:gd name="T39" fmla="*/ 275 h 551"/>
                <a:gd name="T40" fmla="*/ 36 w 307"/>
                <a:gd name="T41" fmla="*/ 130 h 551"/>
                <a:gd name="T42" fmla="*/ 41 w 307"/>
                <a:gd name="T43" fmla="*/ 11 h 551"/>
                <a:gd name="T44" fmla="*/ 40 w 307"/>
                <a:gd name="T45" fmla="*/ 461 h 551"/>
                <a:gd name="T46" fmla="*/ 6 w 307"/>
                <a:gd name="T47" fmla="*/ 85 h 551"/>
                <a:gd name="T48" fmla="*/ 89 w 307"/>
                <a:gd name="T49" fmla="*/ 316 h 551"/>
                <a:gd name="T50" fmla="*/ 94 w 307"/>
                <a:gd name="T51" fmla="*/ 317 h 551"/>
                <a:gd name="T52" fmla="*/ 152 w 307"/>
                <a:gd name="T53" fmla="*/ 361 h 551"/>
                <a:gd name="T54" fmla="*/ 129 w 307"/>
                <a:gd name="T55" fmla="*/ 294 h 551"/>
                <a:gd name="T56" fmla="*/ 124 w 307"/>
                <a:gd name="T57" fmla="*/ 281 h 551"/>
                <a:gd name="T58" fmla="*/ 212 w 307"/>
                <a:gd name="T59" fmla="*/ 223 h 551"/>
                <a:gd name="T60" fmla="*/ 268 w 307"/>
                <a:gd name="T61" fmla="*/ 228 h 551"/>
                <a:gd name="T62" fmla="*/ 295 w 307"/>
                <a:gd name="T63" fmla="*/ 256 h 551"/>
                <a:gd name="T64" fmla="*/ 301 w 307"/>
                <a:gd name="T65" fmla="*/ 319 h 551"/>
                <a:gd name="T66" fmla="*/ 293 w 307"/>
                <a:gd name="T67" fmla="*/ 346 h 551"/>
                <a:gd name="T68" fmla="*/ 233 w 307"/>
                <a:gd name="T69" fmla="*/ 382 h 551"/>
                <a:gd name="T70" fmla="*/ 306 w 307"/>
                <a:gd name="T71" fmla="*/ 380 h 551"/>
                <a:gd name="T72" fmla="*/ 199 w 307"/>
                <a:gd name="T73" fmla="*/ 491 h 551"/>
                <a:gd name="T74" fmla="*/ 162 w 307"/>
                <a:gd name="T75" fmla="*/ 522 h 551"/>
                <a:gd name="T76" fmla="*/ 90 w 307"/>
                <a:gd name="T77" fmla="*/ 527 h 551"/>
                <a:gd name="T78" fmla="*/ 81 w 307"/>
                <a:gd name="T79" fmla="*/ 524 h 551"/>
                <a:gd name="T80" fmla="*/ 143 w 307"/>
                <a:gd name="T81" fmla="*/ 509 h 551"/>
                <a:gd name="T82" fmla="*/ 124 w 307"/>
                <a:gd name="T83" fmla="*/ 454 h 551"/>
                <a:gd name="T84" fmla="*/ 87 w 307"/>
                <a:gd name="T85" fmla="*/ 453 h 551"/>
                <a:gd name="T86" fmla="*/ 121 w 307"/>
                <a:gd name="T87" fmla="*/ 454 h 551"/>
                <a:gd name="T88" fmla="*/ 104 w 307"/>
                <a:gd name="T89" fmla="*/ 482 h 551"/>
                <a:gd name="T90" fmla="*/ 44 w 307"/>
                <a:gd name="T91" fmla="*/ 453 h 551"/>
                <a:gd name="T92" fmla="*/ 41 w 307"/>
                <a:gd name="T93" fmla="*/ 446 h 551"/>
                <a:gd name="T94" fmla="*/ 74 w 307"/>
                <a:gd name="T95" fmla="*/ 442 h 551"/>
                <a:gd name="T96" fmla="*/ 93 w 307"/>
                <a:gd name="T97" fmla="*/ 415 h 551"/>
                <a:gd name="T98" fmla="*/ 88 w 307"/>
                <a:gd name="T99" fmla="*/ 335 h 551"/>
                <a:gd name="T100" fmla="*/ 85 w 307"/>
                <a:gd name="T101" fmla="*/ 235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7" h="551">
                  <a:moveTo>
                    <a:pt x="91" y="320"/>
                  </a:moveTo>
                  <a:cubicBezTo>
                    <a:pt x="88" y="320"/>
                    <a:pt x="84" y="321"/>
                    <a:pt x="83" y="325"/>
                  </a:cubicBezTo>
                  <a:cubicBezTo>
                    <a:pt x="83" y="328"/>
                    <a:pt x="85" y="330"/>
                    <a:pt x="86" y="332"/>
                  </a:cubicBezTo>
                  <a:cubicBezTo>
                    <a:pt x="87" y="331"/>
                    <a:pt x="87" y="331"/>
                    <a:pt x="88" y="331"/>
                  </a:cubicBezTo>
                  <a:cubicBezTo>
                    <a:pt x="91" y="335"/>
                    <a:pt x="95" y="331"/>
                    <a:pt x="96" y="328"/>
                  </a:cubicBezTo>
                  <a:cubicBezTo>
                    <a:pt x="97" y="325"/>
                    <a:pt x="95" y="321"/>
                    <a:pt x="91" y="320"/>
                  </a:cubicBezTo>
                  <a:close/>
                  <a:moveTo>
                    <a:pt x="135" y="496"/>
                  </a:moveTo>
                  <a:cubicBezTo>
                    <a:pt x="139" y="499"/>
                    <a:pt x="143" y="502"/>
                    <a:pt x="147" y="505"/>
                  </a:cubicBezTo>
                  <a:cubicBezTo>
                    <a:pt x="148" y="504"/>
                    <a:pt x="148" y="504"/>
                    <a:pt x="148" y="505"/>
                  </a:cubicBezTo>
                  <a:cubicBezTo>
                    <a:pt x="148" y="505"/>
                    <a:pt x="148" y="505"/>
                    <a:pt x="148" y="506"/>
                  </a:cubicBezTo>
                  <a:cubicBezTo>
                    <a:pt x="152" y="509"/>
                    <a:pt x="156" y="514"/>
                    <a:pt x="159" y="515"/>
                  </a:cubicBezTo>
                  <a:cubicBezTo>
                    <a:pt x="162" y="516"/>
                    <a:pt x="161" y="516"/>
                    <a:pt x="163" y="513"/>
                  </a:cubicBezTo>
                  <a:cubicBezTo>
                    <a:pt x="166" y="510"/>
                    <a:pt x="167" y="506"/>
                    <a:pt x="169" y="503"/>
                  </a:cubicBezTo>
                  <a:cubicBezTo>
                    <a:pt x="172" y="498"/>
                    <a:pt x="175" y="492"/>
                    <a:pt x="178" y="488"/>
                  </a:cubicBezTo>
                  <a:cubicBezTo>
                    <a:pt x="169" y="484"/>
                    <a:pt x="161" y="480"/>
                    <a:pt x="153" y="475"/>
                  </a:cubicBezTo>
                  <a:cubicBezTo>
                    <a:pt x="147" y="482"/>
                    <a:pt x="141" y="489"/>
                    <a:pt x="135" y="496"/>
                  </a:cubicBezTo>
                  <a:close/>
                  <a:moveTo>
                    <a:pt x="128" y="298"/>
                  </a:moveTo>
                  <a:cubicBezTo>
                    <a:pt x="126" y="299"/>
                    <a:pt x="123" y="300"/>
                    <a:pt x="121" y="303"/>
                  </a:cubicBezTo>
                  <a:cubicBezTo>
                    <a:pt x="119" y="307"/>
                    <a:pt x="122" y="311"/>
                    <a:pt x="126" y="312"/>
                  </a:cubicBezTo>
                  <a:cubicBezTo>
                    <a:pt x="127" y="307"/>
                    <a:pt x="127" y="303"/>
                    <a:pt x="128" y="298"/>
                  </a:cubicBezTo>
                  <a:close/>
                  <a:moveTo>
                    <a:pt x="198" y="489"/>
                  </a:moveTo>
                  <a:cubicBezTo>
                    <a:pt x="207" y="473"/>
                    <a:pt x="219" y="460"/>
                    <a:pt x="225" y="442"/>
                  </a:cubicBezTo>
                  <a:cubicBezTo>
                    <a:pt x="231" y="422"/>
                    <a:pt x="232" y="402"/>
                    <a:pt x="228" y="383"/>
                  </a:cubicBezTo>
                  <a:cubicBezTo>
                    <a:pt x="216" y="383"/>
                    <a:pt x="203" y="381"/>
                    <a:pt x="191" y="378"/>
                  </a:cubicBezTo>
                  <a:cubicBezTo>
                    <a:pt x="178" y="375"/>
                    <a:pt x="165" y="370"/>
                    <a:pt x="154" y="363"/>
                  </a:cubicBezTo>
                  <a:cubicBezTo>
                    <a:pt x="153" y="365"/>
                    <a:pt x="153" y="367"/>
                    <a:pt x="152" y="369"/>
                  </a:cubicBezTo>
                  <a:cubicBezTo>
                    <a:pt x="153" y="369"/>
                    <a:pt x="153" y="371"/>
                    <a:pt x="152" y="371"/>
                  </a:cubicBezTo>
                  <a:cubicBezTo>
                    <a:pt x="152" y="371"/>
                    <a:pt x="151" y="371"/>
                    <a:pt x="151" y="372"/>
                  </a:cubicBezTo>
                  <a:cubicBezTo>
                    <a:pt x="141" y="394"/>
                    <a:pt x="121" y="410"/>
                    <a:pt x="98" y="419"/>
                  </a:cubicBezTo>
                  <a:cubicBezTo>
                    <a:pt x="123" y="452"/>
                    <a:pt x="157" y="476"/>
                    <a:pt x="197" y="489"/>
                  </a:cubicBezTo>
                  <a:cubicBezTo>
                    <a:pt x="197" y="489"/>
                    <a:pt x="198" y="489"/>
                    <a:pt x="198" y="489"/>
                  </a:cubicBezTo>
                  <a:close/>
                  <a:moveTo>
                    <a:pt x="288" y="346"/>
                  </a:moveTo>
                  <a:cubicBezTo>
                    <a:pt x="292" y="341"/>
                    <a:pt x="288" y="337"/>
                    <a:pt x="283" y="337"/>
                  </a:cubicBezTo>
                  <a:cubicBezTo>
                    <a:pt x="282" y="337"/>
                    <a:pt x="282" y="337"/>
                    <a:pt x="282" y="337"/>
                  </a:cubicBezTo>
                  <a:cubicBezTo>
                    <a:pt x="280" y="340"/>
                    <a:pt x="279" y="344"/>
                    <a:pt x="277" y="347"/>
                  </a:cubicBezTo>
                  <a:cubicBezTo>
                    <a:pt x="281" y="347"/>
                    <a:pt x="285" y="350"/>
                    <a:pt x="288" y="346"/>
                  </a:cubicBezTo>
                  <a:close/>
                  <a:moveTo>
                    <a:pt x="301" y="380"/>
                  </a:moveTo>
                  <a:cubicBezTo>
                    <a:pt x="299" y="377"/>
                    <a:pt x="295" y="376"/>
                    <a:pt x="292" y="378"/>
                  </a:cubicBezTo>
                  <a:cubicBezTo>
                    <a:pt x="288" y="380"/>
                    <a:pt x="289" y="383"/>
                    <a:pt x="289" y="386"/>
                  </a:cubicBezTo>
                  <a:cubicBezTo>
                    <a:pt x="289" y="386"/>
                    <a:pt x="289" y="386"/>
                    <a:pt x="289" y="387"/>
                  </a:cubicBezTo>
                  <a:cubicBezTo>
                    <a:pt x="288" y="389"/>
                    <a:pt x="292" y="390"/>
                    <a:pt x="294" y="390"/>
                  </a:cubicBezTo>
                  <a:cubicBezTo>
                    <a:pt x="295" y="390"/>
                    <a:pt x="297" y="390"/>
                    <a:pt x="299" y="389"/>
                  </a:cubicBezTo>
                  <a:cubicBezTo>
                    <a:pt x="301" y="387"/>
                    <a:pt x="302" y="383"/>
                    <a:pt x="301" y="380"/>
                  </a:cubicBezTo>
                  <a:close/>
                  <a:moveTo>
                    <a:pt x="91" y="536"/>
                  </a:moveTo>
                  <a:cubicBezTo>
                    <a:pt x="88" y="533"/>
                    <a:pt x="86" y="530"/>
                    <a:pt x="83" y="527"/>
                  </a:cubicBezTo>
                  <a:cubicBezTo>
                    <a:pt x="81" y="532"/>
                    <a:pt x="81" y="538"/>
                    <a:pt x="85" y="542"/>
                  </a:cubicBezTo>
                  <a:cubicBezTo>
                    <a:pt x="86" y="543"/>
                    <a:pt x="89" y="545"/>
                    <a:pt x="91" y="545"/>
                  </a:cubicBezTo>
                  <a:cubicBezTo>
                    <a:pt x="97" y="544"/>
                    <a:pt x="93" y="539"/>
                    <a:pt x="91" y="536"/>
                  </a:cubicBezTo>
                  <a:close/>
                  <a:moveTo>
                    <a:pt x="193" y="373"/>
                  </a:moveTo>
                  <a:cubicBezTo>
                    <a:pt x="214" y="378"/>
                    <a:pt x="237" y="382"/>
                    <a:pt x="256" y="367"/>
                  </a:cubicBezTo>
                  <a:cubicBezTo>
                    <a:pt x="272" y="354"/>
                    <a:pt x="278" y="333"/>
                    <a:pt x="284" y="314"/>
                  </a:cubicBezTo>
                  <a:cubicBezTo>
                    <a:pt x="284" y="314"/>
                    <a:pt x="285" y="314"/>
                    <a:pt x="285" y="314"/>
                  </a:cubicBezTo>
                  <a:cubicBezTo>
                    <a:pt x="282" y="311"/>
                    <a:pt x="279" y="307"/>
                    <a:pt x="277" y="303"/>
                  </a:cubicBezTo>
                  <a:cubicBezTo>
                    <a:pt x="277" y="304"/>
                    <a:pt x="276" y="305"/>
                    <a:pt x="276" y="306"/>
                  </a:cubicBezTo>
                  <a:cubicBezTo>
                    <a:pt x="277" y="308"/>
                    <a:pt x="274" y="309"/>
                    <a:pt x="272" y="307"/>
                  </a:cubicBezTo>
                  <a:cubicBezTo>
                    <a:pt x="263" y="295"/>
                    <a:pt x="255" y="281"/>
                    <a:pt x="251" y="266"/>
                  </a:cubicBezTo>
                  <a:cubicBezTo>
                    <a:pt x="225" y="278"/>
                    <a:pt x="198" y="284"/>
                    <a:pt x="170" y="286"/>
                  </a:cubicBezTo>
                  <a:cubicBezTo>
                    <a:pt x="168" y="286"/>
                    <a:pt x="167" y="283"/>
                    <a:pt x="168" y="282"/>
                  </a:cubicBezTo>
                  <a:cubicBezTo>
                    <a:pt x="157" y="285"/>
                    <a:pt x="147" y="286"/>
                    <a:pt x="136" y="284"/>
                  </a:cubicBezTo>
                  <a:cubicBezTo>
                    <a:pt x="132" y="307"/>
                    <a:pt x="126" y="328"/>
                    <a:pt x="144" y="348"/>
                  </a:cubicBezTo>
                  <a:cubicBezTo>
                    <a:pt x="157" y="362"/>
                    <a:pt x="175" y="369"/>
                    <a:pt x="193" y="373"/>
                  </a:cubicBezTo>
                  <a:close/>
                  <a:moveTo>
                    <a:pt x="175" y="281"/>
                  </a:moveTo>
                  <a:cubicBezTo>
                    <a:pt x="201" y="278"/>
                    <a:pt x="226" y="272"/>
                    <a:pt x="250" y="263"/>
                  </a:cubicBezTo>
                  <a:cubicBezTo>
                    <a:pt x="250" y="263"/>
                    <a:pt x="250" y="263"/>
                    <a:pt x="251" y="263"/>
                  </a:cubicBezTo>
                  <a:cubicBezTo>
                    <a:pt x="251" y="262"/>
                    <a:pt x="252" y="261"/>
                    <a:pt x="253" y="262"/>
                  </a:cubicBezTo>
                  <a:cubicBezTo>
                    <a:pt x="259" y="275"/>
                    <a:pt x="264" y="288"/>
                    <a:pt x="272" y="300"/>
                  </a:cubicBezTo>
                  <a:cubicBezTo>
                    <a:pt x="273" y="299"/>
                    <a:pt x="274" y="297"/>
                    <a:pt x="275" y="296"/>
                  </a:cubicBezTo>
                  <a:cubicBezTo>
                    <a:pt x="276" y="295"/>
                    <a:pt x="278" y="295"/>
                    <a:pt x="278" y="296"/>
                  </a:cubicBezTo>
                  <a:cubicBezTo>
                    <a:pt x="282" y="304"/>
                    <a:pt x="287" y="313"/>
                    <a:pt x="297" y="315"/>
                  </a:cubicBezTo>
                  <a:cubicBezTo>
                    <a:pt x="296" y="306"/>
                    <a:pt x="296" y="296"/>
                    <a:pt x="293" y="287"/>
                  </a:cubicBezTo>
                  <a:cubicBezTo>
                    <a:pt x="291" y="280"/>
                    <a:pt x="285" y="272"/>
                    <a:pt x="284" y="264"/>
                  </a:cubicBezTo>
                  <a:cubicBezTo>
                    <a:pt x="283" y="259"/>
                    <a:pt x="286" y="255"/>
                    <a:pt x="291" y="255"/>
                  </a:cubicBezTo>
                  <a:cubicBezTo>
                    <a:pt x="286" y="251"/>
                    <a:pt x="281" y="245"/>
                    <a:pt x="274" y="248"/>
                  </a:cubicBezTo>
                  <a:cubicBezTo>
                    <a:pt x="273" y="249"/>
                    <a:pt x="272" y="247"/>
                    <a:pt x="272" y="246"/>
                  </a:cubicBezTo>
                  <a:cubicBezTo>
                    <a:pt x="272" y="241"/>
                    <a:pt x="270" y="237"/>
                    <a:pt x="268" y="233"/>
                  </a:cubicBezTo>
                  <a:cubicBezTo>
                    <a:pt x="268" y="236"/>
                    <a:pt x="266" y="239"/>
                    <a:pt x="261" y="240"/>
                  </a:cubicBezTo>
                  <a:cubicBezTo>
                    <a:pt x="255" y="241"/>
                    <a:pt x="246" y="235"/>
                    <a:pt x="240" y="234"/>
                  </a:cubicBezTo>
                  <a:cubicBezTo>
                    <a:pt x="231" y="231"/>
                    <a:pt x="222" y="229"/>
                    <a:pt x="212" y="229"/>
                  </a:cubicBezTo>
                  <a:cubicBezTo>
                    <a:pt x="173" y="227"/>
                    <a:pt x="145" y="247"/>
                    <a:pt x="127" y="279"/>
                  </a:cubicBezTo>
                  <a:cubicBezTo>
                    <a:pt x="144" y="282"/>
                    <a:pt x="159" y="281"/>
                    <a:pt x="174" y="275"/>
                  </a:cubicBezTo>
                  <a:cubicBezTo>
                    <a:pt x="176" y="275"/>
                    <a:pt x="178" y="277"/>
                    <a:pt x="177" y="279"/>
                  </a:cubicBezTo>
                  <a:cubicBezTo>
                    <a:pt x="176" y="280"/>
                    <a:pt x="176" y="280"/>
                    <a:pt x="175" y="281"/>
                  </a:cubicBezTo>
                  <a:close/>
                  <a:moveTo>
                    <a:pt x="14" y="93"/>
                  </a:moveTo>
                  <a:cubicBezTo>
                    <a:pt x="19" y="107"/>
                    <a:pt x="25" y="120"/>
                    <a:pt x="36" y="130"/>
                  </a:cubicBezTo>
                  <a:cubicBezTo>
                    <a:pt x="46" y="140"/>
                    <a:pt x="58" y="142"/>
                    <a:pt x="70" y="148"/>
                  </a:cubicBezTo>
                  <a:cubicBezTo>
                    <a:pt x="70" y="147"/>
                    <a:pt x="70" y="146"/>
                    <a:pt x="71" y="145"/>
                  </a:cubicBezTo>
                  <a:cubicBezTo>
                    <a:pt x="96" y="128"/>
                    <a:pt x="104" y="96"/>
                    <a:pt x="101" y="68"/>
                  </a:cubicBezTo>
                  <a:cubicBezTo>
                    <a:pt x="99" y="38"/>
                    <a:pt x="76" y="4"/>
                    <a:pt x="41" y="11"/>
                  </a:cubicBezTo>
                  <a:cubicBezTo>
                    <a:pt x="3" y="18"/>
                    <a:pt x="6" y="66"/>
                    <a:pt x="14" y="93"/>
                  </a:cubicBezTo>
                  <a:close/>
                  <a:moveTo>
                    <a:pt x="38" y="449"/>
                  </a:moveTo>
                  <a:cubicBezTo>
                    <a:pt x="34" y="454"/>
                    <a:pt x="29" y="461"/>
                    <a:pt x="34" y="468"/>
                  </a:cubicBezTo>
                  <a:cubicBezTo>
                    <a:pt x="38" y="474"/>
                    <a:pt x="40" y="464"/>
                    <a:pt x="40" y="461"/>
                  </a:cubicBezTo>
                  <a:cubicBezTo>
                    <a:pt x="40" y="457"/>
                    <a:pt x="39" y="453"/>
                    <a:pt x="38" y="449"/>
                  </a:cubicBezTo>
                  <a:close/>
                  <a:moveTo>
                    <a:pt x="71" y="149"/>
                  </a:moveTo>
                  <a:cubicBezTo>
                    <a:pt x="57" y="153"/>
                    <a:pt x="42" y="143"/>
                    <a:pt x="32" y="134"/>
                  </a:cubicBezTo>
                  <a:cubicBezTo>
                    <a:pt x="18" y="121"/>
                    <a:pt x="11" y="103"/>
                    <a:pt x="6" y="85"/>
                  </a:cubicBezTo>
                  <a:cubicBezTo>
                    <a:pt x="0" y="55"/>
                    <a:pt x="3" y="11"/>
                    <a:pt x="42" y="5"/>
                  </a:cubicBezTo>
                  <a:cubicBezTo>
                    <a:pt x="75" y="0"/>
                    <a:pt x="100" y="28"/>
                    <a:pt x="105" y="58"/>
                  </a:cubicBezTo>
                  <a:cubicBezTo>
                    <a:pt x="112" y="91"/>
                    <a:pt x="103" y="129"/>
                    <a:pt x="74" y="149"/>
                  </a:cubicBezTo>
                  <a:cubicBezTo>
                    <a:pt x="90" y="202"/>
                    <a:pt x="96" y="261"/>
                    <a:pt x="89" y="316"/>
                  </a:cubicBezTo>
                  <a:cubicBezTo>
                    <a:pt x="91" y="316"/>
                    <a:pt x="92" y="316"/>
                    <a:pt x="93" y="316"/>
                  </a:cubicBezTo>
                  <a:cubicBezTo>
                    <a:pt x="94" y="316"/>
                    <a:pt x="94" y="316"/>
                    <a:pt x="94" y="316"/>
                  </a:cubicBezTo>
                  <a:cubicBezTo>
                    <a:pt x="94" y="316"/>
                    <a:pt x="94" y="316"/>
                    <a:pt x="94" y="316"/>
                  </a:cubicBezTo>
                  <a:cubicBezTo>
                    <a:pt x="94" y="316"/>
                    <a:pt x="94" y="316"/>
                    <a:pt x="94" y="317"/>
                  </a:cubicBezTo>
                  <a:cubicBezTo>
                    <a:pt x="100" y="319"/>
                    <a:pt x="102" y="326"/>
                    <a:pt x="99" y="332"/>
                  </a:cubicBezTo>
                  <a:cubicBezTo>
                    <a:pt x="98" y="334"/>
                    <a:pt x="95" y="335"/>
                    <a:pt x="93" y="336"/>
                  </a:cubicBezTo>
                  <a:cubicBezTo>
                    <a:pt x="106" y="357"/>
                    <a:pt x="122" y="367"/>
                    <a:pt x="147" y="369"/>
                  </a:cubicBezTo>
                  <a:cubicBezTo>
                    <a:pt x="149" y="366"/>
                    <a:pt x="150" y="364"/>
                    <a:pt x="152" y="361"/>
                  </a:cubicBezTo>
                  <a:cubicBezTo>
                    <a:pt x="146" y="357"/>
                    <a:pt x="141" y="353"/>
                    <a:pt x="137" y="347"/>
                  </a:cubicBezTo>
                  <a:cubicBezTo>
                    <a:pt x="129" y="337"/>
                    <a:pt x="126" y="326"/>
                    <a:pt x="126" y="314"/>
                  </a:cubicBezTo>
                  <a:cubicBezTo>
                    <a:pt x="121" y="315"/>
                    <a:pt x="116" y="309"/>
                    <a:pt x="117" y="304"/>
                  </a:cubicBezTo>
                  <a:cubicBezTo>
                    <a:pt x="118" y="299"/>
                    <a:pt x="124" y="293"/>
                    <a:pt x="129" y="294"/>
                  </a:cubicBezTo>
                  <a:cubicBezTo>
                    <a:pt x="130" y="290"/>
                    <a:pt x="132" y="287"/>
                    <a:pt x="133" y="283"/>
                  </a:cubicBezTo>
                  <a:cubicBezTo>
                    <a:pt x="131" y="282"/>
                    <a:pt x="129" y="282"/>
                    <a:pt x="126" y="281"/>
                  </a:cubicBezTo>
                  <a:cubicBezTo>
                    <a:pt x="126" y="281"/>
                    <a:pt x="126" y="281"/>
                    <a:pt x="126" y="282"/>
                  </a:cubicBezTo>
                  <a:cubicBezTo>
                    <a:pt x="125" y="283"/>
                    <a:pt x="124" y="282"/>
                    <a:pt x="124" y="281"/>
                  </a:cubicBezTo>
                  <a:cubicBezTo>
                    <a:pt x="124" y="281"/>
                    <a:pt x="125" y="280"/>
                    <a:pt x="125" y="280"/>
                  </a:cubicBezTo>
                  <a:cubicBezTo>
                    <a:pt x="125" y="280"/>
                    <a:pt x="125" y="279"/>
                    <a:pt x="125" y="279"/>
                  </a:cubicBezTo>
                  <a:cubicBezTo>
                    <a:pt x="130" y="257"/>
                    <a:pt x="151" y="239"/>
                    <a:pt x="172" y="230"/>
                  </a:cubicBezTo>
                  <a:cubicBezTo>
                    <a:pt x="185" y="225"/>
                    <a:pt x="198" y="223"/>
                    <a:pt x="212" y="223"/>
                  </a:cubicBezTo>
                  <a:cubicBezTo>
                    <a:pt x="218" y="224"/>
                    <a:pt x="225" y="225"/>
                    <a:pt x="231" y="226"/>
                  </a:cubicBezTo>
                  <a:cubicBezTo>
                    <a:pt x="235" y="227"/>
                    <a:pt x="264" y="236"/>
                    <a:pt x="264" y="230"/>
                  </a:cubicBezTo>
                  <a:cubicBezTo>
                    <a:pt x="263" y="228"/>
                    <a:pt x="265" y="227"/>
                    <a:pt x="266" y="228"/>
                  </a:cubicBezTo>
                  <a:cubicBezTo>
                    <a:pt x="267" y="227"/>
                    <a:pt x="268" y="227"/>
                    <a:pt x="268" y="228"/>
                  </a:cubicBezTo>
                  <a:cubicBezTo>
                    <a:pt x="272" y="232"/>
                    <a:pt x="275" y="238"/>
                    <a:pt x="276" y="243"/>
                  </a:cubicBezTo>
                  <a:cubicBezTo>
                    <a:pt x="283" y="242"/>
                    <a:pt x="290" y="246"/>
                    <a:pt x="294" y="252"/>
                  </a:cubicBezTo>
                  <a:cubicBezTo>
                    <a:pt x="295" y="253"/>
                    <a:pt x="295" y="255"/>
                    <a:pt x="294" y="255"/>
                  </a:cubicBezTo>
                  <a:cubicBezTo>
                    <a:pt x="294" y="255"/>
                    <a:pt x="294" y="256"/>
                    <a:pt x="295" y="256"/>
                  </a:cubicBezTo>
                  <a:cubicBezTo>
                    <a:pt x="296" y="256"/>
                    <a:pt x="295" y="258"/>
                    <a:pt x="294" y="257"/>
                  </a:cubicBezTo>
                  <a:cubicBezTo>
                    <a:pt x="284" y="255"/>
                    <a:pt x="295" y="276"/>
                    <a:pt x="295" y="278"/>
                  </a:cubicBezTo>
                  <a:cubicBezTo>
                    <a:pt x="297" y="282"/>
                    <a:pt x="299" y="287"/>
                    <a:pt x="300" y="291"/>
                  </a:cubicBezTo>
                  <a:cubicBezTo>
                    <a:pt x="302" y="300"/>
                    <a:pt x="303" y="310"/>
                    <a:pt x="301" y="319"/>
                  </a:cubicBezTo>
                  <a:cubicBezTo>
                    <a:pt x="301" y="321"/>
                    <a:pt x="298" y="322"/>
                    <a:pt x="297" y="320"/>
                  </a:cubicBezTo>
                  <a:cubicBezTo>
                    <a:pt x="294" y="319"/>
                    <a:pt x="291" y="318"/>
                    <a:pt x="289" y="317"/>
                  </a:cubicBezTo>
                  <a:cubicBezTo>
                    <a:pt x="287" y="322"/>
                    <a:pt x="285" y="327"/>
                    <a:pt x="283" y="333"/>
                  </a:cubicBezTo>
                  <a:cubicBezTo>
                    <a:pt x="290" y="332"/>
                    <a:pt x="296" y="340"/>
                    <a:pt x="293" y="346"/>
                  </a:cubicBezTo>
                  <a:cubicBezTo>
                    <a:pt x="292" y="349"/>
                    <a:pt x="289" y="351"/>
                    <a:pt x="286" y="352"/>
                  </a:cubicBezTo>
                  <a:cubicBezTo>
                    <a:pt x="283" y="352"/>
                    <a:pt x="278" y="352"/>
                    <a:pt x="276" y="350"/>
                  </a:cubicBezTo>
                  <a:cubicBezTo>
                    <a:pt x="271" y="359"/>
                    <a:pt x="264" y="367"/>
                    <a:pt x="255" y="374"/>
                  </a:cubicBezTo>
                  <a:cubicBezTo>
                    <a:pt x="248" y="379"/>
                    <a:pt x="241" y="381"/>
                    <a:pt x="233" y="382"/>
                  </a:cubicBezTo>
                  <a:cubicBezTo>
                    <a:pt x="234" y="387"/>
                    <a:pt x="234" y="392"/>
                    <a:pt x="235" y="398"/>
                  </a:cubicBezTo>
                  <a:cubicBezTo>
                    <a:pt x="253" y="401"/>
                    <a:pt x="268" y="396"/>
                    <a:pt x="284" y="385"/>
                  </a:cubicBezTo>
                  <a:cubicBezTo>
                    <a:pt x="283" y="381"/>
                    <a:pt x="286" y="375"/>
                    <a:pt x="291" y="373"/>
                  </a:cubicBezTo>
                  <a:cubicBezTo>
                    <a:pt x="297" y="371"/>
                    <a:pt x="304" y="374"/>
                    <a:pt x="306" y="380"/>
                  </a:cubicBezTo>
                  <a:cubicBezTo>
                    <a:pt x="307" y="387"/>
                    <a:pt x="304" y="393"/>
                    <a:pt x="297" y="394"/>
                  </a:cubicBezTo>
                  <a:cubicBezTo>
                    <a:pt x="294" y="395"/>
                    <a:pt x="287" y="393"/>
                    <a:pt x="286" y="389"/>
                  </a:cubicBezTo>
                  <a:cubicBezTo>
                    <a:pt x="273" y="402"/>
                    <a:pt x="252" y="406"/>
                    <a:pt x="235" y="401"/>
                  </a:cubicBezTo>
                  <a:cubicBezTo>
                    <a:pt x="236" y="434"/>
                    <a:pt x="227" y="474"/>
                    <a:pt x="199" y="491"/>
                  </a:cubicBezTo>
                  <a:cubicBezTo>
                    <a:pt x="199" y="493"/>
                    <a:pt x="198" y="495"/>
                    <a:pt x="196" y="494"/>
                  </a:cubicBezTo>
                  <a:cubicBezTo>
                    <a:pt x="191" y="493"/>
                    <a:pt x="187" y="491"/>
                    <a:pt x="182" y="490"/>
                  </a:cubicBezTo>
                  <a:cubicBezTo>
                    <a:pt x="178" y="498"/>
                    <a:pt x="173" y="506"/>
                    <a:pt x="169" y="514"/>
                  </a:cubicBezTo>
                  <a:cubicBezTo>
                    <a:pt x="167" y="517"/>
                    <a:pt x="166" y="522"/>
                    <a:pt x="162" y="522"/>
                  </a:cubicBezTo>
                  <a:cubicBezTo>
                    <a:pt x="158" y="523"/>
                    <a:pt x="154" y="518"/>
                    <a:pt x="152" y="515"/>
                  </a:cubicBezTo>
                  <a:cubicBezTo>
                    <a:pt x="150" y="514"/>
                    <a:pt x="148" y="512"/>
                    <a:pt x="147" y="511"/>
                  </a:cubicBezTo>
                  <a:cubicBezTo>
                    <a:pt x="144" y="517"/>
                    <a:pt x="138" y="520"/>
                    <a:pt x="131" y="522"/>
                  </a:cubicBezTo>
                  <a:cubicBezTo>
                    <a:pt x="119" y="526"/>
                    <a:pt x="103" y="528"/>
                    <a:pt x="90" y="527"/>
                  </a:cubicBezTo>
                  <a:cubicBezTo>
                    <a:pt x="92" y="530"/>
                    <a:pt x="94" y="532"/>
                    <a:pt x="96" y="535"/>
                  </a:cubicBezTo>
                  <a:cubicBezTo>
                    <a:pt x="98" y="537"/>
                    <a:pt x="100" y="540"/>
                    <a:pt x="100" y="543"/>
                  </a:cubicBezTo>
                  <a:cubicBezTo>
                    <a:pt x="99" y="548"/>
                    <a:pt x="92" y="551"/>
                    <a:pt x="87" y="549"/>
                  </a:cubicBezTo>
                  <a:cubicBezTo>
                    <a:pt x="77" y="546"/>
                    <a:pt x="75" y="532"/>
                    <a:pt x="81" y="524"/>
                  </a:cubicBezTo>
                  <a:cubicBezTo>
                    <a:pt x="81" y="524"/>
                    <a:pt x="81" y="523"/>
                    <a:pt x="82" y="523"/>
                  </a:cubicBezTo>
                  <a:cubicBezTo>
                    <a:pt x="82" y="522"/>
                    <a:pt x="83" y="522"/>
                    <a:pt x="84" y="521"/>
                  </a:cubicBezTo>
                  <a:cubicBezTo>
                    <a:pt x="84" y="521"/>
                    <a:pt x="85" y="521"/>
                    <a:pt x="85" y="522"/>
                  </a:cubicBezTo>
                  <a:cubicBezTo>
                    <a:pt x="105" y="520"/>
                    <a:pt x="129" y="524"/>
                    <a:pt x="143" y="509"/>
                  </a:cubicBezTo>
                  <a:cubicBezTo>
                    <a:pt x="139" y="505"/>
                    <a:pt x="134" y="502"/>
                    <a:pt x="130" y="499"/>
                  </a:cubicBezTo>
                  <a:cubicBezTo>
                    <a:pt x="128" y="498"/>
                    <a:pt x="128" y="496"/>
                    <a:pt x="129" y="495"/>
                  </a:cubicBezTo>
                  <a:cubicBezTo>
                    <a:pt x="136" y="488"/>
                    <a:pt x="142" y="480"/>
                    <a:pt x="149" y="473"/>
                  </a:cubicBezTo>
                  <a:cubicBezTo>
                    <a:pt x="140" y="467"/>
                    <a:pt x="132" y="461"/>
                    <a:pt x="124" y="454"/>
                  </a:cubicBezTo>
                  <a:cubicBezTo>
                    <a:pt x="115" y="447"/>
                    <a:pt x="107" y="439"/>
                    <a:pt x="100" y="430"/>
                  </a:cubicBezTo>
                  <a:cubicBezTo>
                    <a:pt x="96" y="433"/>
                    <a:pt x="92" y="435"/>
                    <a:pt x="87" y="438"/>
                  </a:cubicBezTo>
                  <a:cubicBezTo>
                    <a:pt x="81" y="441"/>
                    <a:pt x="81" y="444"/>
                    <a:pt x="85" y="450"/>
                  </a:cubicBezTo>
                  <a:cubicBezTo>
                    <a:pt x="86" y="451"/>
                    <a:pt x="87" y="452"/>
                    <a:pt x="87" y="453"/>
                  </a:cubicBezTo>
                  <a:cubicBezTo>
                    <a:pt x="88" y="452"/>
                    <a:pt x="90" y="452"/>
                    <a:pt x="90" y="454"/>
                  </a:cubicBezTo>
                  <a:cubicBezTo>
                    <a:pt x="90" y="454"/>
                    <a:pt x="90" y="455"/>
                    <a:pt x="90" y="455"/>
                  </a:cubicBezTo>
                  <a:cubicBezTo>
                    <a:pt x="95" y="462"/>
                    <a:pt x="100" y="469"/>
                    <a:pt x="106" y="476"/>
                  </a:cubicBezTo>
                  <a:cubicBezTo>
                    <a:pt x="111" y="468"/>
                    <a:pt x="115" y="461"/>
                    <a:pt x="121" y="454"/>
                  </a:cubicBezTo>
                  <a:cubicBezTo>
                    <a:pt x="122" y="454"/>
                    <a:pt x="123" y="454"/>
                    <a:pt x="124" y="454"/>
                  </a:cubicBezTo>
                  <a:cubicBezTo>
                    <a:pt x="124" y="455"/>
                    <a:pt x="125" y="456"/>
                    <a:pt x="124" y="457"/>
                  </a:cubicBezTo>
                  <a:cubicBezTo>
                    <a:pt x="120" y="466"/>
                    <a:pt x="114" y="474"/>
                    <a:pt x="108" y="482"/>
                  </a:cubicBezTo>
                  <a:cubicBezTo>
                    <a:pt x="107" y="483"/>
                    <a:pt x="105" y="484"/>
                    <a:pt x="104" y="482"/>
                  </a:cubicBezTo>
                  <a:cubicBezTo>
                    <a:pt x="98" y="475"/>
                    <a:pt x="93" y="469"/>
                    <a:pt x="88" y="462"/>
                  </a:cubicBezTo>
                  <a:cubicBezTo>
                    <a:pt x="87" y="461"/>
                    <a:pt x="86" y="460"/>
                    <a:pt x="85" y="459"/>
                  </a:cubicBezTo>
                  <a:cubicBezTo>
                    <a:pt x="81" y="462"/>
                    <a:pt x="73" y="462"/>
                    <a:pt x="69" y="462"/>
                  </a:cubicBezTo>
                  <a:cubicBezTo>
                    <a:pt x="60" y="462"/>
                    <a:pt x="51" y="459"/>
                    <a:pt x="44" y="453"/>
                  </a:cubicBezTo>
                  <a:cubicBezTo>
                    <a:pt x="45" y="463"/>
                    <a:pt x="44" y="479"/>
                    <a:pt x="34" y="474"/>
                  </a:cubicBezTo>
                  <a:cubicBezTo>
                    <a:pt x="29" y="472"/>
                    <a:pt x="27" y="466"/>
                    <a:pt x="28" y="461"/>
                  </a:cubicBezTo>
                  <a:cubicBezTo>
                    <a:pt x="28" y="454"/>
                    <a:pt x="33" y="448"/>
                    <a:pt x="38" y="444"/>
                  </a:cubicBezTo>
                  <a:cubicBezTo>
                    <a:pt x="40" y="443"/>
                    <a:pt x="41" y="445"/>
                    <a:pt x="41" y="446"/>
                  </a:cubicBezTo>
                  <a:cubicBezTo>
                    <a:pt x="41" y="446"/>
                    <a:pt x="41" y="446"/>
                    <a:pt x="42" y="446"/>
                  </a:cubicBezTo>
                  <a:cubicBezTo>
                    <a:pt x="48" y="451"/>
                    <a:pt x="55" y="455"/>
                    <a:pt x="63" y="457"/>
                  </a:cubicBezTo>
                  <a:cubicBezTo>
                    <a:pt x="66" y="457"/>
                    <a:pt x="77" y="459"/>
                    <a:pt x="83" y="457"/>
                  </a:cubicBezTo>
                  <a:cubicBezTo>
                    <a:pt x="79" y="452"/>
                    <a:pt x="75" y="447"/>
                    <a:pt x="74" y="442"/>
                  </a:cubicBezTo>
                  <a:cubicBezTo>
                    <a:pt x="73" y="441"/>
                    <a:pt x="74" y="440"/>
                    <a:pt x="74" y="440"/>
                  </a:cubicBezTo>
                  <a:cubicBezTo>
                    <a:pt x="81" y="434"/>
                    <a:pt x="90" y="431"/>
                    <a:pt x="98" y="428"/>
                  </a:cubicBezTo>
                  <a:cubicBezTo>
                    <a:pt x="96" y="425"/>
                    <a:pt x="93" y="422"/>
                    <a:pt x="91" y="419"/>
                  </a:cubicBezTo>
                  <a:cubicBezTo>
                    <a:pt x="90" y="417"/>
                    <a:pt x="91" y="415"/>
                    <a:pt x="93" y="415"/>
                  </a:cubicBezTo>
                  <a:cubicBezTo>
                    <a:pt x="116" y="407"/>
                    <a:pt x="133" y="392"/>
                    <a:pt x="146" y="372"/>
                  </a:cubicBezTo>
                  <a:cubicBezTo>
                    <a:pt x="121" y="375"/>
                    <a:pt x="96" y="359"/>
                    <a:pt x="89" y="336"/>
                  </a:cubicBezTo>
                  <a:cubicBezTo>
                    <a:pt x="89" y="336"/>
                    <a:pt x="89" y="335"/>
                    <a:pt x="89" y="335"/>
                  </a:cubicBezTo>
                  <a:cubicBezTo>
                    <a:pt x="89" y="335"/>
                    <a:pt x="89" y="335"/>
                    <a:pt x="88" y="335"/>
                  </a:cubicBezTo>
                  <a:cubicBezTo>
                    <a:pt x="88" y="336"/>
                    <a:pt x="88" y="336"/>
                    <a:pt x="87" y="336"/>
                  </a:cubicBezTo>
                  <a:cubicBezTo>
                    <a:pt x="80" y="336"/>
                    <a:pt x="77" y="327"/>
                    <a:pt x="79" y="322"/>
                  </a:cubicBezTo>
                  <a:cubicBezTo>
                    <a:pt x="81" y="319"/>
                    <a:pt x="83" y="317"/>
                    <a:pt x="86" y="316"/>
                  </a:cubicBezTo>
                  <a:cubicBezTo>
                    <a:pt x="87" y="289"/>
                    <a:pt x="88" y="262"/>
                    <a:pt x="85" y="235"/>
                  </a:cubicBezTo>
                  <a:cubicBezTo>
                    <a:pt x="83" y="206"/>
                    <a:pt x="77" y="178"/>
                    <a:pt x="71" y="149"/>
                  </a:cubicBezTo>
                  <a:cubicBezTo>
                    <a:pt x="71" y="149"/>
                    <a:pt x="71" y="149"/>
                    <a:pt x="71" y="1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2" name="Freeform 185">
              <a:extLst>
                <a:ext uri="{FF2B5EF4-FFF2-40B4-BE49-F238E27FC236}">
                  <a16:creationId xmlns:a16="http://schemas.microsoft.com/office/drawing/2014/main" id="{2736387C-18B0-4B09-BD63-5329D0902B39}"/>
                </a:ext>
              </a:extLst>
            </p:cNvPr>
            <p:cNvSpPr/>
            <p:nvPr/>
          </p:nvSpPr>
          <p:spPr bwMode="auto">
            <a:xfrm>
              <a:off x="4016" y="884"/>
              <a:ext cx="253" cy="129"/>
            </a:xfrm>
            <a:custGeom>
              <a:avLst/>
              <a:gdLst>
                <a:gd name="T0" fmla="*/ 101 w 106"/>
                <a:gd name="T1" fmla="*/ 26 h 54"/>
                <a:gd name="T2" fmla="*/ 48 w 106"/>
                <a:gd name="T3" fmla="*/ 41 h 54"/>
                <a:gd name="T4" fmla="*/ 5 w 106"/>
                <a:gd name="T5" fmla="*/ 2 h 54"/>
                <a:gd name="T6" fmla="*/ 2 w 106"/>
                <a:gd name="T7" fmla="*/ 2 h 54"/>
                <a:gd name="T8" fmla="*/ 47 w 106"/>
                <a:gd name="T9" fmla="*/ 45 h 54"/>
                <a:gd name="T10" fmla="*/ 106 w 106"/>
                <a:gd name="T11" fmla="*/ 27 h 54"/>
                <a:gd name="T12" fmla="*/ 101 w 106"/>
                <a:gd name="T13" fmla="*/ 26 h 54"/>
              </a:gdLst>
              <a:ahLst/>
              <a:cxnLst>
                <a:cxn ang="0">
                  <a:pos x="T0" y="T1"/>
                </a:cxn>
                <a:cxn ang="0">
                  <a:pos x="T2" y="T3"/>
                </a:cxn>
                <a:cxn ang="0">
                  <a:pos x="T4" y="T5"/>
                </a:cxn>
                <a:cxn ang="0">
                  <a:pos x="T6" y="T7"/>
                </a:cxn>
                <a:cxn ang="0">
                  <a:pos x="T8" y="T9"/>
                </a:cxn>
                <a:cxn ang="0">
                  <a:pos x="T10" y="T11"/>
                </a:cxn>
                <a:cxn ang="0">
                  <a:pos x="T12" y="T13"/>
                </a:cxn>
              </a:cxnLst>
              <a:rect l="0" t="0" r="r" b="b"/>
              <a:pathLst>
                <a:path w="106" h="54">
                  <a:moveTo>
                    <a:pt x="101" y="26"/>
                  </a:moveTo>
                  <a:cubicBezTo>
                    <a:pt x="98" y="47"/>
                    <a:pt x="63" y="43"/>
                    <a:pt x="48" y="41"/>
                  </a:cubicBezTo>
                  <a:cubicBezTo>
                    <a:pt x="27" y="38"/>
                    <a:pt x="6" y="26"/>
                    <a:pt x="5" y="2"/>
                  </a:cubicBezTo>
                  <a:cubicBezTo>
                    <a:pt x="5" y="0"/>
                    <a:pt x="2" y="0"/>
                    <a:pt x="2" y="2"/>
                  </a:cubicBezTo>
                  <a:cubicBezTo>
                    <a:pt x="0" y="28"/>
                    <a:pt x="24" y="42"/>
                    <a:pt x="47" y="45"/>
                  </a:cubicBezTo>
                  <a:cubicBezTo>
                    <a:pt x="64" y="48"/>
                    <a:pt x="106" y="54"/>
                    <a:pt x="106" y="27"/>
                  </a:cubicBezTo>
                  <a:cubicBezTo>
                    <a:pt x="106" y="24"/>
                    <a:pt x="102" y="24"/>
                    <a:pt x="101"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3" name="Freeform 186">
              <a:extLst>
                <a:ext uri="{FF2B5EF4-FFF2-40B4-BE49-F238E27FC236}">
                  <a16:creationId xmlns:a16="http://schemas.microsoft.com/office/drawing/2014/main" id="{430D4EA5-6F08-4C46-8DFA-B880A6F2DBD1}"/>
                </a:ext>
              </a:extLst>
            </p:cNvPr>
            <p:cNvSpPr/>
            <p:nvPr/>
          </p:nvSpPr>
          <p:spPr bwMode="auto">
            <a:xfrm>
              <a:off x="4133" y="891"/>
              <a:ext cx="29" cy="38"/>
            </a:xfrm>
            <a:custGeom>
              <a:avLst/>
              <a:gdLst>
                <a:gd name="T0" fmla="*/ 11 w 12"/>
                <a:gd name="T1" fmla="*/ 5 h 16"/>
                <a:gd name="T2" fmla="*/ 7 w 12"/>
                <a:gd name="T3" fmla="*/ 1 h 16"/>
                <a:gd name="T4" fmla="*/ 4 w 12"/>
                <a:gd name="T5" fmla="*/ 1 h 16"/>
                <a:gd name="T6" fmla="*/ 1 w 12"/>
                <a:gd name="T7" fmla="*/ 2 h 16"/>
                <a:gd name="T8" fmla="*/ 2 w 12"/>
                <a:gd name="T9" fmla="*/ 3 h 16"/>
                <a:gd name="T10" fmla="*/ 3 w 12"/>
                <a:gd name="T11" fmla="*/ 4 h 16"/>
                <a:gd name="T12" fmla="*/ 5 w 12"/>
                <a:gd name="T13" fmla="*/ 4 h 16"/>
                <a:gd name="T14" fmla="*/ 7 w 12"/>
                <a:gd name="T15" fmla="*/ 6 h 16"/>
                <a:gd name="T16" fmla="*/ 5 w 12"/>
                <a:gd name="T17" fmla="*/ 11 h 16"/>
                <a:gd name="T18" fmla="*/ 7 w 12"/>
                <a:gd name="T19" fmla="*/ 15 h 16"/>
                <a:gd name="T20" fmla="*/ 11 w 12"/>
                <a:gd name="T2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1" y="5"/>
                  </a:moveTo>
                  <a:cubicBezTo>
                    <a:pt x="10" y="3"/>
                    <a:pt x="9" y="2"/>
                    <a:pt x="7" y="1"/>
                  </a:cubicBezTo>
                  <a:cubicBezTo>
                    <a:pt x="6" y="1"/>
                    <a:pt x="5" y="1"/>
                    <a:pt x="4" y="1"/>
                  </a:cubicBezTo>
                  <a:cubicBezTo>
                    <a:pt x="3" y="0"/>
                    <a:pt x="2" y="1"/>
                    <a:pt x="1" y="2"/>
                  </a:cubicBezTo>
                  <a:cubicBezTo>
                    <a:pt x="0" y="2"/>
                    <a:pt x="1" y="4"/>
                    <a:pt x="2" y="3"/>
                  </a:cubicBezTo>
                  <a:cubicBezTo>
                    <a:pt x="2" y="3"/>
                    <a:pt x="3" y="4"/>
                    <a:pt x="3" y="4"/>
                  </a:cubicBezTo>
                  <a:cubicBezTo>
                    <a:pt x="4" y="4"/>
                    <a:pt x="4" y="4"/>
                    <a:pt x="5" y="4"/>
                  </a:cubicBezTo>
                  <a:cubicBezTo>
                    <a:pt x="6" y="5"/>
                    <a:pt x="7" y="5"/>
                    <a:pt x="7" y="6"/>
                  </a:cubicBezTo>
                  <a:cubicBezTo>
                    <a:pt x="8" y="8"/>
                    <a:pt x="6" y="10"/>
                    <a:pt x="5" y="11"/>
                  </a:cubicBezTo>
                  <a:cubicBezTo>
                    <a:pt x="2" y="13"/>
                    <a:pt x="4" y="16"/>
                    <a:pt x="7" y="15"/>
                  </a:cubicBezTo>
                  <a:cubicBezTo>
                    <a:pt x="11" y="14"/>
                    <a:pt x="12" y="9"/>
                    <a:pt x="1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4" name="Freeform 187">
              <a:extLst>
                <a:ext uri="{FF2B5EF4-FFF2-40B4-BE49-F238E27FC236}">
                  <a16:creationId xmlns:a16="http://schemas.microsoft.com/office/drawing/2014/main" id="{E9678F0F-9972-4257-B4B5-9C01E4DCE2B0}"/>
                </a:ext>
              </a:extLst>
            </p:cNvPr>
            <p:cNvSpPr/>
            <p:nvPr/>
          </p:nvSpPr>
          <p:spPr bwMode="auto">
            <a:xfrm>
              <a:off x="4067" y="839"/>
              <a:ext cx="30" cy="31"/>
            </a:xfrm>
            <a:custGeom>
              <a:avLst/>
              <a:gdLst>
                <a:gd name="T0" fmla="*/ 12 w 13"/>
                <a:gd name="T1" fmla="*/ 3 h 13"/>
                <a:gd name="T2" fmla="*/ 5 w 13"/>
                <a:gd name="T3" fmla="*/ 0 h 13"/>
                <a:gd name="T4" fmla="*/ 0 w 13"/>
                <a:gd name="T5" fmla="*/ 5 h 13"/>
                <a:gd name="T6" fmla="*/ 4 w 13"/>
                <a:gd name="T7" fmla="*/ 11 h 13"/>
                <a:gd name="T8" fmla="*/ 5 w 13"/>
                <a:gd name="T9" fmla="*/ 11 h 13"/>
                <a:gd name="T10" fmla="*/ 6 w 13"/>
                <a:gd name="T11" fmla="*/ 12 h 13"/>
                <a:gd name="T12" fmla="*/ 9 w 13"/>
                <a:gd name="T13" fmla="*/ 12 h 13"/>
                <a:gd name="T14" fmla="*/ 12 w 13"/>
                <a:gd name="T15" fmla="*/ 7 h 13"/>
                <a:gd name="T16" fmla="*/ 12 w 13"/>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2" y="3"/>
                  </a:moveTo>
                  <a:cubicBezTo>
                    <a:pt x="10" y="1"/>
                    <a:pt x="8" y="0"/>
                    <a:pt x="5" y="0"/>
                  </a:cubicBezTo>
                  <a:cubicBezTo>
                    <a:pt x="2" y="1"/>
                    <a:pt x="1" y="3"/>
                    <a:pt x="0" y="5"/>
                  </a:cubicBezTo>
                  <a:cubicBezTo>
                    <a:pt x="0" y="8"/>
                    <a:pt x="1" y="12"/>
                    <a:pt x="4" y="11"/>
                  </a:cubicBezTo>
                  <a:cubicBezTo>
                    <a:pt x="5" y="11"/>
                    <a:pt x="5" y="11"/>
                    <a:pt x="5" y="11"/>
                  </a:cubicBezTo>
                  <a:cubicBezTo>
                    <a:pt x="5" y="12"/>
                    <a:pt x="6" y="12"/>
                    <a:pt x="6" y="12"/>
                  </a:cubicBezTo>
                  <a:cubicBezTo>
                    <a:pt x="7" y="13"/>
                    <a:pt x="9" y="13"/>
                    <a:pt x="9" y="12"/>
                  </a:cubicBezTo>
                  <a:cubicBezTo>
                    <a:pt x="10" y="10"/>
                    <a:pt x="11" y="9"/>
                    <a:pt x="12" y="7"/>
                  </a:cubicBezTo>
                  <a:cubicBezTo>
                    <a:pt x="13" y="6"/>
                    <a:pt x="13" y="5"/>
                    <a:pt x="1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25" name="Freeform 188">
              <a:extLst>
                <a:ext uri="{FF2B5EF4-FFF2-40B4-BE49-F238E27FC236}">
                  <a16:creationId xmlns:a16="http://schemas.microsoft.com/office/drawing/2014/main" id="{BB561ACA-0F3A-41AD-BA48-4DAC4271FE3B}"/>
                </a:ext>
              </a:extLst>
            </p:cNvPr>
            <p:cNvSpPr/>
            <p:nvPr/>
          </p:nvSpPr>
          <p:spPr bwMode="auto">
            <a:xfrm>
              <a:off x="4236" y="856"/>
              <a:ext cx="35" cy="38"/>
            </a:xfrm>
            <a:custGeom>
              <a:avLst/>
              <a:gdLst>
                <a:gd name="T0" fmla="*/ 9 w 15"/>
                <a:gd name="T1" fmla="*/ 1 h 16"/>
                <a:gd name="T2" fmla="*/ 4 w 15"/>
                <a:gd name="T3" fmla="*/ 4 h 16"/>
                <a:gd name="T4" fmla="*/ 2 w 15"/>
                <a:gd name="T5" fmla="*/ 5 h 16"/>
                <a:gd name="T6" fmla="*/ 6 w 15"/>
                <a:gd name="T7" fmla="*/ 14 h 16"/>
                <a:gd name="T8" fmla="*/ 15 w 15"/>
                <a:gd name="T9" fmla="*/ 9 h 16"/>
                <a:gd name="T10" fmla="*/ 9 w 15"/>
                <a:gd name="T11" fmla="*/ 1 h 16"/>
              </a:gdLst>
              <a:ahLst/>
              <a:cxnLst>
                <a:cxn ang="0">
                  <a:pos x="T0" y="T1"/>
                </a:cxn>
                <a:cxn ang="0">
                  <a:pos x="T2" y="T3"/>
                </a:cxn>
                <a:cxn ang="0">
                  <a:pos x="T4" y="T5"/>
                </a:cxn>
                <a:cxn ang="0">
                  <a:pos x="T6" y="T7"/>
                </a:cxn>
                <a:cxn ang="0">
                  <a:pos x="T8" y="T9"/>
                </a:cxn>
                <a:cxn ang="0">
                  <a:pos x="T10" y="T11"/>
                </a:cxn>
              </a:cxnLst>
              <a:rect l="0" t="0" r="r" b="b"/>
              <a:pathLst>
                <a:path w="15" h="16">
                  <a:moveTo>
                    <a:pt x="9" y="1"/>
                  </a:moveTo>
                  <a:cubicBezTo>
                    <a:pt x="7" y="0"/>
                    <a:pt x="5" y="2"/>
                    <a:pt x="4" y="4"/>
                  </a:cubicBezTo>
                  <a:cubicBezTo>
                    <a:pt x="4" y="4"/>
                    <a:pt x="3" y="4"/>
                    <a:pt x="2" y="5"/>
                  </a:cubicBezTo>
                  <a:cubicBezTo>
                    <a:pt x="0" y="8"/>
                    <a:pt x="2" y="13"/>
                    <a:pt x="6" y="14"/>
                  </a:cubicBezTo>
                  <a:cubicBezTo>
                    <a:pt x="10" y="16"/>
                    <a:pt x="14" y="13"/>
                    <a:pt x="15" y="9"/>
                  </a:cubicBezTo>
                  <a:cubicBezTo>
                    <a:pt x="15" y="5"/>
                    <a:pt x="13"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sp>
        <p:nvSpPr>
          <p:cNvPr id="26" name="Frame 25">
            <a:extLst>
              <a:ext uri="{FF2B5EF4-FFF2-40B4-BE49-F238E27FC236}">
                <a16:creationId xmlns:a16="http://schemas.microsoft.com/office/drawing/2014/main" id="{D9402566-EC1A-4C8D-A7A4-A1267D88055C}"/>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934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750" fill="hold"/>
                                        <p:tgtEl>
                                          <p:spTgt spid="5"/>
                                        </p:tgtEl>
                                        <p:attrNameLst>
                                          <p:attrName>ppt_w</p:attrName>
                                        </p:attrNameLst>
                                      </p:cBhvr>
                                      <p:tavLst>
                                        <p:tav tm="0">
                                          <p:val>
                                            <p:fltVal val="0"/>
                                          </p:val>
                                        </p:tav>
                                        <p:tav tm="100000">
                                          <p:val>
                                            <p:strVal val="#ppt_w"/>
                                          </p:val>
                                        </p:tav>
                                      </p:tavLst>
                                    </p:anim>
                                    <p:anim calcmode="lin" valueType="num">
                                      <p:cBhvr>
                                        <p:cTn id="8" dur="2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750"/>
                            </p:stCondLst>
                            <p:childTnLst>
                              <p:par>
                                <p:cTn id="10" presetID="26" presetClass="entr" presetSubtype="0" fill="hold" grpId="0" nodeType="afterEffect">
                                  <p:stCondLst>
                                    <p:cond delay="25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435">
                                          <p:stCondLst>
                                            <p:cond delay="0"/>
                                          </p:stCondLst>
                                        </p:cTn>
                                        <p:tgtEl>
                                          <p:spTgt spid="4">
                                            <p:bg/>
                                          </p:spTgt>
                                        </p:tgtEl>
                                      </p:cBhvr>
                                    </p:animEffect>
                                    <p:anim calcmode="lin" valueType="num">
                                      <p:cBhvr>
                                        <p:cTn id="13" dur="136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bg/>
                                          </p:spTgt>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bg/>
                                          </p:spTgt>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bg/>
                                          </p:spTgt>
                                        </p:tgtEl>
                                        <p:attrNameLst>
                                          <p:attrName>ppt_y</p:attrName>
                                        </p:attrNameLst>
                                      </p:cBhvr>
                                      <p:tavLst>
                                        <p:tav tm="0" fmla="#ppt_y-sin(pi*$)/81">
                                          <p:val>
                                            <p:fltVal val="0"/>
                                          </p:val>
                                        </p:tav>
                                        <p:tav tm="100000">
                                          <p:val>
                                            <p:fltVal val="1"/>
                                          </p:val>
                                        </p:tav>
                                      </p:tavLst>
                                    </p:anim>
                                    <p:animScale>
                                      <p:cBhvr>
                                        <p:cTn id="18" dur="19">
                                          <p:stCondLst>
                                            <p:cond delay="487"/>
                                          </p:stCondLst>
                                        </p:cTn>
                                        <p:tgtEl>
                                          <p:spTgt spid="4">
                                            <p:bg/>
                                          </p:spTgt>
                                        </p:tgtEl>
                                      </p:cBhvr>
                                      <p:to x="100000" y="60000"/>
                                    </p:animScale>
                                    <p:animScale>
                                      <p:cBhvr>
                                        <p:cTn id="19" dur="124" decel="50000">
                                          <p:stCondLst>
                                            <p:cond delay="507"/>
                                          </p:stCondLst>
                                        </p:cTn>
                                        <p:tgtEl>
                                          <p:spTgt spid="4">
                                            <p:bg/>
                                          </p:spTgt>
                                        </p:tgtEl>
                                      </p:cBhvr>
                                      <p:to x="100000" y="100000"/>
                                    </p:animScale>
                                    <p:animScale>
                                      <p:cBhvr>
                                        <p:cTn id="20" dur="19">
                                          <p:stCondLst>
                                            <p:cond delay="984"/>
                                          </p:stCondLst>
                                        </p:cTn>
                                        <p:tgtEl>
                                          <p:spTgt spid="4">
                                            <p:bg/>
                                          </p:spTgt>
                                        </p:tgtEl>
                                      </p:cBhvr>
                                      <p:to x="100000" y="80000"/>
                                    </p:animScale>
                                    <p:animScale>
                                      <p:cBhvr>
                                        <p:cTn id="21" dur="124" decel="50000">
                                          <p:stCondLst>
                                            <p:cond delay="1003"/>
                                          </p:stCondLst>
                                        </p:cTn>
                                        <p:tgtEl>
                                          <p:spTgt spid="4">
                                            <p:bg/>
                                          </p:spTgt>
                                        </p:tgtEl>
                                      </p:cBhvr>
                                      <p:to x="100000" y="100000"/>
                                    </p:animScale>
                                    <p:animScale>
                                      <p:cBhvr>
                                        <p:cTn id="22" dur="19">
                                          <p:stCondLst>
                                            <p:cond delay="1231"/>
                                          </p:stCondLst>
                                        </p:cTn>
                                        <p:tgtEl>
                                          <p:spTgt spid="4">
                                            <p:bg/>
                                          </p:spTgt>
                                        </p:tgtEl>
                                      </p:cBhvr>
                                      <p:to x="100000" y="90000"/>
                                    </p:animScale>
                                    <p:animScale>
                                      <p:cBhvr>
                                        <p:cTn id="23" dur="124" decel="50000">
                                          <p:stCondLst>
                                            <p:cond delay="1251"/>
                                          </p:stCondLst>
                                        </p:cTn>
                                        <p:tgtEl>
                                          <p:spTgt spid="4">
                                            <p:bg/>
                                          </p:spTgt>
                                        </p:tgtEl>
                                      </p:cBhvr>
                                      <p:to x="100000" y="100000"/>
                                    </p:animScale>
                                    <p:animScale>
                                      <p:cBhvr>
                                        <p:cTn id="24" dur="19">
                                          <p:stCondLst>
                                            <p:cond delay="1356"/>
                                          </p:stCondLst>
                                        </p:cTn>
                                        <p:tgtEl>
                                          <p:spTgt spid="4">
                                            <p:bg/>
                                          </p:spTgt>
                                        </p:tgtEl>
                                      </p:cBhvr>
                                      <p:to x="100000" y="95000"/>
                                    </p:animScale>
                                    <p:animScale>
                                      <p:cBhvr>
                                        <p:cTn id="25" dur="124" decel="50000">
                                          <p:stCondLst>
                                            <p:cond delay="1376"/>
                                          </p:stCondLst>
                                        </p:cTn>
                                        <p:tgtEl>
                                          <p:spTgt spid="4">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25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435">
                                          <p:stCondLst>
                                            <p:cond delay="0"/>
                                          </p:stCondLst>
                                        </p:cTn>
                                        <p:tgtEl>
                                          <p:spTgt spid="4">
                                            <p:txEl>
                                              <p:pRg st="0" end="0"/>
                                            </p:txEl>
                                          </p:spTgt>
                                        </p:tgtEl>
                                      </p:cBhvr>
                                    </p:animEffect>
                                    <p:anim calcmode="lin" valueType="num">
                                      <p:cBhvr>
                                        <p:cTn id="31" dur="1366"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19">
                                          <p:stCondLst>
                                            <p:cond delay="487"/>
                                          </p:stCondLst>
                                        </p:cTn>
                                        <p:tgtEl>
                                          <p:spTgt spid="4">
                                            <p:txEl>
                                              <p:pRg st="0" end="0"/>
                                            </p:txEl>
                                          </p:spTgt>
                                        </p:tgtEl>
                                      </p:cBhvr>
                                      <p:to x="100000" y="60000"/>
                                    </p:animScale>
                                    <p:animScale>
                                      <p:cBhvr>
                                        <p:cTn id="37" dur="124" decel="50000">
                                          <p:stCondLst>
                                            <p:cond delay="507"/>
                                          </p:stCondLst>
                                        </p:cTn>
                                        <p:tgtEl>
                                          <p:spTgt spid="4">
                                            <p:txEl>
                                              <p:pRg st="0" end="0"/>
                                            </p:txEl>
                                          </p:spTgt>
                                        </p:tgtEl>
                                      </p:cBhvr>
                                      <p:to x="100000" y="100000"/>
                                    </p:animScale>
                                    <p:animScale>
                                      <p:cBhvr>
                                        <p:cTn id="38" dur="19">
                                          <p:stCondLst>
                                            <p:cond delay="984"/>
                                          </p:stCondLst>
                                        </p:cTn>
                                        <p:tgtEl>
                                          <p:spTgt spid="4">
                                            <p:txEl>
                                              <p:pRg st="0" end="0"/>
                                            </p:txEl>
                                          </p:spTgt>
                                        </p:tgtEl>
                                      </p:cBhvr>
                                      <p:to x="100000" y="80000"/>
                                    </p:animScale>
                                    <p:animScale>
                                      <p:cBhvr>
                                        <p:cTn id="39" dur="124" decel="50000">
                                          <p:stCondLst>
                                            <p:cond delay="1003"/>
                                          </p:stCondLst>
                                        </p:cTn>
                                        <p:tgtEl>
                                          <p:spTgt spid="4">
                                            <p:txEl>
                                              <p:pRg st="0" end="0"/>
                                            </p:txEl>
                                          </p:spTgt>
                                        </p:tgtEl>
                                      </p:cBhvr>
                                      <p:to x="100000" y="100000"/>
                                    </p:animScale>
                                    <p:animScale>
                                      <p:cBhvr>
                                        <p:cTn id="40" dur="19">
                                          <p:stCondLst>
                                            <p:cond delay="1231"/>
                                          </p:stCondLst>
                                        </p:cTn>
                                        <p:tgtEl>
                                          <p:spTgt spid="4">
                                            <p:txEl>
                                              <p:pRg st="0" end="0"/>
                                            </p:txEl>
                                          </p:spTgt>
                                        </p:tgtEl>
                                      </p:cBhvr>
                                      <p:to x="100000" y="90000"/>
                                    </p:animScale>
                                    <p:animScale>
                                      <p:cBhvr>
                                        <p:cTn id="41" dur="124" decel="50000">
                                          <p:stCondLst>
                                            <p:cond delay="1251"/>
                                          </p:stCondLst>
                                        </p:cTn>
                                        <p:tgtEl>
                                          <p:spTgt spid="4">
                                            <p:txEl>
                                              <p:pRg st="0" end="0"/>
                                            </p:txEl>
                                          </p:spTgt>
                                        </p:tgtEl>
                                      </p:cBhvr>
                                      <p:to x="100000" y="100000"/>
                                    </p:animScale>
                                    <p:animScale>
                                      <p:cBhvr>
                                        <p:cTn id="42" dur="19">
                                          <p:stCondLst>
                                            <p:cond delay="1356"/>
                                          </p:stCondLst>
                                        </p:cTn>
                                        <p:tgtEl>
                                          <p:spTgt spid="4">
                                            <p:txEl>
                                              <p:pRg st="0" end="0"/>
                                            </p:txEl>
                                          </p:spTgt>
                                        </p:tgtEl>
                                      </p:cBhvr>
                                      <p:to x="100000" y="95000"/>
                                    </p:animScale>
                                    <p:animScale>
                                      <p:cBhvr>
                                        <p:cTn id="43" dur="124" decel="50000">
                                          <p:stCondLst>
                                            <p:cond delay="1376"/>
                                          </p:stCondLst>
                                        </p:cTn>
                                        <p:tgtEl>
                                          <p:spTgt spid="4">
                                            <p:txEl>
                                              <p:pRg st="0" end="0"/>
                                            </p:txEl>
                                          </p:spTgt>
                                        </p:tgtEl>
                                      </p:cBhvr>
                                      <p:to x="100000" y="100000"/>
                                    </p:animScale>
                                  </p:childTnLst>
                                </p:cTn>
                              </p:par>
                            </p:childTnLst>
                          </p:cTn>
                        </p:par>
                        <p:par>
                          <p:cTn id="44" fill="hold">
                            <p:stCondLst>
                              <p:cond delay="1750"/>
                            </p:stCondLst>
                            <p:childTnLst>
                              <p:par>
                                <p:cTn id="45" presetID="26" presetClass="entr" presetSubtype="0" fill="hold" grpId="0"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435">
                                          <p:stCondLst>
                                            <p:cond delay="0"/>
                                          </p:stCondLst>
                                        </p:cTn>
                                        <p:tgtEl>
                                          <p:spTgt spid="4">
                                            <p:txEl>
                                              <p:pRg st="1" end="1"/>
                                            </p:txEl>
                                          </p:spTgt>
                                        </p:tgtEl>
                                      </p:cBhvr>
                                    </p:animEffect>
                                    <p:anim calcmode="lin" valueType="num">
                                      <p:cBhvr>
                                        <p:cTn id="48" dur="1366"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9" dur="49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50" dur="498" tmFilter="0, 0; 0.125,0.2665; 0.25,0.4; 0.375,0.465; 0.5,0.5;  0.625,0.535; 0.75,0.6; 0.875,0.7335; 1,1">
                                          <p:stCondLst>
                                            <p:cond delay="49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51" dur="249" tmFilter="0, 0; 0.125,0.2665; 0.25,0.4; 0.375,0.465; 0.5,0.5;  0.625,0.535; 0.75,0.6; 0.875,0.7335; 1,1">
                                          <p:stCondLst>
                                            <p:cond delay="993"/>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52" dur="123" tmFilter="0, 0; 0.125,0.2665; 0.25,0.4; 0.375,0.465; 0.5,0.5;  0.625,0.535; 0.75,0.6; 0.875,0.7335; 1,1">
                                          <p:stCondLst>
                                            <p:cond delay="1242"/>
                                          </p:stCondLst>
                                        </p:cTn>
                                        <p:tgtEl>
                                          <p:spTgt spid="4">
                                            <p:txEl>
                                              <p:pRg st="1" end="1"/>
                                            </p:txEl>
                                          </p:spTgt>
                                        </p:tgtEl>
                                        <p:attrNameLst>
                                          <p:attrName>ppt_y</p:attrName>
                                        </p:attrNameLst>
                                      </p:cBhvr>
                                      <p:tavLst>
                                        <p:tav tm="0" fmla="#ppt_y-sin(pi*$)/81">
                                          <p:val>
                                            <p:fltVal val="0"/>
                                          </p:val>
                                        </p:tav>
                                        <p:tav tm="100000">
                                          <p:val>
                                            <p:fltVal val="1"/>
                                          </p:val>
                                        </p:tav>
                                      </p:tavLst>
                                    </p:anim>
                                    <p:animScale>
                                      <p:cBhvr>
                                        <p:cTn id="53" dur="19">
                                          <p:stCondLst>
                                            <p:cond delay="487"/>
                                          </p:stCondLst>
                                        </p:cTn>
                                        <p:tgtEl>
                                          <p:spTgt spid="4">
                                            <p:txEl>
                                              <p:pRg st="1" end="1"/>
                                            </p:txEl>
                                          </p:spTgt>
                                        </p:tgtEl>
                                      </p:cBhvr>
                                      <p:to x="100000" y="60000"/>
                                    </p:animScale>
                                    <p:animScale>
                                      <p:cBhvr>
                                        <p:cTn id="54" dur="124" decel="50000">
                                          <p:stCondLst>
                                            <p:cond delay="507"/>
                                          </p:stCondLst>
                                        </p:cTn>
                                        <p:tgtEl>
                                          <p:spTgt spid="4">
                                            <p:txEl>
                                              <p:pRg st="1" end="1"/>
                                            </p:txEl>
                                          </p:spTgt>
                                        </p:tgtEl>
                                      </p:cBhvr>
                                      <p:to x="100000" y="100000"/>
                                    </p:animScale>
                                    <p:animScale>
                                      <p:cBhvr>
                                        <p:cTn id="55" dur="19">
                                          <p:stCondLst>
                                            <p:cond delay="984"/>
                                          </p:stCondLst>
                                        </p:cTn>
                                        <p:tgtEl>
                                          <p:spTgt spid="4">
                                            <p:txEl>
                                              <p:pRg st="1" end="1"/>
                                            </p:txEl>
                                          </p:spTgt>
                                        </p:tgtEl>
                                      </p:cBhvr>
                                      <p:to x="100000" y="80000"/>
                                    </p:animScale>
                                    <p:animScale>
                                      <p:cBhvr>
                                        <p:cTn id="56" dur="124" decel="50000">
                                          <p:stCondLst>
                                            <p:cond delay="1003"/>
                                          </p:stCondLst>
                                        </p:cTn>
                                        <p:tgtEl>
                                          <p:spTgt spid="4">
                                            <p:txEl>
                                              <p:pRg st="1" end="1"/>
                                            </p:txEl>
                                          </p:spTgt>
                                        </p:tgtEl>
                                      </p:cBhvr>
                                      <p:to x="100000" y="100000"/>
                                    </p:animScale>
                                    <p:animScale>
                                      <p:cBhvr>
                                        <p:cTn id="57" dur="19">
                                          <p:stCondLst>
                                            <p:cond delay="1231"/>
                                          </p:stCondLst>
                                        </p:cTn>
                                        <p:tgtEl>
                                          <p:spTgt spid="4">
                                            <p:txEl>
                                              <p:pRg st="1" end="1"/>
                                            </p:txEl>
                                          </p:spTgt>
                                        </p:tgtEl>
                                      </p:cBhvr>
                                      <p:to x="100000" y="90000"/>
                                    </p:animScale>
                                    <p:animScale>
                                      <p:cBhvr>
                                        <p:cTn id="58" dur="124" decel="50000">
                                          <p:stCondLst>
                                            <p:cond delay="1251"/>
                                          </p:stCondLst>
                                        </p:cTn>
                                        <p:tgtEl>
                                          <p:spTgt spid="4">
                                            <p:txEl>
                                              <p:pRg st="1" end="1"/>
                                            </p:txEl>
                                          </p:spTgt>
                                        </p:tgtEl>
                                      </p:cBhvr>
                                      <p:to x="100000" y="100000"/>
                                    </p:animScale>
                                    <p:animScale>
                                      <p:cBhvr>
                                        <p:cTn id="59" dur="19">
                                          <p:stCondLst>
                                            <p:cond delay="1356"/>
                                          </p:stCondLst>
                                        </p:cTn>
                                        <p:tgtEl>
                                          <p:spTgt spid="4">
                                            <p:txEl>
                                              <p:pRg st="1" end="1"/>
                                            </p:txEl>
                                          </p:spTgt>
                                        </p:tgtEl>
                                      </p:cBhvr>
                                      <p:to x="100000" y="95000"/>
                                    </p:animScale>
                                    <p:animScale>
                                      <p:cBhvr>
                                        <p:cTn id="60" dur="124" decel="50000">
                                          <p:stCondLst>
                                            <p:cond delay="1376"/>
                                          </p:stCondLst>
                                        </p:cTn>
                                        <p:tgtEl>
                                          <p:spTgt spid="4">
                                            <p:txEl>
                                              <p:pRg st="1" end="1"/>
                                            </p:txEl>
                                          </p:spTgt>
                                        </p:tgtEl>
                                      </p:cBhvr>
                                      <p:to x="100000" y="100000"/>
                                    </p:animScale>
                                  </p:childTnLst>
                                </p:cTn>
                              </p:par>
                            </p:childTnLst>
                          </p:cTn>
                        </p:par>
                        <p:par>
                          <p:cTn id="61" fill="hold">
                            <p:stCondLst>
                              <p:cond delay="3250"/>
                            </p:stCondLst>
                            <p:childTnLst>
                              <p:par>
                                <p:cTn id="62" presetID="26" presetClass="entr" presetSubtype="0"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down)">
                                      <p:cBhvr>
                                        <p:cTn id="64" dur="435">
                                          <p:stCondLst>
                                            <p:cond delay="0"/>
                                          </p:stCondLst>
                                        </p:cTn>
                                        <p:tgtEl>
                                          <p:spTgt spid="4">
                                            <p:txEl>
                                              <p:pRg st="2" end="2"/>
                                            </p:txEl>
                                          </p:spTgt>
                                        </p:tgtEl>
                                      </p:cBhvr>
                                    </p:animEffect>
                                    <p:anim calcmode="lin" valueType="num">
                                      <p:cBhvr>
                                        <p:cTn id="65" dur="1366"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6" dur="498"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7" dur="498" tmFilter="0, 0; 0.125,0.2665; 0.25,0.4; 0.375,0.465; 0.5,0.5;  0.625,0.535; 0.75,0.6; 0.875,0.7335; 1,1">
                                          <p:stCondLst>
                                            <p:cond delay="498"/>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8" dur="249" tmFilter="0, 0; 0.125,0.2665; 0.25,0.4; 0.375,0.465; 0.5,0.5;  0.625,0.535; 0.75,0.6; 0.875,0.7335; 1,1">
                                          <p:stCondLst>
                                            <p:cond delay="993"/>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9" dur="123" tmFilter="0, 0; 0.125,0.2665; 0.25,0.4; 0.375,0.465; 0.5,0.5;  0.625,0.535; 0.75,0.6; 0.875,0.7335; 1,1">
                                          <p:stCondLst>
                                            <p:cond delay="1242"/>
                                          </p:stCondLst>
                                        </p:cTn>
                                        <p:tgtEl>
                                          <p:spTgt spid="4">
                                            <p:txEl>
                                              <p:pRg st="2" end="2"/>
                                            </p:txEl>
                                          </p:spTgt>
                                        </p:tgtEl>
                                        <p:attrNameLst>
                                          <p:attrName>ppt_y</p:attrName>
                                        </p:attrNameLst>
                                      </p:cBhvr>
                                      <p:tavLst>
                                        <p:tav tm="0" fmla="#ppt_y-sin(pi*$)/81">
                                          <p:val>
                                            <p:fltVal val="0"/>
                                          </p:val>
                                        </p:tav>
                                        <p:tav tm="100000">
                                          <p:val>
                                            <p:fltVal val="1"/>
                                          </p:val>
                                        </p:tav>
                                      </p:tavLst>
                                    </p:anim>
                                    <p:animScale>
                                      <p:cBhvr>
                                        <p:cTn id="70" dur="19">
                                          <p:stCondLst>
                                            <p:cond delay="487"/>
                                          </p:stCondLst>
                                        </p:cTn>
                                        <p:tgtEl>
                                          <p:spTgt spid="4">
                                            <p:txEl>
                                              <p:pRg st="2" end="2"/>
                                            </p:txEl>
                                          </p:spTgt>
                                        </p:tgtEl>
                                      </p:cBhvr>
                                      <p:to x="100000" y="60000"/>
                                    </p:animScale>
                                    <p:animScale>
                                      <p:cBhvr>
                                        <p:cTn id="71" dur="124" decel="50000">
                                          <p:stCondLst>
                                            <p:cond delay="507"/>
                                          </p:stCondLst>
                                        </p:cTn>
                                        <p:tgtEl>
                                          <p:spTgt spid="4">
                                            <p:txEl>
                                              <p:pRg st="2" end="2"/>
                                            </p:txEl>
                                          </p:spTgt>
                                        </p:tgtEl>
                                      </p:cBhvr>
                                      <p:to x="100000" y="100000"/>
                                    </p:animScale>
                                    <p:animScale>
                                      <p:cBhvr>
                                        <p:cTn id="72" dur="19">
                                          <p:stCondLst>
                                            <p:cond delay="984"/>
                                          </p:stCondLst>
                                        </p:cTn>
                                        <p:tgtEl>
                                          <p:spTgt spid="4">
                                            <p:txEl>
                                              <p:pRg st="2" end="2"/>
                                            </p:txEl>
                                          </p:spTgt>
                                        </p:tgtEl>
                                      </p:cBhvr>
                                      <p:to x="100000" y="80000"/>
                                    </p:animScale>
                                    <p:animScale>
                                      <p:cBhvr>
                                        <p:cTn id="73" dur="124" decel="50000">
                                          <p:stCondLst>
                                            <p:cond delay="1003"/>
                                          </p:stCondLst>
                                        </p:cTn>
                                        <p:tgtEl>
                                          <p:spTgt spid="4">
                                            <p:txEl>
                                              <p:pRg st="2" end="2"/>
                                            </p:txEl>
                                          </p:spTgt>
                                        </p:tgtEl>
                                      </p:cBhvr>
                                      <p:to x="100000" y="100000"/>
                                    </p:animScale>
                                    <p:animScale>
                                      <p:cBhvr>
                                        <p:cTn id="74" dur="19">
                                          <p:stCondLst>
                                            <p:cond delay="1231"/>
                                          </p:stCondLst>
                                        </p:cTn>
                                        <p:tgtEl>
                                          <p:spTgt spid="4">
                                            <p:txEl>
                                              <p:pRg st="2" end="2"/>
                                            </p:txEl>
                                          </p:spTgt>
                                        </p:tgtEl>
                                      </p:cBhvr>
                                      <p:to x="100000" y="90000"/>
                                    </p:animScale>
                                    <p:animScale>
                                      <p:cBhvr>
                                        <p:cTn id="75" dur="124" decel="50000">
                                          <p:stCondLst>
                                            <p:cond delay="1251"/>
                                          </p:stCondLst>
                                        </p:cTn>
                                        <p:tgtEl>
                                          <p:spTgt spid="4">
                                            <p:txEl>
                                              <p:pRg st="2" end="2"/>
                                            </p:txEl>
                                          </p:spTgt>
                                        </p:tgtEl>
                                      </p:cBhvr>
                                      <p:to x="100000" y="100000"/>
                                    </p:animScale>
                                    <p:animScale>
                                      <p:cBhvr>
                                        <p:cTn id="76" dur="19">
                                          <p:stCondLst>
                                            <p:cond delay="1356"/>
                                          </p:stCondLst>
                                        </p:cTn>
                                        <p:tgtEl>
                                          <p:spTgt spid="4">
                                            <p:txEl>
                                              <p:pRg st="2" end="2"/>
                                            </p:txEl>
                                          </p:spTgt>
                                        </p:tgtEl>
                                      </p:cBhvr>
                                      <p:to x="100000" y="95000"/>
                                    </p:animScale>
                                    <p:animScale>
                                      <p:cBhvr>
                                        <p:cTn id="77" dur="124" decel="50000">
                                          <p:stCondLst>
                                            <p:cond delay="1376"/>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19050" y="1588"/>
            <a:ext cx="112776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imes New Roman" pitchFamily="18" charset="0"/>
                <a:cs typeface="Times New Roman" pitchFamily="18" charset="0"/>
              </a:rPr>
              <a:t>BÀI 5</a:t>
            </a:r>
          </a:p>
          <a:p>
            <a:pPr algn="ctr" eaLnBrk="1" hangingPunct="1"/>
            <a:r>
              <a:rPr lang="en-US" sz="2400" b="1" dirty="0">
                <a:solidFill>
                  <a:srgbClr val="FF0000"/>
                </a:solidFill>
                <a:latin typeface="Times New Roman" pitchFamily="18" charset="0"/>
                <a:cs typeface="Times New Roman" pitchFamily="18" charset="0"/>
              </a:rPr>
              <a:t>THỰC HÀNH </a:t>
            </a:r>
            <a:r>
              <a:rPr lang="en-US" sz="2400" b="1" dirty="0">
                <a:solidFill>
                  <a:srgbClr val="FF0000"/>
                </a:solidFill>
                <a:latin typeface="Times New Roman" pitchFamily="18" charset="0"/>
              </a:rPr>
              <a:t>P</a:t>
            </a:r>
            <a:r>
              <a:rPr lang="en-US" sz="2400" b="1" dirty="0">
                <a:solidFill>
                  <a:srgbClr val="FF0000"/>
                </a:solidFill>
                <a:latin typeface="Times New Roman" pitchFamily="18" charset="0"/>
                <a:cs typeface="Times New Roman" pitchFamily="18" charset="0"/>
              </a:rPr>
              <a:t>HÂN TÍCH VÀ SO SÁNH THÁ</a:t>
            </a:r>
            <a:r>
              <a:rPr lang="en-US" sz="2400" b="1" dirty="0">
                <a:solidFill>
                  <a:srgbClr val="FF0000"/>
                </a:solidFill>
                <a:latin typeface="Times New Roman" pitchFamily="18" charset="0"/>
              </a:rPr>
              <a:t>P</a:t>
            </a:r>
            <a:r>
              <a:rPr lang="en-US" sz="2400" b="1" dirty="0">
                <a:solidFill>
                  <a:srgbClr val="FF0000"/>
                </a:solidFill>
                <a:latin typeface="Times New Roman" pitchFamily="18" charset="0"/>
                <a:cs typeface="Times New Roman" pitchFamily="18" charset="0"/>
              </a:rPr>
              <a:t> DÂN SỐ NĂM 1989 VÀ NĂM 1999</a:t>
            </a:r>
          </a:p>
        </p:txBody>
      </p:sp>
      <p:pic>
        <p:nvPicPr>
          <p:cNvPr id="4099" name="Picture 6" descr="hc3acnh-5-1-thc3a1p-dc3a2n-se1bb91-vie1bb87t-nam-nc483m-1989-vc3a0-nc483m-1999-trang-18-lop-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084" y="1447800"/>
            <a:ext cx="684106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
          <p:cNvSpPr>
            <a:spLocks noChangeArrowheads="1"/>
          </p:cNvSpPr>
          <p:nvPr/>
        </p:nvSpPr>
        <p:spPr bwMode="auto">
          <a:xfrm>
            <a:off x="-57151" y="982663"/>
            <a:ext cx="56769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tabLst>
                <a:tab pos="457200" algn="l"/>
              </a:tabLst>
            </a:pPr>
            <a:r>
              <a:rPr lang="en-US" sz="2400" b="1" i="1" u="sng">
                <a:solidFill>
                  <a:srgbClr val="FF0000"/>
                </a:solidFill>
                <a:latin typeface="Times New Roman" pitchFamily="18" charset="0"/>
              </a:rPr>
              <a:t>Câu 1</a:t>
            </a:r>
            <a:r>
              <a:rPr lang="en-US" sz="2400" b="1" i="1">
                <a:solidFill>
                  <a:srgbClr val="FF0000"/>
                </a:solidFill>
                <a:latin typeface="Times New Roman" pitchFamily="18" charset="0"/>
              </a:rPr>
              <a:t>: </a:t>
            </a:r>
            <a:r>
              <a:rPr lang="en-US" sz="2400" b="1" i="1" u="sng">
                <a:solidFill>
                  <a:srgbClr val="0000FF"/>
                </a:solidFill>
                <a:latin typeface="Times New Roman" pitchFamily="18" charset="0"/>
                <a:cs typeface="Times New Roman" pitchFamily="18" charset="0"/>
              </a:rPr>
              <a:t>Quan sát Tháp dân số  Hình 5.1: hãy phân tích và so sánh 2  tháp về các mặt:</a:t>
            </a:r>
          </a:p>
          <a:p>
            <a:pPr eaLnBrk="0" hangingPunct="0">
              <a:tabLst>
                <a:tab pos="457200" algn="l"/>
              </a:tabLst>
            </a:pPr>
            <a:r>
              <a:rPr lang="en-US" sz="2400" b="1" i="1" u="sng">
                <a:solidFill>
                  <a:srgbClr val="0000FF"/>
                </a:solidFill>
                <a:latin typeface="Times New Roman" pitchFamily="18" charset="0"/>
                <a:cs typeface="Times New Roman" pitchFamily="18" charset="0"/>
              </a:rPr>
              <a:t>*Hình dạng của tháp </a:t>
            </a:r>
            <a:r>
              <a:rPr lang="en-US" sz="2400" b="1" i="1">
                <a:latin typeface="Times New Roman" pitchFamily="18" charset="0"/>
                <a:cs typeface="Times New Roman" pitchFamily="18" charset="0"/>
              </a:rPr>
              <a:t>( đáy (0-14 tuổi), thân (15-59 tuổi), đỉnh (từ 60 tuổi trở lên)</a:t>
            </a:r>
            <a:endParaRPr lang="en-US" sz="2400" b="1" i="1" u="sng">
              <a:solidFill>
                <a:srgbClr val="0000FF"/>
              </a:solidFill>
              <a:latin typeface="Times New Roman" pitchFamily="18" charset="0"/>
              <a:cs typeface="Times New Roman" pitchFamily="18" charset="0"/>
            </a:endParaRPr>
          </a:p>
          <a:p>
            <a:pPr eaLnBrk="0" hangingPunct="0">
              <a:tabLst>
                <a:tab pos="457200" algn="l"/>
              </a:tabLst>
            </a:pPr>
            <a:r>
              <a:rPr lang="en-US" sz="2400" b="1" i="1" u="sng">
                <a:solidFill>
                  <a:srgbClr val="0000FF"/>
                </a:solidFill>
                <a:latin typeface="Times New Roman" pitchFamily="18" charset="0"/>
                <a:cs typeface="Times New Roman" pitchFamily="18" charset="0"/>
              </a:rPr>
              <a:t>* Cơ cấu dân số theo độ tuổi 1989 và 1999 </a:t>
            </a:r>
            <a:r>
              <a:rPr lang="en-US" sz="2400" b="1" i="1">
                <a:latin typeface="Times New Roman" pitchFamily="18" charset="0"/>
                <a:cs typeface="Times New Roman" pitchFamily="18" charset="0"/>
              </a:rPr>
              <a:t>(0- 14 tuổi, 15-59 tuổi, trên 60 tuổi) có sự thay đổi như thế nào? (gợi ý:  HS nêu tăng, giảm)</a:t>
            </a:r>
            <a:endParaRPr lang="en-US" sz="2400" b="1" i="1" u="sng">
              <a:solidFill>
                <a:srgbClr val="0000FF"/>
              </a:solidFill>
              <a:latin typeface="Times New Roman" pitchFamily="18" charset="0"/>
              <a:cs typeface="Times New Roman" pitchFamily="18" charset="0"/>
            </a:endParaRPr>
          </a:p>
          <a:p>
            <a:pPr eaLnBrk="0" hangingPunct="0">
              <a:tabLst>
                <a:tab pos="457200" algn="l"/>
              </a:tabLst>
            </a:pPr>
            <a:r>
              <a:rPr lang="en-US" sz="2400" b="1" i="1" u="sng">
                <a:solidFill>
                  <a:srgbClr val="0000FF"/>
                </a:solidFill>
                <a:latin typeface="Times New Roman" pitchFamily="18" charset="0"/>
                <a:cs typeface="Times New Roman" pitchFamily="18" charset="0"/>
              </a:rPr>
              <a:t>* Tỉ lệ dân số phụ thuộc năm 1989,1999, nhận xét</a:t>
            </a:r>
          </a:p>
        </p:txBody>
      </p:sp>
      <p:grpSp>
        <p:nvGrpSpPr>
          <p:cNvPr id="4101" name="Group 4"/>
          <p:cNvGrpSpPr>
            <a:grpSpLocks/>
          </p:cNvGrpSpPr>
          <p:nvPr/>
        </p:nvGrpSpPr>
        <p:grpSpPr bwMode="auto">
          <a:xfrm>
            <a:off x="179918" y="5588000"/>
            <a:ext cx="12043833" cy="1130300"/>
            <a:chOff x="1646" y="1526"/>
            <a:chExt cx="4937" cy="712"/>
          </a:xfrm>
        </p:grpSpPr>
        <p:sp>
          <p:nvSpPr>
            <p:cNvPr id="4105" name="Rectangle 5"/>
            <p:cNvSpPr>
              <a:spLocks noChangeArrowheads="1"/>
            </p:cNvSpPr>
            <p:nvPr/>
          </p:nvSpPr>
          <p:spPr bwMode="auto">
            <a:xfrm>
              <a:off x="1646" y="1636"/>
              <a:ext cx="4937" cy="602"/>
            </a:xfrm>
            <a:prstGeom prst="rect">
              <a:avLst/>
            </a:prstGeom>
            <a:solidFill>
              <a:schemeClr val="bg1"/>
            </a:solidFill>
            <a:ln w="9525">
              <a:solidFill>
                <a:schemeClr val="tx1"/>
              </a:solidFill>
              <a:miter lim="800000"/>
              <a:headEnd/>
              <a:tailEnd/>
            </a:ln>
          </p:spPr>
          <p:txBody>
            <a:bodyPr wrap="none" anchor="ctr"/>
            <a:lstStyle/>
            <a:p>
              <a:pPr algn="ctr"/>
              <a:endParaRPr lang="en-US" altLang="en-US"/>
            </a:p>
          </p:txBody>
        </p:sp>
        <p:sp>
          <p:nvSpPr>
            <p:cNvPr id="4106" name="Line 6"/>
            <p:cNvSpPr>
              <a:spLocks noChangeShapeType="1"/>
            </p:cNvSpPr>
            <p:nvPr/>
          </p:nvSpPr>
          <p:spPr bwMode="auto">
            <a:xfrm flipV="1">
              <a:off x="2626" y="1897"/>
              <a:ext cx="3228"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 name="Text Box 7"/>
            <p:cNvSpPr txBox="1">
              <a:spLocks noChangeArrowheads="1"/>
            </p:cNvSpPr>
            <p:nvPr/>
          </p:nvSpPr>
          <p:spPr bwMode="auto">
            <a:xfrm>
              <a:off x="1728" y="152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000">
                <a:latin typeface="VNI-Cooper" pitchFamily="2" charset="0"/>
              </a:endParaRPr>
            </a:p>
          </p:txBody>
        </p:sp>
        <p:sp>
          <p:nvSpPr>
            <p:cNvPr id="4108" name="Text Box 8"/>
            <p:cNvSpPr txBox="1">
              <a:spLocks noChangeArrowheads="1"/>
            </p:cNvSpPr>
            <p:nvPr/>
          </p:nvSpPr>
          <p:spPr bwMode="auto">
            <a:xfrm>
              <a:off x="2280" y="174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latin typeface="VNI-Cooper" pitchFamily="2" charset="0"/>
                </a:rPr>
                <a:t>=</a:t>
              </a:r>
            </a:p>
          </p:txBody>
        </p:sp>
        <p:sp>
          <p:nvSpPr>
            <p:cNvPr id="4109" name="Text Box 9"/>
            <p:cNvSpPr txBox="1">
              <a:spLocks noChangeArrowheads="1"/>
            </p:cNvSpPr>
            <p:nvPr/>
          </p:nvSpPr>
          <p:spPr bwMode="auto">
            <a:xfrm>
              <a:off x="2415" y="1573"/>
              <a:ext cx="38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latin typeface="VNI-Cooper" pitchFamily="2" charset="0"/>
                </a:rPr>
                <a:t> </a:t>
              </a:r>
              <a:r>
                <a:rPr lang="en-US" altLang="en-US" sz="2800" b="1">
                  <a:latin typeface="Times New Roman" pitchFamily="18" charset="0"/>
                </a:rPr>
                <a:t>số người dưới tuổi LĐ + độ tuổi ngoài LĐ</a:t>
              </a:r>
            </a:p>
          </p:txBody>
        </p:sp>
        <p:sp>
          <p:nvSpPr>
            <p:cNvPr id="4110" name="Text Box 10"/>
            <p:cNvSpPr txBox="1">
              <a:spLocks noChangeArrowheads="1"/>
            </p:cNvSpPr>
            <p:nvPr/>
          </p:nvSpPr>
          <p:spPr bwMode="auto">
            <a:xfrm>
              <a:off x="3226" y="1911"/>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latin typeface="Times New Roman" pitchFamily="18" charset="0"/>
                </a:rPr>
                <a:t>  </a:t>
              </a:r>
              <a:r>
                <a:rPr lang="en-US" altLang="en-US" sz="2800" b="1">
                  <a:latin typeface="Times New Roman" pitchFamily="18" charset="0"/>
                </a:rPr>
                <a:t>Trong tuổi LĐ</a:t>
              </a:r>
            </a:p>
          </p:txBody>
        </p:sp>
      </p:grpSp>
      <p:sp>
        <p:nvSpPr>
          <p:cNvPr id="4102" name="Text Box 11"/>
          <p:cNvSpPr txBox="1">
            <a:spLocks noChangeArrowheads="1"/>
          </p:cNvSpPr>
          <p:nvPr/>
        </p:nvSpPr>
        <p:spPr bwMode="auto">
          <a:xfrm>
            <a:off x="0" y="5664200"/>
            <a:ext cx="20256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latin typeface="Times New Roman" pitchFamily="18" charset="0"/>
              </a:rPr>
              <a:t>Tỉ lệ DS phụ thuộc (%)</a:t>
            </a:r>
          </a:p>
        </p:txBody>
      </p:sp>
      <p:sp>
        <p:nvSpPr>
          <p:cNvPr id="4103" name="Text Box 10"/>
          <p:cNvSpPr txBox="1">
            <a:spLocks noChangeArrowheads="1"/>
          </p:cNvSpPr>
          <p:nvPr/>
        </p:nvSpPr>
        <p:spPr bwMode="auto">
          <a:xfrm>
            <a:off x="10303933" y="5808664"/>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latin typeface="Times New Roman" pitchFamily="18" charset="0"/>
              </a:rPr>
              <a:t>  </a:t>
            </a:r>
            <a:r>
              <a:rPr lang="en-US" altLang="en-US" sz="2800" b="1" dirty="0">
                <a:latin typeface="Times New Roman" pitchFamily="18" charset="0"/>
              </a:rPr>
              <a:t>x 100%</a:t>
            </a:r>
            <a:endParaRPr lang="en-US" altLang="en-US" sz="3600" b="1" dirty="0">
              <a:latin typeface="Times New Roman" pitchFamily="18" charset="0"/>
            </a:endParaRPr>
          </a:p>
        </p:txBody>
      </p:sp>
      <p:sp>
        <p:nvSpPr>
          <p:cNvPr id="4104" name="Text Box 10"/>
          <p:cNvSpPr txBox="1">
            <a:spLocks noChangeArrowheads="1"/>
          </p:cNvSpPr>
          <p:nvPr/>
        </p:nvSpPr>
        <p:spPr bwMode="auto">
          <a:xfrm>
            <a:off x="5323418" y="4486275"/>
            <a:ext cx="6563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latin typeface="Times New Roman" pitchFamily="18" charset="0"/>
              </a:rPr>
              <a:t>  Hình 5.1: Tháp dân số 1989 và 1999</a:t>
            </a:r>
            <a:endParaRPr lang="en-US" altLang="en-US" sz="2800" b="1">
              <a:latin typeface="Times New Roman" pitchFamily="18" charset="0"/>
            </a:endParaRPr>
          </a:p>
        </p:txBody>
      </p:sp>
    </p:spTree>
    <p:extLst>
      <p:ext uri="{BB962C8B-B14F-4D97-AF65-F5344CB8AC3E}">
        <p14:creationId xmlns:p14="http://schemas.microsoft.com/office/powerpoint/2010/main" val="390791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wipe(down)">
                                      <p:cBhvr>
                                        <p:cTn id="17" dur="500"/>
                                        <p:tgtEl>
                                          <p:spTgt spid="4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02"/>
                                        </p:tgtEl>
                                        <p:attrNameLst>
                                          <p:attrName>style.visibility</p:attrName>
                                        </p:attrNameLst>
                                      </p:cBhvr>
                                      <p:to>
                                        <p:strVal val="visible"/>
                                      </p:to>
                                    </p:set>
                                    <p:anim calcmode="lin" valueType="num">
                                      <p:cBhvr additive="base">
                                        <p:cTn id="22" dur="500" fill="hold"/>
                                        <p:tgtEl>
                                          <p:spTgt spid="4102"/>
                                        </p:tgtEl>
                                        <p:attrNameLst>
                                          <p:attrName>ppt_x</p:attrName>
                                        </p:attrNameLst>
                                      </p:cBhvr>
                                      <p:tavLst>
                                        <p:tav tm="0">
                                          <p:val>
                                            <p:strVal val="#ppt_x"/>
                                          </p:val>
                                        </p:tav>
                                        <p:tav tm="100000">
                                          <p:val>
                                            <p:strVal val="#ppt_x"/>
                                          </p:val>
                                        </p:tav>
                                      </p:tavLst>
                                    </p:anim>
                                    <p:anim calcmode="lin" valueType="num">
                                      <p:cBhvr additive="base">
                                        <p:cTn id="23"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 calcmode="lin" valueType="num">
                                      <p:cBhvr additive="base">
                                        <p:cTn id="28" dur="500" fill="hold"/>
                                        <p:tgtEl>
                                          <p:spTgt spid="4101"/>
                                        </p:tgtEl>
                                        <p:attrNameLst>
                                          <p:attrName>ppt_x</p:attrName>
                                        </p:attrNameLst>
                                      </p:cBhvr>
                                      <p:tavLst>
                                        <p:tav tm="0">
                                          <p:val>
                                            <p:strVal val="#ppt_x"/>
                                          </p:val>
                                        </p:tav>
                                        <p:tav tm="100000">
                                          <p:val>
                                            <p:strVal val="#ppt_x"/>
                                          </p:val>
                                        </p:tav>
                                      </p:tavLst>
                                    </p:anim>
                                    <p:anim calcmode="lin" valueType="num">
                                      <p:cBhvr additive="base">
                                        <p:cTn id="29" dur="500" fill="hold"/>
                                        <p:tgtEl>
                                          <p:spTgt spid="410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additive="base">
                                        <p:cTn id="32" dur="500" fill="hold"/>
                                        <p:tgtEl>
                                          <p:spTgt spid="4103"/>
                                        </p:tgtEl>
                                        <p:attrNameLst>
                                          <p:attrName>ppt_x</p:attrName>
                                        </p:attrNameLst>
                                      </p:cBhvr>
                                      <p:tavLst>
                                        <p:tav tm="0">
                                          <p:val>
                                            <p:strVal val="#ppt_x"/>
                                          </p:val>
                                        </p:tav>
                                        <p:tav tm="100000">
                                          <p:val>
                                            <p:strVal val="#ppt_x"/>
                                          </p:val>
                                        </p:tav>
                                      </p:tavLst>
                                    </p:anim>
                                    <p:anim calcmode="lin" valueType="num">
                                      <p:cBhvr additive="base">
                                        <p:cTn id="33"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4103" grpId="0"/>
      <p:bldP spid="41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hinh-nen-powerpoint-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ha-cam-la-benh-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7" y="-33338"/>
            <a:ext cx="914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1981200" y="6064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solidFill>
                  <a:srgbClr val="FFFF00"/>
                </a:solidFill>
              </a:rPr>
              <a:t>    </a:t>
            </a:r>
            <a:endParaRPr lang="en-US" sz="2400" b="1" i="1">
              <a:latin typeface="Times New Roman" pitchFamily="18" charset="0"/>
            </a:endParaRPr>
          </a:p>
        </p:txBody>
      </p:sp>
      <p:pic>
        <p:nvPicPr>
          <p:cNvPr id="10" name="Picture 2" descr="bo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15950"/>
            <a:ext cx="13919200" cy="7473950"/>
          </a:xfrm>
          <a:prstGeom prst="rect">
            <a:avLst/>
          </a:prstGeom>
          <a:solidFill>
            <a:srgbClr val="0000FF"/>
          </a:solidFill>
          <a:ln w="9525">
            <a:solidFill>
              <a:srgbClr val="FF0000"/>
            </a:solidFill>
            <a:miter lim="800000"/>
            <a:headEnd/>
            <a:tailEnd/>
          </a:ln>
        </p:spPr>
      </p:pic>
      <p:sp>
        <p:nvSpPr>
          <p:cNvPr id="5126" name="Rectangle 2"/>
          <p:cNvSpPr>
            <a:spLocks noChangeArrowheads="1"/>
          </p:cNvSpPr>
          <p:nvPr/>
        </p:nvSpPr>
        <p:spPr bwMode="auto">
          <a:xfrm>
            <a:off x="609601" y="217488"/>
            <a:ext cx="11315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pPr>
            <a:r>
              <a:rPr lang="en-US" sz="3200" b="1" i="1" u="sng">
                <a:solidFill>
                  <a:srgbClr val="FF0000"/>
                </a:solidFill>
                <a:latin typeface="Times New Roman" pitchFamily="18" charset="0"/>
              </a:rPr>
              <a:t>Câu 2</a:t>
            </a:r>
            <a:r>
              <a:rPr lang="en-US" sz="3200" b="1" i="1">
                <a:solidFill>
                  <a:srgbClr val="FF0000"/>
                </a:solidFill>
                <a:latin typeface="Times New Roman" pitchFamily="18" charset="0"/>
              </a:rPr>
              <a:t>: </a:t>
            </a:r>
            <a:r>
              <a:rPr lang="en-US" sz="3200" b="1" i="1">
                <a:latin typeface="Times New Roman" pitchFamily="18" charset="0"/>
              </a:rPr>
              <a:t>Từ những phân tích và so sánh trên, nêu nhận xét về sự thay đổi cơ cấu dân số theo độ tuổi ở nước ta (H 5.1. Giải thích nguyên nhân? (Tìm google)</a:t>
            </a:r>
          </a:p>
        </p:txBody>
      </p:sp>
      <p:pic>
        <p:nvPicPr>
          <p:cNvPr id="5127" name="Picture 11" descr="hc3acnh-5-1-thc3a1p-dc3a2n-se1bb91-vie1bb87t-nam-nc483m-1989-vc3a0-nc483m-1999-trang-18-lop-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3489325"/>
            <a:ext cx="7236884"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10"/>
          <p:cNvSpPr txBox="1">
            <a:spLocks noChangeArrowheads="1"/>
          </p:cNvSpPr>
          <p:nvPr/>
        </p:nvSpPr>
        <p:spPr bwMode="auto">
          <a:xfrm>
            <a:off x="3680885" y="6421438"/>
            <a:ext cx="6563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a:latin typeface="Times New Roman" pitchFamily="18" charset="0"/>
              </a:rPr>
              <a:t>  Hình 5.1: Tháp dân số 1989 và 1999</a:t>
            </a:r>
            <a:endParaRPr lang="en-US" altLang="en-US" sz="2800" b="1">
              <a:latin typeface="Times New Roman" pitchFamily="18" charset="0"/>
            </a:endParaRPr>
          </a:p>
        </p:txBody>
      </p:sp>
      <p:sp>
        <p:nvSpPr>
          <p:cNvPr id="5129" name="Rectangle 2"/>
          <p:cNvSpPr>
            <a:spLocks noChangeArrowheads="1"/>
          </p:cNvSpPr>
          <p:nvPr/>
        </p:nvSpPr>
        <p:spPr bwMode="auto">
          <a:xfrm>
            <a:off x="569385" y="2187575"/>
            <a:ext cx="1196763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pPr>
            <a:r>
              <a:rPr lang="en-US" sz="3200" b="1" i="1" u="sng">
                <a:solidFill>
                  <a:srgbClr val="FF0000"/>
                </a:solidFill>
                <a:latin typeface="Times New Roman" pitchFamily="18" charset="0"/>
              </a:rPr>
              <a:t>Gợi ý</a:t>
            </a:r>
            <a:r>
              <a:rPr lang="en-US" sz="3200" b="1" i="1">
                <a:solidFill>
                  <a:srgbClr val="FF0000"/>
                </a:solidFill>
                <a:latin typeface="Times New Roman" pitchFamily="18" charset="0"/>
              </a:rPr>
              <a:t>: </a:t>
            </a:r>
            <a:r>
              <a:rPr lang="en-US" sz="3200" b="1" i="1">
                <a:latin typeface="Times New Roman" pitchFamily="18" charset="0"/>
              </a:rPr>
              <a:t>0-14 tuổi 1989 so với 1999</a:t>
            </a:r>
          </a:p>
          <a:p>
            <a:pPr marL="342900" indent="-342900">
              <a:spcBef>
                <a:spcPct val="20000"/>
              </a:spcBef>
            </a:pPr>
            <a:r>
              <a:rPr lang="en-US" sz="3200" b="1" i="1">
                <a:latin typeface="Times New Roman" pitchFamily="18" charset="0"/>
              </a:rPr>
              <a:t>15-59 tuổi, trên 60 tuổi 1989 so với 1999</a:t>
            </a:r>
          </a:p>
        </p:txBody>
      </p:sp>
      <p:sp>
        <p:nvSpPr>
          <p:cNvPr id="2" name="Right Brace 1"/>
          <p:cNvSpPr/>
          <p:nvPr/>
        </p:nvSpPr>
        <p:spPr bwMode="auto">
          <a:xfrm>
            <a:off x="9698567" y="2206625"/>
            <a:ext cx="406400" cy="1155700"/>
          </a:xfrm>
          <a:prstGeom prst="rightBrace">
            <a:avLst/>
          </a:prstGeom>
          <a:solidFill>
            <a:schemeClr val="accent1"/>
          </a:solidFill>
          <a:ln w="9525" cap="flat" cmpd="sng" algn="ctr">
            <a:solidFill>
              <a:schemeClr val="tx1"/>
            </a:solidFill>
            <a:prstDash val="solid"/>
            <a:round/>
            <a:headEnd type="none" w="med" len="med"/>
            <a:tailEnd type="none" w="med" len="med"/>
          </a:ln>
        </p:spPr>
        <p:txBody>
          <a:bodyPr/>
          <a:lstStyle/>
          <a:p>
            <a:pPr>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5131" name="Rectangle 2"/>
          <p:cNvSpPr>
            <a:spLocks noChangeArrowheads="1"/>
          </p:cNvSpPr>
          <p:nvPr/>
        </p:nvSpPr>
        <p:spPr bwMode="auto">
          <a:xfrm>
            <a:off x="9956800" y="2187575"/>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latin typeface="Times New Roman" pitchFamily="18" charset="0"/>
              </a:rPr>
              <a:t> </a:t>
            </a:r>
            <a:r>
              <a:rPr lang="en-US" sz="2400" b="1" i="1">
                <a:latin typeface="Times New Roman" pitchFamily="18" charset="0"/>
              </a:rPr>
              <a:t>dẫn chứng số liệu: tăng, giảm</a:t>
            </a:r>
            <a:endParaRPr lang="en-US" sz="2400"/>
          </a:p>
        </p:txBody>
      </p:sp>
    </p:spTree>
    <p:extLst>
      <p:ext uri="{BB962C8B-B14F-4D97-AF65-F5344CB8AC3E}">
        <p14:creationId xmlns:p14="http://schemas.microsoft.com/office/powerpoint/2010/main" val="274943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linds(horizontal)">
                                      <p:cBhvr>
                                        <p:cTn id="7" dur="500"/>
                                        <p:tgtEl>
                                          <p:spTgt spid="7176"/>
                                        </p:tgtEl>
                                      </p:cBhvr>
                                    </p:animEffect>
                                  </p:childTnLst>
                                </p:cTn>
                              </p:par>
                              <p:par>
                                <p:cTn id="8" presetID="3" presetClass="entr" presetSubtype="1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blinds(horizontal)">
                                      <p:cBhvr>
                                        <p:cTn id="10" dur="500"/>
                                        <p:tgtEl>
                                          <p:spTgt spid="71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176"/>
                                        </p:tgtEl>
                                      </p:cBhvr>
                                    </p:animEffect>
                                    <p:set>
                                      <p:cBhvr>
                                        <p:cTn id="15" dur="1" fill="hold">
                                          <p:stCondLst>
                                            <p:cond delay="499"/>
                                          </p:stCondLst>
                                        </p:cTn>
                                        <p:tgtEl>
                                          <p:spTgt spid="717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7174"/>
                                        </p:tgtEl>
                                      </p:cBhvr>
                                    </p:animEffect>
                                    <p:set>
                                      <p:cBhvr>
                                        <p:cTn id="18" dur="1" fill="hold">
                                          <p:stCondLst>
                                            <p:cond delay="499"/>
                                          </p:stCondLst>
                                        </p:cTn>
                                        <p:tgtEl>
                                          <p:spTgt spid="7174"/>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hinh-nen-powerpoint-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ha-cam-la-benh-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7" y="-33338"/>
            <a:ext cx="914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1981200" y="6064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solidFill>
                  <a:srgbClr val="FFFF00"/>
                </a:solidFill>
              </a:rPr>
              <a:t>    </a:t>
            </a:r>
            <a:endParaRPr lang="en-US" sz="2400" b="1" i="1">
              <a:latin typeface="Times New Roman" pitchFamily="18" charset="0"/>
            </a:endParaRPr>
          </a:p>
        </p:txBody>
      </p:sp>
      <p:pic>
        <p:nvPicPr>
          <p:cNvPr id="10" name="Picture 2" descr="bo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351" y="-69850"/>
            <a:ext cx="11620500" cy="6858000"/>
          </a:xfrm>
          <a:prstGeom prst="rect">
            <a:avLst/>
          </a:prstGeom>
          <a:solidFill>
            <a:srgbClr val="0000FF"/>
          </a:solidFill>
          <a:ln w="9525">
            <a:solidFill>
              <a:srgbClr val="FF0000"/>
            </a:solidFill>
            <a:miter lim="800000"/>
            <a:headEnd/>
            <a:tailEnd/>
          </a:ln>
        </p:spPr>
      </p:pic>
      <p:sp>
        <p:nvSpPr>
          <p:cNvPr id="6150" name="Rectangle 2"/>
          <p:cNvSpPr>
            <a:spLocks noChangeArrowheads="1"/>
          </p:cNvSpPr>
          <p:nvPr/>
        </p:nvSpPr>
        <p:spPr bwMode="auto">
          <a:xfrm>
            <a:off x="840318" y="1352551"/>
            <a:ext cx="10466916"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pPr>
            <a:r>
              <a:rPr lang="en-US" sz="3200" b="1" i="1" dirty="0">
                <a:latin typeface="Times New Roman" pitchFamily="18" charset="0"/>
              </a:rPr>
              <a:t>  </a:t>
            </a:r>
            <a:r>
              <a:rPr lang="en-US" sz="3200" b="1" i="1" u="sng" dirty="0" err="1">
                <a:solidFill>
                  <a:srgbClr val="FF0000"/>
                </a:solidFill>
                <a:latin typeface="Times New Roman" pitchFamily="18" charset="0"/>
              </a:rPr>
              <a:t>Câu</a:t>
            </a:r>
            <a:r>
              <a:rPr lang="en-US" sz="3200" b="1" i="1" u="sng" dirty="0">
                <a:solidFill>
                  <a:srgbClr val="FF0000"/>
                </a:solidFill>
                <a:latin typeface="Times New Roman" pitchFamily="18" charset="0"/>
              </a:rPr>
              <a:t> 3</a:t>
            </a:r>
            <a:r>
              <a:rPr lang="en-US" sz="3200" b="1" i="1" dirty="0">
                <a:solidFill>
                  <a:srgbClr val="FF0000"/>
                </a:solidFill>
                <a:latin typeface="Times New Roman" pitchFamily="18" charset="0"/>
              </a:rPr>
              <a:t>: </a:t>
            </a:r>
            <a:r>
              <a:rPr lang="en-US" sz="3200" b="1" i="1" dirty="0" err="1">
                <a:solidFill>
                  <a:srgbClr val="002060"/>
                </a:solidFill>
                <a:latin typeface="Times New Roman" pitchFamily="18" charset="0"/>
              </a:rPr>
              <a:t>Cơ</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cấu</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dân</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số</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theo</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độ</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tuổi</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của</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nước</a:t>
            </a:r>
            <a:r>
              <a:rPr lang="en-US" sz="3200" b="1" i="1" dirty="0">
                <a:solidFill>
                  <a:srgbClr val="002060"/>
                </a:solidFill>
                <a:latin typeface="Times New Roman" pitchFamily="18" charset="0"/>
              </a:rPr>
              <a:t> ta </a:t>
            </a:r>
            <a:r>
              <a:rPr lang="en-US" sz="3200" b="1" i="1" dirty="0" err="1">
                <a:solidFill>
                  <a:srgbClr val="002060"/>
                </a:solidFill>
                <a:latin typeface="Times New Roman" pitchFamily="18" charset="0"/>
              </a:rPr>
              <a:t>có</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những</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thuận</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lợi</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và</a:t>
            </a:r>
            <a:r>
              <a:rPr lang="en-US" sz="3200" b="1" i="1" dirty="0">
                <a:solidFill>
                  <a:srgbClr val="002060"/>
                </a:solidFill>
                <a:latin typeface="Times New Roman" pitchFamily="18" charset="0"/>
              </a:rPr>
              <a:t> </a:t>
            </a:r>
            <a:r>
              <a:rPr lang="en-US" sz="3200" b="1" i="1">
                <a:solidFill>
                  <a:srgbClr val="002060"/>
                </a:solidFill>
                <a:latin typeface="Times New Roman" pitchFamily="18" charset="0"/>
              </a:rPr>
              <a:t>khó</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khăn</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gì</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trong</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phát</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triển</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kinh</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tế</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xã</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hội</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Chúng</a:t>
            </a:r>
            <a:r>
              <a:rPr lang="en-US" sz="3200" b="1" i="1" dirty="0">
                <a:solidFill>
                  <a:srgbClr val="002060"/>
                </a:solidFill>
                <a:latin typeface="Times New Roman" pitchFamily="18" charset="0"/>
              </a:rPr>
              <a:t> ta </a:t>
            </a:r>
            <a:r>
              <a:rPr lang="en-US" sz="3200" b="1" i="1" dirty="0" err="1">
                <a:solidFill>
                  <a:srgbClr val="002060"/>
                </a:solidFill>
                <a:latin typeface="Times New Roman" pitchFamily="18" charset="0"/>
              </a:rPr>
              <a:t>có</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những</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giải</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pháp</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gì</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để</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từng</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bước</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khắc</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phục</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những</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khó</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khăn</a:t>
            </a:r>
            <a:r>
              <a:rPr lang="en-US" sz="3200" b="1" i="1" dirty="0">
                <a:solidFill>
                  <a:srgbClr val="002060"/>
                </a:solidFill>
                <a:latin typeface="Times New Roman" pitchFamily="18" charset="0"/>
              </a:rPr>
              <a:t> </a:t>
            </a:r>
            <a:r>
              <a:rPr lang="en-US" sz="3200" b="1" i="1" dirty="0" err="1">
                <a:solidFill>
                  <a:srgbClr val="002060"/>
                </a:solidFill>
                <a:latin typeface="Times New Roman" pitchFamily="18" charset="0"/>
              </a:rPr>
              <a:t>này</a:t>
            </a:r>
            <a:r>
              <a:rPr lang="en-US" sz="3200" b="1" i="1" dirty="0">
                <a:solidFill>
                  <a:srgbClr val="002060"/>
                </a:solidFill>
                <a:latin typeface="Times New Roman" pitchFamily="18" charset="0"/>
              </a:rPr>
              <a:t>?</a:t>
            </a:r>
          </a:p>
          <a:p>
            <a:pPr marL="342900" indent="-342900" algn="ctr">
              <a:spcBef>
                <a:spcPct val="20000"/>
              </a:spcBef>
            </a:pP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Tham</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khảo</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trên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google</a:t>
            </a:r>
            <a:r>
              <a:rPr lang="en-US" sz="3200" b="1" i="1" dirty="0">
                <a:solidFill>
                  <a:srgbClr val="FF0000"/>
                </a:solidFill>
                <a:latin typeface="Times New Roman" pitchFamily="18" charset="0"/>
              </a:rPr>
              <a:t>)</a:t>
            </a:r>
          </a:p>
        </p:txBody>
      </p:sp>
    </p:spTree>
    <p:extLst>
      <p:ext uri="{BB962C8B-B14F-4D97-AF65-F5344CB8AC3E}">
        <p14:creationId xmlns:p14="http://schemas.microsoft.com/office/powerpoint/2010/main" val="1839641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linds(horizontal)">
                                      <p:cBhvr>
                                        <p:cTn id="7" dur="500"/>
                                        <p:tgtEl>
                                          <p:spTgt spid="7176"/>
                                        </p:tgtEl>
                                      </p:cBhvr>
                                    </p:animEffect>
                                  </p:childTnLst>
                                </p:cTn>
                              </p:par>
                              <p:par>
                                <p:cTn id="8" presetID="3" presetClass="entr" presetSubtype="1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blinds(horizontal)">
                                      <p:cBhvr>
                                        <p:cTn id="10" dur="500"/>
                                        <p:tgtEl>
                                          <p:spTgt spid="71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176"/>
                                        </p:tgtEl>
                                      </p:cBhvr>
                                    </p:animEffect>
                                    <p:set>
                                      <p:cBhvr>
                                        <p:cTn id="15" dur="1" fill="hold">
                                          <p:stCondLst>
                                            <p:cond delay="499"/>
                                          </p:stCondLst>
                                        </p:cTn>
                                        <p:tgtEl>
                                          <p:spTgt spid="717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7174"/>
                                        </p:tgtEl>
                                      </p:cBhvr>
                                    </p:animEffect>
                                    <p:set>
                                      <p:cBhvr>
                                        <p:cTn id="18" dur="1" fill="hold">
                                          <p:stCondLst>
                                            <p:cond delay="499"/>
                                          </p:stCondLst>
                                        </p:cTn>
                                        <p:tgtEl>
                                          <p:spTgt spid="7174"/>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useBgFill="1">
        <p:nvSpPr>
          <p:cNvPr id="160" name="Rectangle 98">
            <a:extLst>
              <a:ext uri="{FF2B5EF4-FFF2-40B4-BE49-F238E27FC236}">
                <a16:creationId xmlns:a16="http://schemas.microsoft.com/office/drawing/2014/main" id="{5A59F003-E00A-43F9-91DC-CC54E3B874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B8E9860-AC2B-49D1-91C4-77515A19F25F}"/>
              </a:ext>
            </a:extLst>
          </p:cNvPr>
          <p:cNvPicPr>
            <a:picLocks noChangeAspect="1"/>
          </p:cNvPicPr>
          <p:nvPr/>
        </p:nvPicPr>
        <p:blipFill rotWithShape="1">
          <a:blip r:embed="rId3"/>
          <a:srcRect l="9091" t="9091"/>
          <a:stretch/>
        </p:blipFill>
        <p:spPr>
          <a:xfrm>
            <a:off x="20" y="10"/>
            <a:ext cx="12191981" cy="6857990"/>
          </a:xfrm>
          <a:prstGeom prst="rect">
            <a:avLst/>
          </a:prstGeom>
        </p:spPr>
      </p:pic>
      <p:sp>
        <p:nvSpPr>
          <p:cNvPr id="161" name="Rectangle 100">
            <a:extLst>
              <a:ext uri="{FF2B5EF4-FFF2-40B4-BE49-F238E27FC236}">
                <a16:creationId xmlns:a16="http://schemas.microsoft.com/office/drawing/2014/main" id="{D74A4382-E3AD-430A-9A1F-DFA3E0E77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Shape 158"/>
          <p:cNvSpPr txBox="1">
            <a:spLocks noGrp="1"/>
          </p:cNvSpPr>
          <p:nvPr>
            <p:ph type="ctrTitle" idx="4294967295"/>
          </p:nvPr>
        </p:nvSpPr>
        <p:spPr>
          <a:xfrm>
            <a:off x="404553" y="3091928"/>
            <a:ext cx="9078562" cy="2387600"/>
          </a:xfrm>
          <a:prstGeom prst="rect">
            <a:avLst/>
          </a:prstGeom>
        </p:spPr>
        <p:txBody>
          <a:bodyPr vert="horz" lIns="91440" tIns="45720" rIns="91440" bIns="45720" rtlCol="0" anchor="b" anchorCtr="0">
            <a:normAutofit fontScale="90000"/>
          </a:bodyPr>
          <a:lstStyle/>
          <a:p>
            <a:r>
              <a:rPr lang="en-US" sz="19900" dirty="0">
                <a:effectLst>
                  <a:outerShdw blurRad="38100" dist="38100" dir="2700000" algn="tl">
                    <a:srgbClr val="000000">
                      <a:alpha val="43137"/>
                    </a:srgbClr>
                  </a:outerShdw>
                </a:effectLst>
              </a:rPr>
              <a:t>Thanks!</a:t>
            </a:r>
          </a:p>
        </p:txBody>
      </p:sp>
      <p:sp>
        <p:nvSpPr>
          <p:cNvPr id="162" name="Rectangle: Rounded Corners 102">
            <a:extLst>
              <a:ext uri="{FF2B5EF4-FFF2-40B4-BE49-F238E27FC236}">
                <a16:creationId xmlns:a16="http://schemas.microsoft.com/office/drawing/2014/main" id="{79F40191-0F44-4FD1-82CC-ACB507C14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A5D9E-95C8-4E69-89A9-083AD0682781}"/>
              </a:ext>
            </a:extLst>
          </p:cNvPr>
          <p:cNvGrpSpPr/>
          <p:nvPr/>
        </p:nvGrpSpPr>
        <p:grpSpPr>
          <a:xfrm>
            <a:off x="3034145" y="314443"/>
            <a:ext cx="6123709" cy="769441"/>
            <a:chOff x="1399309" y="32676"/>
            <a:chExt cx="9393381" cy="769441"/>
          </a:xfrm>
        </p:grpSpPr>
        <p:sp>
          <p:nvSpPr>
            <p:cNvPr id="3" name="Rectangle: Rounded Corners 35">
              <a:extLst>
                <a:ext uri="{FF2B5EF4-FFF2-40B4-BE49-F238E27FC236}">
                  <a16:creationId xmlns:a16="http://schemas.microsoft.com/office/drawing/2014/main" id="{5CA9D1E9-9ACA-4BCA-A426-4DE5EB2891CE}"/>
                </a:ext>
              </a:extLst>
            </p:cNvPr>
            <p:cNvSpPr/>
            <p:nvPr/>
          </p:nvSpPr>
          <p:spPr>
            <a:xfrm>
              <a:off x="1399309" y="41561"/>
              <a:ext cx="9393381" cy="72043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6934EF-1134-469F-822A-8BA005F2ABCF}"/>
                </a:ext>
              </a:extLst>
            </p:cNvPr>
            <p:cNvSpPr txBox="1"/>
            <p:nvPr/>
          </p:nvSpPr>
          <p:spPr>
            <a:xfrm>
              <a:off x="2750126" y="32676"/>
              <a:ext cx="6691746"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NỘI DUNG</a:t>
              </a:r>
            </a:p>
          </p:txBody>
        </p:sp>
      </p:grpSp>
      <p:grpSp>
        <p:nvGrpSpPr>
          <p:cNvPr id="5" name="Nhóm 54">
            <a:extLst>
              <a:ext uri="{FF2B5EF4-FFF2-40B4-BE49-F238E27FC236}">
                <a16:creationId xmlns:a16="http://schemas.microsoft.com/office/drawing/2014/main" id="{BCF2F746-1F79-406C-8FD9-120390F88AC4}"/>
              </a:ext>
            </a:extLst>
          </p:cNvPr>
          <p:cNvGrpSpPr/>
          <p:nvPr/>
        </p:nvGrpSpPr>
        <p:grpSpPr>
          <a:xfrm>
            <a:off x="112819" y="1354190"/>
            <a:ext cx="6703033" cy="1351026"/>
            <a:chOff x="523876" y="5281139"/>
            <a:chExt cx="6311264" cy="1323439"/>
          </a:xfrm>
        </p:grpSpPr>
        <p:sp>
          <p:nvSpPr>
            <p:cNvPr id="6" name="Mũi tên: Hình ngũ giác 34">
              <a:extLst>
                <a:ext uri="{FF2B5EF4-FFF2-40B4-BE49-F238E27FC236}">
                  <a16:creationId xmlns:a16="http://schemas.microsoft.com/office/drawing/2014/main" id="{6D3A2A8A-C3FD-4146-A928-B132C83093EC}"/>
                </a:ext>
              </a:extLst>
            </p:cNvPr>
            <p:cNvSpPr/>
            <p:nvPr/>
          </p:nvSpPr>
          <p:spPr>
            <a:xfrm flipH="1">
              <a:off x="523876" y="5330415"/>
              <a:ext cx="6311264" cy="1245159"/>
            </a:xfrm>
            <a:prstGeom prst="homePlate">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Z"/>
            </a:p>
          </p:txBody>
        </p:sp>
        <p:sp>
          <p:nvSpPr>
            <p:cNvPr id="7" name="Hộp Văn bản 50">
              <a:extLst>
                <a:ext uri="{FF2B5EF4-FFF2-40B4-BE49-F238E27FC236}">
                  <a16:creationId xmlns:a16="http://schemas.microsoft.com/office/drawing/2014/main" id="{A15E15E5-730C-4DFF-895E-EC16C7A5EBE0}"/>
                </a:ext>
              </a:extLst>
            </p:cNvPr>
            <p:cNvSpPr txBox="1"/>
            <p:nvPr/>
          </p:nvSpPr>
          <p:spPr>
            <a:xfrm>
              <a:off x="731723" y="5281139"/>
              <a:ext cx="4998843" cy="1323439"/>
            </a:xfrm>
            <a:prstGeom prst="rect">
              <a:avLst/>
            </a:prstGeom>
            <a:noFill/>
          </p:spPr>
          <p:txBody>
            <a:bodyPr wrap="square" rtlCol="0">
              <a:spAutoFit/>
            </a:bodyPr>
            <a:lstStyle/>
            <a:p>
              <a:pPr algn="ctr"/>
              <a:r>
                <a:rPr lang="en-BZ" sz="4000" dirty="0" err="1">
                  <a:latin typeface="Times New Roman" pitchFamily="18" charset="0"/>
                  <a:cs typeface="Times New Roman" pitchFamily="18" charset="0"/>
                </a:rPr>
                <a:t>Nguồn</a:t>
              </a:r>
              <a:r>
                <a:rPr lang="en-BZ" sz="4000" dirty="0">
                  <a:latin typeface="Times New Roman" pitchFamily="18" charset="0"/>
                  <a:cs typeface="Times New Roman" pitchFamily="18" charset="0"/>
                </a:rPr>
                <a:t> lao </a:t>
              </a:r>
              <a:r>
                <a:rPr lang="en-BZ" sz="4000" dirty="0" err="1">
                  <a:latin typeface="Times New Roman" pitchFamily="18" charset="0"/>
                  <a:cs typeface="Times New Roman" pitchFamily="18" charset="0"/>
                </a:rPr>
                <a:t>động</a:t>
              </a:r>
              <a:r>
                <a:rPr lang="en-BZ" sz="4000" dirty="0">
                  <a:latin typeface="Times New Roman" pitchFamily="18" charset="0"/>
                  <a:cs typeface="Times New Roman" pitchFamily="18" charset="0"/>
                </a:rPr>
                <a:t> </a:t>
              </a:r>
            </a:p>
            <a:p>
              <a:pPr algn="ctr"/>
              <a:r>
                <a:rPr lang="en-BZ" sz="4000" dirty="0" err="1">
                  <a:latin typeface="Times New Roman" pitchFamily="18" charset="0"/>
                  <a:cs typeface="Times New Roman" pitchFamily="18" charset="0"/>
                </a:rPr>
                <a:t>và</a:t>
              </a:r>
              <a:r>
                <a:rPr lang="en-BZ" sz="4000" dirty="0">
                  <a:latin typeface="Times New Roman" pitchFamily="18" charset="0"/>
                  <a:cs typeface="Times New Roman" pitchFamily="18" charset="0"/>
                </a:rPr>
                <a:t> s</a:t>
              </a:r>
              <a:r>
                <a:rPr lang="en-US" sz="4000" dirty="0">
                  <a:latin typeface="Times New Roman" pitchFamily="18" charset="0"/>
                  <a:cs typeface="Times New Roman" pitchFamily="18" charset="0"/>
                </a:rPr>
                <a:t>ử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lao </a:t>
              </a:r>
              <a:r>
                <a:rPr lang="en-US" sz="4000" dirty="0" err="1">
                  <a:latin typeface="Times New Roman" pitchFamily="18" charset="0"/>
                  <a:cs typeface="Times New Roman" pitchFamily="18" charset="0"/>
                </a:rPr>
                <a:t>động</a:t>
              </a:r>
              <a:endParaRPr lang="en-BZ" sz="4000" dirty="0">
                <a:latin typeface="Times New Roman" pitchFamily="18" charset="0"/>
                <a:cs typeface="Times New Roman" pitchFamily="18" charset="0"/>
              </a:endParaRPr>
            </a:p>
          </p:txBody>
        </p:sp>
      </p:grpSp>
      <p:grpSp>
        <p:nvGrpSpPr>
          <p:cNvPr id="9" name="Group 8">
            <a:extLst>
              <a:ext uri="{FF2B5EF4-FFF2-40B4-BE49-F238E27FC236}">
                <a16:creationId xmlns:a16="http://schemas.microsoft.com/office/drawing/2014/main" id="{7F813D79-76D4-45F7-8D93-D8176D776630}"/>
              </a:ext>
            </a:extLst>
          </p:cNvPr>
          <p:cNvGrpSpPr/>
          <p:nvPr/>
        </p:nvGrpSpPr>
        <p:grpSpPr>
          <a:xfrm>
            <a:off x="5302280" y="1160729"/>
            <a:ext cx="4200284" cy="1737360"/>
            <a:chOff x="5578537" y="4625774"/>
            <a:chExt cx="4200284" cy="1737360"/>
          </a:xfrm>
        </p:grpSpPr>
        <p:grpSp>
          <p:nvGrpSpPr>
            <p:cNvPr id="10" name="Group 9">
              <a:extLst>
                <a:ext uri="{FF2B5EF4-FFF2-40B4-BE49-F238E27FC236}">
                  <a16:creationId xmlns:a16="http://schemas.microsoft.com/office/drawing/2014/main" id="{D96A5076-CE56-4492-A3E2-54EE556EA8A1}"/>
                </a:ext>
              </a:extLst>
            </p:cNvPr>
            <p:cNvGrpSpPr/>
            <p:nvPr/>
          </p:nvGrpSpPr>
          <p:grpSpPr>
            <a:xfrm>
              <a:off x="5578537" y="4648634"/>
              <a:ext cx="4200284" cy="1592580"/>
              <a:chOff x="5578537" y="4648634"/>
              <a:chExt cx="4200284" cy="1592580"/>
            </a:xfrm>
          </p:grpSpPr>
          <p:grpSp>
            <p:nvGrpSpPr>
              <p:cNvPr id="12" name="Nhóm 22">
                <a:extLst>
                  <a:ext uri="{FF2B5EF4-FFF2-40B4-BE49-F238E27FC236}">
                    <a16:creationId xmlns:a16="http://schemas.microsoft.com/office/drawing/2014/main" id="{F03842B2-C9EE-4015-85BC-A9609068D38B}"/>
                  </a:ext>
                </a:extLst>
              </p:cNvPr>
              <p:cNvGrpSpPr/>
              <p:nvPr/>
            </p:nvGrpSpPr>
            <p:grpSpPr>
              <a:xfrm>
                <a:off x="7586407" y="4648634"/>
                <a:ext cx="472440" cy="1592580"/>
                <a:chOff x="7345680" y="5105400"/>
                <a:chExt cx="472440" cy="1592580"/>
              </a:xfrm>
              <a:solidFill>
                <a:schemeClr val="bg2">
                  <a:lumMod val="50000"/>
                </a:schemeClr>
              </a:solidFill>
            </p:grpSpPr>
            <p:sp>
              <p:nvSpPr>
                <p:cNvPr id="15" name="Hình chữ nhật 20">
                  <a:extLst>
                    <a:ext uri="{FF2B5EF4-FFF2-40B4-BE49-F238E27FC236}">
                      <a16:creationId xmlns:a16="http://schemas.microsoft.com/office/drawing/2014/main" id="{F0E1E3FA-BA73-42E3-9A99-9FDCFD940CE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16" name="Hình chữ nhật 21">
                  <a:extLst>
                    <a:ext uri="{FF2B5EF4-FFF2-40B4-BE49-F238E27FC236}">
                      <a16:creationId xmlns:a16="http://schemas.microsoft.com/office/drawing/2014/main" id="{B8D6B777-CCC9-4E07-8B4E-19CEDC9DD5E2}"/>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sp>
            <p:nvSpPr>
              <p:cNvPr id="13" name="Hình Bầu dục 16">
                <a:extLst>
                  <a:ext uri="{FF2B5EF4-FFF2-40B4-BE49-F238E27FC236}">
                    <a16:creationId xmlns:a16="http://schemas.microsoft.com/office/drawing/2014/main" id="{964944C7-A97C-4F93-8008-7F2527DB10BE}"/>
                  </a:ext>
                </a:extLst>
              </p:cNvPr>
              <p:cNvSpPr/>
              <p:nvPr/>
            </p:nvSpPr>
            <p:spPr>
              <a:xfrm>
                <a:off x="5578537" y="4795012"/>
                <a:ext cx="1371600" cy="1371600"/>
              </a:xfrm>
              <a:prstGeom prst="ellipse">
                <a:avLst/>
              </a:prstGeom>
              <a:solidFill>
                <a:srgbClr val="FFC00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14" name="Hộp Văn bản 41">
                <a:extLst>
                  <a:ext uri="{FF2B5EF4-FFF2-40B4-BE49-F238E27FC236}">
                    <a16:creationId xmlns:a16="http://schemas.microsoft.com/office/drawing/2014/main" id="{8B729CB3-59CE-4166-9E48-71EBCEF2C416}"/>
                  </a:ext>
                </a:extLst>
              </p:cNvPr>
              <p:cNvSpPr txBox="1"/>
              <p:nvPr/>
            </p:nvSpPr>
            <p:spPr>
              <a:xfrm>
                <a:off x="8140521" y="4952868"/>
                <a:ext cx="1638300" cy="1200329"/>
              </a:xfrm>
              <a:prstGeom prst="rect">
                <a:avLst/>
              </a:prstGeom>
              <a:noFill/>
            </p:spPr>
            <p:txBody>
              <a:bodyPr wrap="square" rtlCol="0">
                <a:spAutoFit/>
              </a:bodyPr>
              <a:lstStyle/>
              <a:p>
                <a:r>
                  <a:rPr lang="en-BZ" sz="7200" b="1" dirty="0">
                    <a:solidFill>
                      <a:srgbClr val="BF9000"/>
                    </a:solidFill>
                    <a:latin typeface="Agency FB" panose="020B0503020202020204" pitchFamily="34" charset="0"/>
                  </a:rPr>
                  <a:t>01</a:t>
                </a:r>
              </a:p>
            </p:txBody>
          </p:sp>
        </p:grpSp>
        <p:sp>
          <p:nvSpPr>
            <p:cNvPr id="11" name="Hình tự do: Hình 8">
              <a:extLst>
                <a:ext uri="{FF2B5EF4-FFF2-40B4-BE49-F238E27FC236}">
                  <a16:creationId xmlns:a16="http://schemas.microsoft.com/office/drawing/2014/main" id="{4F5DC85E-AF1A-473B-B782-6620649ABBED}"/>
                </a:ext>
              </a:extLst>
            </p:cNvPr>
            <p:cNvSpPr/>
            <p:nvPr/>
          </p:nvSpPr>
          <p:spPr>
            <a:xfrm flipH="1">
              <a:off x="6237667" y="4625774"/>
              <a:ext cx="868680" cy="1737360"/>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grpSp>
        <p:nvGrpSpPr>
          <p:cNvPr id="23" name="Nhóm 53">
            <a:extLst>
              <a:ext uri="{FF2B5EF4-FFF2-40B4-BE49-F238E27FC236}">
                <a16:creationId xmlns:a16="http://schemas.microsoft.com/office/drawing/2014/main" id="{A46BF3F9-893E-4C99-89BA-A16B5BD0D5E3}"/>
              </a:ext>
            </a:extLst>
          </p:cNvPr>
          <p:cNvGrpSpPr/>
          <p:nvPr/>
        </p:nvGrpSpPr>
        <p:grpSpPr>
          <a:xfrm>
            <a:off x="5116010" y="3423815"/>
            <a:ext cx="6948098" cy="1051715"/>
            <a:chOff x="5410200" y="3771744"/>
            <a:chExt cx="6311264" cy="1051715"/>
          </a:xfrm>
        </p:grpSpPr>
        <p:sp>
          <p:nvSpPr>
            <p:cNvPr id="24" name="Mũi tên: Hình ngũ giác 36">
              <a:extLst>
                <a:ext uri="{FF2B5EF4-FFF2-40B4-BE49-F238E27FC236}">
                  <a16:creationId xmlns:a16="http://schemas.microsoft.com/office/drawing/2014/main" id="{079651B4-1503-40ED-B3E4-5A244580CE9D}"/>
                </a:ext>
              </a:extLst>
            </p:cNvPr>
            <p:cNvSpPr/>
            <p:nvPr/>
          </p:nvSpPr>
          <p:spPr>
            <a:xfrm>
              <a:off x="5410200" y="3771744"/>
              <a:ext cx="6311264" cy="1051715"/>
            </a:xfrm>
            <a:prstGeom prst="homePlate">
              <a:avLst/>
            </a:prstGeom>
            <a:solidFill>
              <a:srgbClr val="C2D1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Z"/>
            </a:p>
          </p:txBody>
        </p:sp>
        <p:sp>
          <p:nvSpPr>
            <p:cNvPr id="25" name="Hộp Văn bản 49">
              <a:extLst>
                <a:ext uri="{FF2B5EF4-FFF2-40B4-BE49-F238E27FC236}">
                  <a16:creationId xmlns:a16="http://schemas.microsoft.com/office/drawing/2014/main" id="{4383A7B4-A6EB-4B25-B918-8A9D53126B2B}"/>
                </a:ext>
              </a:extLst>
            </p:cNvPr>
            <p:cNvSpPr txBox="1"/>
            <p:nvPr/>
          </p:nvSpPr>
          <p:spPr>
            <a:xfrm>
              <a:off x="6967174" y="3981681"/>
              <a:ext cx="3448012" cy="707886"/>
            </a:xfrm>
            <a:prstGeom prst="rect">
              <a:avLst/>
            </a:prstGeom>
            <a:noFill/>
          </p:spPr>
          <p:txBody>
            <a:bodyPr wrap="square" rtlCol="0">
              <a:spAutoFit/>
            </a:bodyPr>
            <a:lstStyle/>
            <a:p>
              <a:r>
                <a:rPr lang="en-BZ" sz="4000" dirty="0" err="1">
                  <a:latin typeface="Times New Roman" pitchFamily="18" charset="0"/>
                  <a:cs typeface="Times New Roman" pitchFamily="18" charset="0"/>
                </a:rPr>
                <a:t>Vấn</a:t>
              </a:r>
              <a:r>
                <a:rPr lang="en-BZ" sz="4000" dirty="0">
                  <a:latin typeface="Times New Roman" pitchFamily="18" charset="0"/>
                  <a:cs typeface="Times New Roman" pitchFamily="18" charset="0"/>
                </a:rPr>
                <a:t> </a:t>
              </a:r>
              <a:r>
                <a:rPr lang="en-BZ" sz="4000" dirty="0" err="1">
                  <a:latin typeface="Times New Roman" pitchFamily="18" charset="0"/>
                  <a:cs typeface="Times New Roman" pitchFamily="18" charset="0"/>
                </a:rPr>
                <a:t>đề</a:t>
              </a:r>
              <a:r>
                <a:rPr lang="en-BZ" sz="4000" dirty="0">
                  <a:latin typeface="Times New Roman" pitchFamily="18" charset="0"/>
                  <a:cs typeface="Times New Roman" pitchFamily="18" charset="0"/>
                </a:rPr>
                <a:t> </a:t>
              </a:r>
              <a:r>
                <a:rPr lang="en-BZ" sz="4000" dirty="0" err="1">
                  <a:latin typeface="Times New Roman" pitchFamily="18" charset="0"/>
                  <a:cs typeface="Times New Roman" pitchFamily="18" charset="0"/>
                </a:rPr>
                <a:t>việc</a:t>
              </a:r>
              <a:r>
                <a:rPr lang="en-BZ" sz="4000" dirty="0">
                  <a:latin typeface="Times New Roman" pitchFamily="18" charset="0"/>
                  <a:cs typeface="Times New Roman" pitchFamily="18" charset="0"/>
                </a:rPr>
                <a:t> </a:t>
              </a:r>
              <a:r>
                <a:rPr lang="en-BZ" sz="4000" dirty="0" err="1">
                  <a:latin typeface="Times New Roman" pitchFamily="18" charset="0"/>
                  <a:cs typeface="Times New Roman" pitchFamily="18" charset="0"/>
                </a:rPr>
                <a:t>làm</a:t>
              </a:r>
              <a:endParaRPr lang="en-BZ" sz="4000" dirty="0">
                <a:latin typeface="Times New Roman" pitchFamily="18" charset="0"/>
                <a:cs typeface="Times New Roman" pitchFamily="18" charset="0"/>
              </a:endParaRPr>
            </a:p>
          </p:txBody>
        </p:sp>
      </p:grpSp>
      <p:grpSp>
        <p:nvGrpSpPr>
          <p:cNvPr id="26" name="Group 25">
            <a:extLst>
              <a:ext uri="{FF2B5EF4-FFF2-40B4-BE49-F238E27FC236}">
                <a16:creationId xmlns:a16="http://schemas.microsoft.com/office/drawing/2014/main" id="{E9B13245-B767-4990-B2C5-1480A2B517E6}"/>
              </a:ext>
            </a:extLst>
          </p:cNvPr>
          <p:cNvGrpSpPr/>
          <p:nvPr/>
        </p:nvGrpSpPr>
        <p:grpSpPr>
          <a:xfrm>
            <a:off x="3081553" y="3133941"/>
            <a:ext cx="3394201" cy="1592580"/>
            <a:chOff x="3488276" y="3109394"/>
            <a:chExt cx="3394201" cy="1592580"/>
          </a:xfrm>
        </p:grpSpPr>
        <p:sp>
          <p:nvSpPr>
            <p:cNvPr id="27" name="Hình Bầu dục 18">
              <a:extLst>
                <a:ext uri="{FF2B5EF4-FFF2-40B4-BE49-F238E27FC236}">
                  <a16:creationId xmlns:a16="http://schemas.microsoft.com/office/drawing/2014/main" id="{9DDCF407-9945-47EB-825A-8F3181506C73}"/>
                </a:ext>
              </a:extLst>
            </p:cNvPr>
            <p:cNvSpPr/>
            <p:nvPr/>
          </p:nvSpPr>
          <p:spPr>
            <a:xfrm flipH="1">
              <a:off x="5510877" y="3288312"/>
              <a:ext cx="1371600" cy="1371600"/>
            </a:xfrm>
            <a:prstGeom prst="ellipse">
              <a:avLst/>
            </a:prstGeom>
            <a:solidFill>
              <a:schemeClr val="accent1"/>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nvGrpSpPr>
            <p:cNvPr id="28" name="Nhóm 26">
              <a:extLst>
                <a:ext uri="{FF2B5EF4-FFF2-40B4-BE49-F238E27FC236}">
                  <a16:creationId xmlns:a16="http://schemas.microsoft.com/office/drawing/2014/main" id="{0801E785-4614-4E7D-9C82-8315DF74EA38}"/>
                </a:ext>
              </a:extLst>
            </p:cNvPr>
            <p:cNvGrpSpPr/>
            <p:nvPr/>
          </p:nvGrpSpPr>
          <p:grpSpPr>
            <a:xfrm>
              <a:off x="4608891" y="3109394"/>
              <a:ext cx="472440" cy="1592580"/>
              <a:chOff x="7093267" y="5044440"/>
              <a:chExt cx="472440" cy="1592580"/>
            </a:xfrm>
            <a:solidFill>
              <a:schemeClr val="bg2">
                <a:lumMod val="50000"/>
              </a:schemeClr>
            </a:solidFill>
          </p:grpSpPr>
          <p:sp>
            <p:nvSpPr>
              <p:cNvPr id="30" name="Hình chữ nhật 27">
                <a:extLst>
                  <a:ext uri="{FF2B5EF4-FFF2-40B4-BE49-F238E27FC236}">
                    <a16:creationId xmlns:a16="http://schemas.microsoft.com/office/drawing/2014/main" id="{D7C82631-D60D-409F-A158-96E1DDCDEAF1}"/>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31" name="Hình chữ nhật 28">
                <a:extLst>
                  <a:ext uri="{FF2B5EF4-FFF2-40B4-BE49-F238E27FC236}">
                    <a16:creationId xmlns:a16="http://schemas.microsoft.com/office/drawing/2014/main" id="{0D03D987-C9E3-4D21-B5D5-64D346550A2B}"/>
                  </a:ext>
                </a:extLst>
              </p:cNvPr>
              <p:cNvSpPr/>
              <p:nvPr/>
            </p:nvSpPr>
            <p:spPr>
              <a:xfrm>
                <a:off x="7093267" y="504444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sp>
          <p:nvSpPr>
            <p:cNvPr id="29" name="Hộp Văn bản 42">
              <a:extLst>
                <a:ext uri="{FF2B5EF4-FFF2-40B4-BE49-F238E27FC236}">
                  <a16:creationId xmlns:a16="http://schemas.microsoft.com/office/drawing/2014/main" id="{3DD94068-EACA-4D16-BAF1-19DBAA509BD3}"/>
                </a:ext>
              </a:extLst>
            </p:cNvPr>
            <p:cNvSpPr txBox="1"/>
            <p:nvPr/>
          </p:nvSpPr>
          <p:spPr>
            <a:xfrm>
              <a:off x="3488276" y="3277824"/>
              <a:ext cx="1638300" cy="1200329"/>
            </a:xfrm>
            <a:prstGeom prst="rect">
              <a:avLst/>
            </a:prstGeom>
            <a:noFill/>
          </p:spPr>
          <p:txBody>
            <a:bodyPr wrap="square" rtlCol="0">
              <a:spAutoFit/>
            </a:bodyPr>
            <a:lstStyle/>
            <a:p>
              <a:r>
                <a:rPr lang="en-BZ" sz="7200" b="1" dirty="0">
                  <a:solidFill>
                    <a:srgbClr val="00B0F0"/>
                  </a:solidFill>
                  <a:latin typeface="Agency FB" panose="020B0503020202020204" pitchFamily="34" charset="0"/>
                </a:rPr>
                <a:t>02</a:t>
              </a:r>
            </a:p>
          </p:txBody>
        </p:sp>
      </p:grpSp>
      <p:grpSp>
        <p:nvGrpSpPr>
          <p:cNvPr id="32" name="Nhóm 52">
            <a:extLst>
              <a:ext uri="{FF2B5EF4-FFF2-40B4-BE49-F238E27FC236}">
                <a16:creationId xmlns:a16="http://schemas.microsoft.com/office/drawing/2014/main" id="{4AF89DE9-3C6F-4124-8610-28B6CE2773B3}"/>
              </a:ext>
            </a:extLst>
          </p:cNvPr>
          <p:cNvGrpSpPr/>
          <p:nvPr/>
        </p:nvGrpSpPr>
        <p:grpSpPr>
          <a:xfrm>
            <a:off x="84486" y="5162544"/>
            <a:ext cx="6648326" cy="983963"/>
            <a:chOff x="523876" y="2237918"/>
            <a:chExt cx="6311264" cy="1044702"/>
          </a:xfrm>
        </p:grpSpPr>
        <p:sp>
          <p:nvSpPr>
            <p:cNvPr id="33" name="Mũi tên: Hình ngũ giác 40">
              <a:extLst>
                <a:ext uri="{FF2B5EF4-FFF2-40B4-BE49-F238E27FC236}">
                  <a16:creationId xmlns:a16="http://schemas.microsoft.com/office/drawing/2014/main" id="{D0F3E01C-ADFC-458F-9B12-ECDA7B8A57FE}"/>
                </a:ext>
              </a:extLst>
            </p:cNvPr>
            <p:cNvSpPr/>
            <p:nvPr/>
          </p:nvSpPr>
          <p:spPr>
            <a:xfrm flipH="1">
              <a:off x="523876" y="2237918"/>
              <a:ext cx="6311264"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Z"/>
            </a:p>
          </p:txBody>
        </p:sp>
        <p:sp>
          <p:nvSpPr>
            <p:cNvPr id="34" name="Hộp Văn bản 48">
              <a:extLst>
                <a:ext uri="{FF2B5EF4-FFF2-40B4-BE49-F238E27FC236}">
                  <a16:creationId xmlns:a16="http://schemas.microsoft.com/office/drawing/2014/main" id="{F2DCD55E-E0A7-4E21-921F-4B6B9E3843F2}"/>
                </a:ext>
              </a:extLst>
            </p:cNvPr>
            <p:cNvSpPr txBox="1"/>
            <p:nvPr/>
          </p:nvSpPr>
          <p:spPr>
            <a:xfrm>
              <a:off x="618546" y="2385448"/>
              <a:ext cx="5462922" cy="751583"/>
            </a:xfrm>
            <a:prstGeom prst="rect">
              <a:avLst/>
            </a:prstGeom>
            <a:noFill/>
          </p:spPr>
          <p:txBody>
            <a:bodyPr wrap="square" rtlCol="0">
              <a:spAutoFit/>
            </a:bodyPr>
            <a:lstStyle/>
            <a:p>
              <a:r>
                <a:rPr lang="en-BZ" sz="4000" dirty="0" err="1">
                  <a:latin typeface="Times New Roman" pitchFamily="18" charset="0"/>
                  <a:cs typeface="Times New Roman" pitchFamily="18" charset="0"/>
                </a:rPr>
                <a:t>Chất</a:t>
              </a:r>
              <a:r>
                <a:rPr lang="en-BZ" sz="4000" dirty="0">
                  <a:latin typeface="Times New Roman" pitchFamily="18" charset="0"/>
                  <a:cs typeface="Times New Roman" pitchFamily="18" charset="0"/>
                </a:rPr>
                <a:t> l</a:t>
              </a:r>
              <a:r>
                <a:rPr lang="vi-VN" sz="4000" dirty="0">
                  <a:latin typeface="Times New Roman" pitchFamily="18" charset="0"/>
                  <a:cs typeface="Times New Roman" pitchFamily="18" charset="0"/>
                </a:rPr>
                <a:t>ư</a:t>
              </a:r>
              <a:r>
                <a:rPr lang="en-US" sz="4000" dirty="0" err="1">
                  <a:latin typeface="Times New Roman" pitchFamily="18" charset="0"/>
                  <a:cs typeface="Times New Roman" pitchFamily="18" charset="0"/>
                </a:rPr>
                <a:t>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endParaRPr lang="en-BZ" sz="4000" dirty="0">
                <a:latin typeface="Times New Roman" pitchFamily="18" charset="0"/>
                <a:cs typeface="Times New Roman" pitchFamily="18" charset="0"/>
              </a:endParaRPr>
            </a:p>
          </p:txBody>
        </p:sp>
      </p:grpSp>
      <p:grpSp>
        <p:nvGrpSpPr>
          <p:cNvPr id="35" name="Group 34">
            <a:extLst>
              <a:ext uri="{FF2B5EF4-FFF2-40B4-BE49-F238E27FC236}">
                <a16:creationId xmlns:a16="http://schemas.microsoft.com/office/drawing/2014/main" id="{257111B1-1333-4FEC-92ED-98E15F29DD0B}"/>
              </a:ext>
            </a:extLst>
          </p:cNvPr>
          <p:cNvGrpSpPr/>
          <p:nvPr/>
        </p:nvGrpSpPr>
        <p:grpSpPr>
          <a:xfrm>
            <a:off x="5121305" y="4785845"/>
            <a:ext cx="4425899" cy="1737360"/>
            <a:chOff x="5368987" y="1562534"/>
            <a:chExt cx="4425899" cy="1737360"/>
          </a:xfrm>
        </p:grpSpPr>
        <p:sp>
          <p:nvSpPr>
            <p:cNvPr id="36" name="Hình Bầu dục 17">
              <a:extLst>
                <a:ext uri="{FF2B5EF4-FFF2-40B4-BE49-F238E27FC236}">
                  <a16:creationId xmlns:a16="http://schemas.microsoft.com/office/drawing/2014/main" id="{B43E1A72-20F0-4835-8D15-0FDE205F9BAD}"/>
                </a:ext>
              </a:extLst>
            </p:cNvPr>
            <p:cNvSpPr/>
            <p:nvPr/>
          </p:nvSpPr>
          <p:spPr>
            <a:xfrm>
              <a:off x="5551867" y="1745414"/>
              <a:ext cx="1371600" cy="1371600"/>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37" name="Hình tự do: Hình 13">
              <a:extLst>
                <a:ext uri="{FF2B5EF4-FFF2-40B4-BE49-F238E27FC236}">
                  <a16:creationId xmlns:a16="http://schemas.microsoft.com/office/drawing/2014/main" id="{5C5DBF49-76F5-4C70-951A-52027871D8A0}"/>
                </a:ext>
              </a:extLst>
            </p:cNvPr>
            <p:cNvSpPr/>
            <p:nvPr/>
          </p:nvSpPr>
          <p:spPr>
            <a:xfrm>
              <a:off x="5368987" y="1562534"/>
              <a:ext cx="868680" cy="1737360"/>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nvGrpSpPr>
            <p:cNvPr id="38" name="Nhóm 23">
              <a:extLst>
                <a:ext uri="{FF2B5EF4-FFF2-40B4-BE49-F238E27FC236}">
                  <a16:creationId xmlns:a16="http://schemas.microsoft.com/office/drawing/2014/main" id="{4A06625E-DC91-48C2-B857-FC126EF2521C}"/>
                </a:ext>
              </a:extLst>
            </p:cNvPr>
            <p:cNvGrpSpPr/>
            <p:nvPr/>
          </p:nvGrpSpPr>
          <p:grpSpPr>
            <a:xfrm>
              <a:off x="7693090" y="1635839"/>
              <a:ext cx="419088" cy="1592580"/>
              <a:chOff x="7345680" y="5153702"/>
              <a:chExt cx="227925" cy="1592580"/>
            </a:xfrm>
            <a:solidFill>
              <a:schemeClr val="bg2">
                <a:lumMod val="50000"/>
              </a:schemeClr>
            </a:solidFill>
          </p:grpSpPr>
          <p:sp>
            <p:nvSpPr>
              <p:cNvPr id="40" name="Hình chữ nhật 24">
                <a:extLst>
                  <a:ext uri="{FF2B5EF4-FFF2-40B4-BE49-F238E27FC236}">
                    <a16:creationId xmlns:a16="http://schemas.microsoft.com/office/drawing/2014/main" id="{270CF542-2147-4ADB-9183-315CCBD6D6DE}"/>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sp>
            <p:nvSpPr>
              <p:cNvPr id="41" name="Hình chữ nhật 25">
                <a:extLst>
                  <a:ext uri="{FF2B5EF4-FFF2-40B4-BE49-F238E27FC236}">
                    <a16:creationId xmlns:a16="http://schemas.microsoft.com/office/drawing/2014/main" id="{1A13D1D0-08BE-4E2A-83F2-72642C4668E6}"/>
                  </a:ext>
                </a:extLst>
              </p:cNvPr>
              <p:cNvSpPr/>
              <p:nvPr/>
            </p:nvSpPr>
            <p:spPr>
              <a:xfrm>
                <a:off x="7345680" y="5153702"/>
                <a:ext cx="227925"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a:p>
            </p:txBody>
          </p:sp>
        </p:grpSp>
        <p:sp>
          <p:nvSpPr>
            <p:cNvPr id="39" name="Hộp Văn bản 43">
              <a:extLst>
                <a:ext uri="{FF2B5EF4-FFF2-40B4-BE49-F238E27FC236}">
                  <a16:creationId xmlns:a16="http://schemas.microsoft.com/office/drawing/2014/main" id="{FA605A9C-47DC-4448-9697-C5A3C8B997D6}"/>
                </a:ext>
              </a:extLst>
            </p:cNvPr>
            <p:cNvSpPr txBox="1"/>
            <p:nvPr/>
          </p:nvSpPr>
          <p:spPr>
            <a:xfrm>
              <a:off x="8156586" y="1825572"/>
              <a:ext cx="1638300" cy="1200329"/>
            </a:xfrm>
            <a:prstGeom prst="rect">
              <a:avLst/>
            </a:prstGeom>
            <a:noFill/>
          </p:spPr>
          <p:txBody>
            <a:bodyPr wrap="square" rtlCol="0">
              <a:spAutoFit/>
            </a:bodyPr>
            <a:lstStyle/>
            <a:p>
              <a:r>
                <a:rPr lang="en-BZ" sz="7200" b="1" dirty="0">
                  <a:solidFill>
                    <a:srgbClr val="CC66FF"/>
                  </a:solidFill>
                  <a:latin typeface="Agency FB" panose="020B0503020202020204" pitchFamily="34" charset="0"/>
                </a:rPr>
                <a:t>03</a:t>
              </a:r>
            </a:p>
          </p:txBody>
        </p:sp>
      </p:grpSp>
    </p:spTree>
    <p:extLst>
      <p:ext uri="{BB962C8B-B14F-4D97-AF65-F5344CB8AC3E}">
        <p14:creationId xmlns:p14="http://schemas.microsoft.com/office/powerpoint/2010/main" val="106684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DAF0E9-5BE1-4455-87CF-2B70C325137B}"/>
              </a:ext>
            </a:extLst>
          </p:cNvPr>
          <p:cNvSpPr txBox="1"/>
          <p:nvPr/>
        </p:nvSpPr>
        <p:spPr>
          <a:xfrm>
            <a:off x="6190735" y="1256466"/>
            <a:ext cx="5525755" cy="1384995"/>
          </a:xfrm>
          <a:prstGeom prst="rect">
            <a:avLst/>
          </a:prstGeom>
          <a:solidFill>
            <a:schemeClr val="accent6">
              <a:lumMod val="40000"/>
              <a:lumOff val="60000"/>
            </a:schemeClr>
          </a:solidFill>
          <a:ln>
            <a:solidFill>
              <a:srgbClr val="7030A0"/>
            </a:solidFill>
          </a:ln>
        </p:spPr>
        <p:txBody>
          <a:bodyPr wrap="square" rtlCol="0">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4.1.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ta? </a:t>
            </a:r>
            <a:endParaRPr lang="en-US" sz="2800" dirty="0">
              <a:latin typeface="Times New Roman" pitchFamily="18" charset="0"/>
              <a:cs typeface="Times New Roman" pitchFamily="18" charset="0"/>
            </a:endParaRPr>
          </a:p>
        </p:txBody>
      </p:sp>
      <p:pic>
        <p:nvPicPr>
          <p:cNvPr id="1026" name="Picture 2" descr="Covid-19 crisis: 6 pragmatic money tips if you have lost your job ...">
            <a:extLst>
              <a:ext uri="{FF2B5EF4-FFF2-40B4-BE49-F238E27FC236}">
                <a16:creationId xmlns:a16="http://schemas.microsoft.com/office/drawing/2014/main" id="{866FCDF1-3484-4669-ABEA-65A73E1A22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050" y="356263"/>
            <a:ext cx="1840716" cy="10231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Ã¬nh áº£nh cÃ³ liÃªn quan">
            <a:extLst>
              <a:ext uri="{FF2B5EF4-FFF2-40B4-BE49-F238E27FC236}">
                <a16:creationId xmlns:a16="http://schemas.microsoft.com/office/drawing/2014/main" id="{302FA95F-51BF-4BE6-80FE-0728C6B675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7867" y="3228844"/>
            <a:ext cx="1296955" cy="129695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Worker - Free people icons">
            <a:extLst>
              <a:ext uri="{FF2B5EF4-FFF2-40B4-BE49-F238E27FC236}">
                <a16:creationId xmlns:a16="http://schemas.microsoft.com/office/drawing/2014/main" id="{ECC84B8C-7D24-4AB8-9DC2-4FDE2AFE8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867" y="5075434"/>
            <a:ext cx="1388623" cy="13886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A6E1A6-84D9-4A6B-BF87-E6CB7392B154}"/>
              </a:ext>
            </a:extLst>
          </p:cNvPr>
          <p:cNvPicPr>
            <a:picLocks noChangeAspect="1"/>
          </p:cNvPicPr>
          <p:nvPr/>
        </p:nvPicPr>
        <p:blipFill>
          <a:blip r:embed="rId5"/>
          <a:stretch>
            <a:fillRect/>
          </a:stretch>
        </p:blipFill>
        <p:spPr>
          <a:xfrm>
            <a:off x="812049" y="2978617"/>
            <a:ext cx="7874752" cy="3376487"/>
          </a:xfrm>
          <a:prstGeom prst="rect">
            <a:avLst/>
          </a:prstGeom>
        </p:spPr>
      </p:pic>
      <p:sp>
        <p:nvSpPr>
          <p:cNvPr id="14" name="Frame 13">
            <a:extLst>
              <a:ext uri="{FF2B5EF4-FFF2-40B4-BE49-F238E27FC236}">
                <a16:creationId xmlns:a16="http://schemas.microsoft.com/office/drawing/2014/main" id="{FE8DD004-5E55-4C30-A0C9-16FC01704D0A}"/>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3BDAF0E9-5BE1-4455-87CF-2B70C325137B}"/>
              </a:ext>
            </a:extLst>
          </p:cNvPr>
          <p:cNvSpPr txBox="1"/>
          <p:nvPr/>
        </p:nvSpPr>
        <p:spPr>
          <a:xfrm>
            <a:off x="3208191" y="6196738"/>
            <a:ext cx="1541234" cy="523220"/>
          </a:xfrm>
          <a:prstGeom prst="rect">
            <a:avLst/>
          </a:prstGeom>
          <a:solidFill>
            <a:schemeClr val="accent6">
              <a:lumMod val="40000"/>
              <a:lumOff val="60000"/>
            </a:schemeClr>
          </a:solidFill>
          <a:ln>
            <a:solidFill>
              <a:srgbClr val="7030A0"/>
            </a:solidFill>
          </a:ln>
        </p:spPr>
        <p:txBody>
          <a:bodyPr wrap="square" rtlCol="0">
            <a:spAutoFit/>
          </a:bodyPr>
          <a:lstStyle/>
          <a:p>
            <a:pPr algn="just"/>
            <a:r>
              <a:rPr lang="en-US" sz="2800" smtClean="0">
                <a:solidFill>
                  <a:srgbClr val="FF0000"/>
                </a:solidFill>
                <a:latin typeface="Times New Roman" pitchFamily="18" charset="0"/>
                <a:cs typeface="Times New Roman" pitchFamily="18" charset="0"/>
              </a:rPr>
              <a:t>Hình 4.1</a:t>
            </a:r>
            <a:endParaRPr lang="en-US" sz="2800" dirty="0">
              <a:solidFill>
                <a:srgbClr val="FF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5B1CDB88-B622-4125-A62B-CAA56D2CBBAE}"/>
              </a:ext>
            </a:extLst>
          </p:cNvPr>
          <p:cNvGrpSpPr/>
          <p:nvPr/>
        </p:nvGrpSpPr>
        <p:grpSpPr>
          <a:xfrm>
            <a:off x="1894902" y="272979"/>
            <a:ext cx="8196550" cy="646331"/>
            <a:chOff x="1380957" y="276238"/>
            <a:chExt cx="9529496" cy="646331"/>
          </a:xfrm>
        </p:grpSpPr>
        <p:sp>
          <p:nvSpPr>
            <p:cNvPr id="13" name="Rectangle: Rounded Corners 2">
              <a:extLst>
                <a:ext uri="{FF2B5EF4-FFF2-40B4-BE49-F238E27FC236}">
                  <a16:creationId xmlns:a16="http://schemas.microsoft.com/office/drawing/2014/main" id="{C7228242-5F46-4DB5-BF16-384635C3D950}"/>
                </a:ext>
              </a:extLst>
            </p:cNvPr>
            <p:cNvSpPr/>
            <p:nvPr/>
          </p:nvSpPr>
          <p:spPr>
            <a:xfrm>
              <a:off x="1459092" y="303145"/>
              <a:ext cx="9393381" cy="619424"/>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DC0141-F523-4284-9C07-A257028DFF60}"/>
                </a:ext>
              </a:extLst>
            </p:cNvPr>
            <p:cNvSpPr txBox="1"/>
            <p:nvPr/>
          </p:nvSpPr>
          <p:spPr>
            <a:xfrm>
              <a:off x="1380957" y="276238"/>
              <a:ext cx="9529496"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mj-lt"/>
                </a:rPr>
                <a:t>I.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lao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lao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8" name="Rectangle 17">
            <a:extLst>
              <a:ext uri="{FF2B5EF4-FFF2-40B4-BE49-F238E27FC236}">
                <a16:creationId xmlns:a16="http://schemas.microsoft.com/office/drawing/2014/main" id="{E2DA58D5-2D3C-49ED-B98E-80B01198C033}"/>
              </a:ext>
            </a:extLst>
          </p:cNvPr>
          <p:cNvSpPr/>
          <p:nvPr/>
        </p:nvSpPr>
        <p:spPr>
          <a:xfrm>
            <a:off x="2497367" y="1081819"/>
            <a:ext cx="3808741" cy="643894"/>
          </a:xfrm>
          <a:prstGeom prst="rect">
            <a:avLst/>
          </a:prstGeom>
        </p:spPr>
        <p:txBody>
          <a:bodyPr wrap="square">
            <a:spAutoFit/>
          </a:bodyPr>
          <a:lstStyle/>
          <a:p>
            <a:pPr algn="just">
              <a:lnSpc>
                <a:spcPct val="112000"/>
              </a:lnSpc>
            </a:pPr>
            <a:r>
              <a:rPr lang="en-US" sz="3200" dirty="0">
                <a:solidFill>
                  <a:srgbClr val="FF0000"/>
                </a:solidFill>
              </a:rPr>
              <a:t>1. </a:t>
            </a:r>
            <a:r>
              <a:rPr lang="en-US" sz="3200" dirty="0" err="1">
                <a:solidFill>
                  <a:srgbClr val="FF0000"/>
                </a:solidFill>
              </a:rPr>
              <a:t>Nguồn</a:t>
            </a:r>
            <a:r>
              <a:rPr lang="en-US" sz="3200" dirty="0">
                <a:solidFill>
                  <a:srgbClr val="FF0000"/>
                </a:solidFill>
              </a:rPr>
              <a:t> lao </a:t>
            </a:r>
            <a:r>
              <a:rPr lang="en-US" sz="3200" dirty="0" err="1">
                <a:solidFill>
                  <a:srgbClr val="FF0000"/>
                </a:solidFill>
              </a:rPr>
              <a:t>động</a:t>
            </a:r>
            <a:endParaRPr lang="en-US" sz="3200" dirty="0">
              <a:solidFill>
                <a:srgbClr val="FF0000"/>
              </a:solidFill>
            </a:endParaRPr>
          </a:p>
        </p:txBody>
      </p:sp>
    </p:spTree>
    <p:extLst>
      <p:ext uri="{BB962C8B-B14F-4D97-AF65-F5344CB8AC3E}">
        <p14:creationId xmlns:p14="http://schemas.microsoft.com/office/powerpoint/2010/main" val="415669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1CDB88-B622-4125-A62B-CAA56D2CBBAE}"/>
              </a:ext>
            </a:extLst>
          </p:cNvPr>
          <p:cNvGrpSpPr/>
          <p:nvPr/>
        </p:nvGrpSpPr>
        <p:grpSpPr>
          <a:xfrm>
            <a:off x="1894902" y="272979"/>
            <a:ext cx="8196550" cy="646331"/>
            <a:chOff x="1380957" y="276238"/>
            <a:chExt cx="9529496" cy="646331"/>
          </a:xfrm>
        </p:grpSpPr>
        <p:sp>
          <p:nvSpPr>
            <p:cNvPr id="3" name="Rectangle: Rounded Corners 2">
              <a:extLst>
                <a:ext uri="{FF2B5EF4-FFF2-40B4-BE49-F238E27FC236}">
                  <a16:creationId xmlns:a16="http://schemas.microsoft.com/office/drawing/2014/main" id="{C7228242-5F46-4DB5-BF16-384635C3D950}"/>
                </a:ext>
              </a:extLst>
            </p:cNvPr>
            <p:cNvSpPr/>
            <p:nvPr/>
          </p:nvSpPr>
          <p:spPr>
            <a:xfrm>
              <a:off x="1459092" y="303145"/>
              <a:ext cx="9393381" cy="619424"/>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DC0141-F523-4284-9C07-A257028DFF60}"/>
                </a:ext>
              </a:extLst>
            </p:cNvPr>
            <p:cNvSpPr txBox="1"/>
            <p:nvPr/>
          </p:nvSpPr>
          <p:spPr>
            <a:xfrm>
              <a:off x="1380957" y="276238"/>
              <a:ext cx="9529496" cy="646331"/>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latin typeface="+mj-lt"/>
                </a:rPr>
                <a:t>I</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aphicFrame>
        <p:nvGraphicFramePr>
          <p:cNvPr id="5" name="Table 11">
            <a:extLst>
              <a:ext uri="{FF2B5EF4-FFF2-40B4-BE49-F238E27FC236}">
                <a16:creationId xmlns:a16="http://schemas.microsoft.com/office/drawing/2014/main" id="{65A66773-A182-45DB-9FEA-116E2EE85C59}"/>
              </a:ext>
            </a:extLst>
          </p:cNvPr>
          <p:cNvGraphicFramePr>
            <a:graphicFrameLocks noGrp="1"/>
          </p:cNvGraphicFramePr>
          <p:nvPr>
            <p:extLst>
              <p:ext uri="{D42A27DB-BD31-4B8C-83A1-F6EECF244321}">
                <p14:modId xmlns:p14="http://schemas.microsoft.com/office/powerpoint/2010/main" val="2367571362"/>
              </p:ext>
            </p:extLst>
          </p:nvPr>
        </p:nvGraphicFramePr>
        <p:xfrm>
          <a:off x="237618" y="1521503"/>
          <a:ext cx="11557116" cy="4937760"/>
        </p:xfrm>
        <a:graphic>
          <a:graphicData uri="http://schemas.openxmlformats.org/drawingml/2006/table">
            <a:tbl>
              <a:tblPr firstRow="1" bandRow="1">
                <a:tableStyleId>{5C22544A-7EE6-4342-B048-85BDC9FD1C3A}</a:tableStyleId>
              </a:tblPr>
              <a:tblGrid>
                <a:gridCol w="3673370">
                  <a:extLst>
                    <a:ext uri="{9D8B030D-6E8A-4147-A177-3AD203B41FA5}">
                      <a16:colId xmlns:a16="http://schemas.microsoft.com/office/drawing/2014/main" val="2105319326"/>
                    </a:ext>
                  </a:extLst>
                </a:gridCol>
                <a:gridCol w="4031374">
                  <a:extLst>
                    <a:ext uri="{9D8B030D-6E8A-4147-A177-3AD203B41FA5}">
                      <a16:colId xmlns:a16="http://schemas.microsoft.com/office/drawing/2014/main" val="1264096595"/>
                    </a:ext>
                  </a:extLst>
                </a:gridCol>
                <a:gridCol w="3852372">
                  <a:extLst>
                    <a:ext uri="{9D8B030D-6E8A-4147-A177-3AD203B41FA5}">
                      <a16:colId xmlns:a16="http://schemas.microsoft.com/office/drawing/2014/main" val="2130674393"/>
                    </a:ext>
                  </a:extLst>
                </a:gridCol>
              </a:tblGrid>
              <a:tr h="438272">
                <a:tc>
                  <a:txBody>
                    <a:bodyPr/>
                    <a:lstStyle/>
                    <a:p>
                      <a:pPr algn="ctr"/>
                      <a:r>
                        <a:rPr lang="en-US" sz="2600" dirty="0" err="1">
                          <a:solidFill>
                            <a:srgbClr val="002060"/>
                          </a:solidFill>
                        </a:rPr>
                        <a:t>Đặc</a:t>
                      </a:r>
                      <a:r>
                        <a:rPr lang="en-US" sz="2600" dirty="0">
                          <a:solidFill>
                            <a:srgbClr val="002060"/>
                          </a:solidFill>
                        </a:rPr>
                        <a:t> </a:t>
                      </a:r>
                      <a:r>
                        <a:rPr lang="en-US" sz="2600" dirty="0" err="1">
                          <a:solidFill>
                            <a:srgbClr val="002060"/>
                          </a:solidFill>
                        </a:rPr>
                        <a:t>điểm</a:t>
                      </a: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600" dirty="0" err="1">
                          <a:solidFill>
                            <a:srgbClr val="002060"/>
                          </a:solidFill>
                        </a:rPr>
                        <a:t>Ưu</a:t>
                      </a:r>
                      <a:r>
                        <a:rPr lang="en-US" sz="2600" dirty="0">
                          <a:solidFill>
                            <a:srgbClr val="002060"/>
                          </a:solidFill>
                        </a:rPr>
                        <a:t> </a:t>
                      </a:r>
                      <a:r>
                        <a:rPr lang="en-US" sz="2600" dirty="0" err="1">
                          <a:solidFill>
                            <a:srgbClr val="002060"/>
                          </a:solidFill>
                        </a:rPr>
                        <a:t>điểm</a:t>
                      </a: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600" dirty="0" err="1">
                          <a:solidFill>
                            <a:srgbClr val="002060"/>
                          </a:solidFill>
                        </a:rPr>
                        <a:t>Hạn</a:t>
                      </a:r>
                      <a:r>
                        <a:rPr lang="en-US" sz="2600" dirty="0">
                          <a:solidFill>
                            <a:srgbClr val="002060"/>
                          </a:solidFill>
                        </a:rPr>
                        <a:t> </a:t>
                      </a:r>
                      <a:r>
                        <a:rPr lang="en-US" sz="2600" dirty="0" err="1">
                          <a:solidFill>
                            <a:srgbClr val="002060"/>
                          </a:solidFill>
                        </a:rPr>
                        <a:t>chế</a:t>
                      </a: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7706137"/>
                  </a:ext>
                </a:extLst>
              </a:tr>
              <a:tr h="3999236">
                <a:tc>
                  <a:txBody>
                    <a:bodyPr/>
                    <a:lstStyle/>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p>
                      <a:pPr algn="ct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8892845"/>
                  </a:ext>
                </a:extLst>
              </a:tr>
            </a:tbl>
          </a:graphicData>
        </a:graphic>
      </p:graphicFrame>
      <p:sp>
        <p:nvSpPr>
          <p:cNvPr id="6" name="Rectangle 5">
            <a:extLst>
              <a:ext uri="{FF2B5EF4-FFF2-40B4-BE49-F238E27FC236}">
                <a16:creationId xmlns:a16="http://schemas.microsoft.com/office/drawing/2014/main" id="{8883DB81-B66C-4553-89CD-4B8CA2379447}"/>
              </a:ext>
            </a:extLst>
          </p:cNvPr>
          <p:cNvSpPr/>
          <p:nvPr/>
        </p:nvSpPr>
        <p:spPr>
          <a:xfrm>
            <a:off x="4010140" y="2043414"/>
            <a:ext cx="3998661" cy="4392741"/>
          </a:xfrm>
          <a:prstGeom prst="rect">
            <a:avLst/>
          </a:prstGeom>
        </p:spPr>
        <p:txBody>
          <a:bodyPr wrap="square">
            <a:spAutoFit/>
          </a:bodyPr>
          <a:lstStyle/>
          <a:p>
            <a:pPr marR="177800" algn="just">
              <a:lnSpc>
                <a:spcPct val="115000"/>
              </a:lnSpc>
            </a:pPr>
            <a:r>
              <a:rPr lang="vi-VN" sz="2700" dirty="0">
                <a:solidFill>
                  <a:srgbClr val="002060"/>
                </a:solidFill>
                <a:latin typeface="Times New Roman" pitchFamily="18" charset="0"/>
                <a:ea typeface="Times New Roman" panose="02020603050405020304" pitchFamily="18" charset="0"/>
                <a:cs typeface="Times New Roman" pitchFamily="18" charset="0"/>
              </a:rPr>
              <a:t>- </a:t>
            </a:r>
            <a:r>
              <a:rPr lang="vi-VN" sz="2700" dirty="0">
                <a:solidFill>
                  <a:srgbClr val="C00000"/>
                </a:solidFill>
                <a:latin typeface="Times New Roman" pitchFamily="18" charset="0"/>
                <a:ea typeface="Times New Roman" panose="02020603050405020304" pitchFamily="18" charset="0"/>
                <a:cs typeface="Times New Roman" pitchFamily="18" charset="0"/>
              </a:rPr>
              <a:t>Chịu khó</a:t>
            </a:r>
            <a:r>
              <a:rPr lang="vi-VN" sz="2700" dirty="0">
                <a:solidFill>
                  <a:srgbClr val="002060"/>
                </a:solidFill>
                <a:latin typeface="Times New Roman" pitchFamily="18" charset="0"/>
                <a:ea typeface="Times New Roman" panose="02020603050405020304" pitchFamily="18" charset="0"/>
                <a:cs typeface="Times New Roman" pitchFamily="18" charset="0"/>
              </a:rPr>
              <a:t>, ham học hỏi</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a:p>
            <a:pPr marR="177800" algn="just">
              <a:lnSpc>
                <a:spcPct val="115000"/>
              </a:lnSpc>
            </a:pPr>
            <a:r>
              <a:rPr lang="vi-VN" sz="2700" spc="-5" dirty="0">
                <a:solidFill>
                  <a:srgbClr val="002060"/>
                </a:solidFill>
                <a:latin typeface="Times New Roman" pitchFamily="18" charset="0"/>
                <a:ea typeface="Times New Roman" panose="02020603050405020304" pitchFamily="18" charset="0"/>
                <a:cs typeface="Times New Roman" pitchFamily="18" charset="0"/>
              </a:rPr>
              <a:t>- C</a:t>
            </a:r>
            <a:r>
              <a:rPr lang="en-US" sz="2700" dirty="0">
                <a:solidFill>
                  <a:srgbClr val="002060"/>
                </a:solidFill>
                <a:latin typeface="Times New Roman" pitchFamily="18" charset="0"/>
                <a:ea typeface="Times New Roman" panose="02020603050405020304" pitchFamily="18" charset="0"/>
                <a:cs typeface="Times New Roman" pitchFamily="18" charset="0"/>
              </a:rPr>
              <a:t>ó</a:t>
            </a:r>
            <a:r>
              <a:rPr lang="en-US" sz="2700" spc="1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nhi</a:t>
            </a:r>
            <a:r>
              <a:rPr lang="en-US" sz="2700" spc="-5" dirty="0" err="1">
                <a:solidFill>
                  <a:srgbClr val="002060"/>
                </a:solidFill>
                <a:latin typeface="Times New Roman" pitchFamily="18" charset="0"/>
                <a:ea typeface="Arial" panose="020B0604020202020204" pitchFamily="34" charset="0"/>
                <a:cs typeface="Times New Roman" pitchFamily="18" charset="0"/>
              </a:rPr>
              <a:t>ề</a:t>
            </a:r>
            <a:r>
              <a:rPr lang="en-US" sz="2700" spc="-5" dirty="0" err="1">
                <a:solidFill>
                  <a:srgbClr val="002060"/>
                </a:solidFill>
                <a:latin typeface="Times New Roman" pitchFamily="18" charset="0"/>
                <a:ea typeface="Times New Roman" panose="02020603050405020304" pitchFamily="18" charset="0"/>
                <a:cs typeface="Times New Roman" pitchFamily="18" charset="0"/>
              </a:rPr>
              <a:t>u</a:t>
            </a:r>
            <a:r>
              <a:rPr lang="en-US" sz="2700" spc="1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kinh</a:t>
            </a:r>
            <a:r>
              <a:rPr lang="en-US" sz="2700" spc="150" dirty="0">
                <a:solidFill>
                  <a:srgbClr val="C00000"/>
                </a:solidFill>
                <a:latin typeface="Times New Roman" pitchFamily="18" charset="0"/>
                <a:ea typeface="Times New Roman" panose="02020603050405020304" pitchFamily="18"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nghi</a:t>
            </a:r>
            <a:r>
              <a:rPr lang="en-US" sz="2700" spc="-5" dirty="0" err="1">
                <a:solidFill>
                  <a:srgbClr val="C00000"/>
                </a:solidFill>
                <a:latin typeface="Times New Roman" pitchFamily="18" charset="0"/>
                <a:ea typeface="Arial" panose="020B0604020202020204" pitchFamily="34" charset="0"/>
                <a:cs typeface="Times New Roman" pitchFamily="18" charset="0"/>
              </a:rPr>
              <a:t>ệ</a:t>
            </a:r>
            <a:r>
              <a:rPr lang="en-US" sz="2700" spc="-5" dirty="0" err="1">
                <a:solidFill>
                  <a:srgbClr val="C00000"/>
                </a:solidFill>
                <a:latin typeface="Times New Roman" pitchFamily="18" charset="0"/>
                <a:ea typeface="Times New Roman" panose="02020603050405020304" pitchFamily="18" charset="0"/>
                <a:cs typeface="Times New Roman" pitchFamily="18" charset="0"/>
              </a:rPr>
              <a:t>m</a:t>
            </a:r>
            <a:r>
              <a:rPr lang="en-US" sz="2700" spc="150"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trong</a:t>
            </a:r>
            <a:r>
              <a:rPr lang="en-US" sz="2700" spc="1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s</a:t>
            </a:r>
            <a:r>
              <a:rPr lang="en-US" sz="2700" spc="-5" dirty="0" err="1">
                <a:solidFill>
                  <a:srgbClr val="002060"/>
                </a:solidFill>
                <a:latin typeface="Times New Roman" pitchFamily="18" charset="0"/>
                <a:ea typeface="Arial" panose="020B0604020202020204" pitchFamily="34" charset="0"/>
                <a:cs typeface="Times New Roman" pitchFamily="18" charset="0"/>
              </a:rPr>
              <a:t>ả</a:t>
            </a:r>
            <a:r>
              <a:rPr lang="en-US" sz="2700" spc="-5" dirty="0" err="1">
                <a:solidFill>
                  <a:srgbClr val="002060"/>
                </a:solidFill>
                <a:latin typeface="Times New Roman" pitchFamily="18" charset="0"/>
                <a:ea typeface="Times New Roman" panose="02020603050405020304" pitchFamily="18" charset="0"/>
                <a:cs typeface="Times New Roman" pitchFamily="18" charset="0"/>
              </a:rPr>
              <a:t>n</a:t>
            </a:r>
            <a:r>
              <a:rPr lang="en-US" sz="2700" spc="14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xu</a:t>
            </a:r>
            <a:r>
              <a:rPr lang="en-US" sz="2700" spc="-5" dirty="0" err="1">
                <a:solidFill>
                  <a:srgbClr val="002060"/>
                </a:solidFill>
                <a:latin typeface="Times New Roman" pitchFamily="18" charset="0"/>
                <a:ea typeface="Arial" panose="020B0604020202020204" pitchFamily="34" charset="0"/>
                <a:cs typeface="Times New Roman" pitchFamily="18" charset="0"/>
              </a:rPr>
              <a:t>ấ</a:t>
            </a:r>
            <a:r>
              <a:rPr lang="en-US" sz="2700" spc="-5" dirty="0" err="1">
                <a:solidFill>
                  <a:srgbClr val="002060"/>
                </a:solidFill>
                <a:latin typeface="Times New Roman" pitchFamily="18" charset="0"/>
                <a:ea typeface="Times New Roman" panose="02020603050405020304" pitchFamily="18" charset="0"/>
                <a:cs typeface="Times New Roman" pitchFamily="18" charset="0"/>
              </a:rPr>
              <a:t>t</a:t>
            </a:r>
            <a:r>
              <a:rPr lang="en-US" sz="2700" spc="14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nông</a:t>
            </a:r>
            <a:r>
              <a:rPr lang="en-US" sz="2700" spc="-5" dirty="0">
                <a:solidFill>
                  <a:srgbClr val="002060"/>
                </a:solidFill>
                <a:latin typeface="Times New Roman" pitchFamily="18" charset="0"/>
                <a:ea typeface="Times New Roman" panose="02020603050405020304" pitchFamily="18" charset="0"/>
                <a:cs typeface="Times New Roman" pitchFamily="18" charset="0"/>
              </a:rPr>
              <a:t>,</a:t>
            </a:r>
            <a:r>
              <a:rPr lang="en-US" sz="2700" spc="1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lâm</a:t>
            </a:r>
            <a:r>
              <a:rPr lang="en-US" sz="2700" spc="-5" dirty="0">
                <a:solidFill>
                  <a:srgbClr val="002060"/>
                </a:solidFill>
                <a:latin typeface="Times New Roman" pitchFamily="18" charset="0"/>
                <a:ea typeface="Times New Roman" panose="02020603050405020304" pitchFamily="18" charset="0"/>
                <a:cs typeface="Times New Roman" pitchFamily="18" charset="0"/>
              </a:rPr>
              <a:t>,</a:t>
            </a:r>
            <a:r>
              <a:rPr lang="en-US" sz="2700" spc="1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a:t>
            </a:r>
            <a:r>
              <a:rPr lang="en-US" sz="2700" spc="-5" dirty="0" err="1">
                <a:solidFill>
                  <a:srgbClr val="002060"/>
                </a:solidFill>
                <a:latin typeface="Times New Roman" pitchFamily="18" charset="0"/>
                <a:ea typeface="Arial" panose="020B0604020202020204" pitchFamily="34" charset="0"/>
                <a:cs typeface="Times New Roman" pitchFamily="18" charset="0"/>
              </a:rPr>
              <a:t>ư</a:t>
            </a:r>
            <a:r>
              <a:rPr lang="en-US" sz="2700" spc="145"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nghi</a:t>
            </a:r>
            <a:r>
              <a:rPr lang="en-US" sz="2700" spc="-5" dirty="0" err="1">
                <a:solidFill>
                  <a:srgbClr val="002060"/>
                </a:solidFill>
                <a:latin typeface="Times New Roman" pitchFamily="18" charset="0"/>
                <a:ea typeface="Arial" panose="020B0604020202020204" pitchFamily="34" charset="0"/>
                <a:cs typeface="Times New Roman" pitchFamily="18" charset="0"/>
              </a:rPr>
              <a:t>ệ</a:t>
            </a:r>
            <a:r>
              <a:rPr lang="en-US" sz="2700" spc="-5" dirty="0" err="1">
                <a:solidFill>
                  <a:srgbClr val="002060"/>
                </a:solidFill>
                <a:latin typeface="Times New Roman" pitchFamily="18" charset="0"/>
                <a:ea typeface="Times New Roman" panose="02020603050405020304" pitchFamily="18" charset="0"/>
                <a:cs typeface="Times New Roman" pitchFamily="18" charset="0"/>
              </a:rPr>
              <a:t>p</a:t>
            </a:r>
            <a:r>
              <a:rPr lang="en-US" sz="2700" spc="-5" dirty="0">
                <a:solidFill>
                  <a:srgbClr val="002060"/>
                </a:solidFill>
                <a:latin typeface="Times New Roman" pitchFamily="18" charset="0"/>
                <a:ea typeface="Times New Roman" panose="02020603050405020304" pitchFamily="18" charset="0"/>
                <a:cs typeface="Times New Roman" pitchFamily="18" charset="0"/>
              </a:rPr>
              <a:t>,</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th</a:t>
            </a:r>
            <a:r>
              <a:rPr lang="en-US" sz="2700" spc="-5" dirty="0" err="1">
                <a:solidFill>
                  <a:srgbClr val="002060"/>
                </a:solidFill>
                <a:latin typeface="Times New Roman" pitchFamily="18" charset="0"/>
                <a:ea typeface="Arial" panose="020B0604020202020204" pitchFamily="34" charset="0"/>
                <a:cs typeface="Times New Roman" pitchFamily="18" charset="0"/>
              </a:rPr>
              <a:t>ủ</a:t>
            </a:r>
            <a:r>
              <a:rPr lang="en-US" sz="2700" spc="95"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công</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nghi</a:t>
            </a:r>
            <a:r>
              <a:rPr lang="en-US" sz="2700" spc="-5" dirty="0" err="1">
                <a:solidFill>
                  <a:srgbClr val="002060"/>
                </a:solidFill>
                <a:latin typeface="Times New Roman" pitchFamily="18" charset="0"/>
                <a:ea typeface="Arial" panose="020B0604020202020204" pitchFamily="34" charset="0"/>
                <a:cs typeface="Times New Roman" pitchFamily="18" charset="0"/>
              </a:rPr>
              <a:t>ệ</a:t>
            </a:r>
            <a:r>
              <a:rPr lang="en-US" sz="2700" spc="-5" dirty="0" err="1">
                <a:solidFill>
                  <a:srgbClr val="002060"/>
                </a:solidFill>
                <a:latin typeface="Times New Roman" pitchFamily="18" charset="0"/>
                <a:ea typeface="Times New Roman" panose="02020603050405020304" pitchFamily="18" charset="0"/>
                <a:cs typeface="Times New Roman" pitchFamily="18" charset="0"/>
              </a:rPr>
              <a:t>p</a:t>
            </a:r>
            <a:r>
              <a:rPr lang="vi-VN" sz="2700" spc="-5" dirty="0">
                <a:solidFill>
                  <a:srgbClr val="002060"/>
                </a:solidFill>
                <a:latin typeface="Times New Roman" pitchFamily="18" charset="0"/>
                <a:ea typeface="Times New Roman" panose="02020603050405020304" pitchFamily="18" charset="0"/>
                <a:cs typeface="Times New Roman" pitchFamily="18" charset="0"/>
              </a:rPr>
              <a:t>.</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a:p>
            <a:pPr marR="177800" algn="just">
              <a:lnSpc>
                <a:spcPct val="115000"/>
              </a:lnSpc>
            </a:pPr>
            <a:r>
              <a:rPr lang="vi-VN" sz="2700" dirty="0">
                <a:solidFill>
                  <a:srgbClr val="002060"/>
                </a:solidFill>
                <a:latin typeface="Times New Roman" pitchFamily="18" charset="0"/>
                <a:ea typeface="Times New Roman" panose="02020603050405020304" pitchFamily="18" charset="0"/>
                <a:cs typeface="Times New Roman" pitchFamily="18" charset="0"/>
              </a:rPr>
              <a:t>- C</a:t>
            </a:r>
            <a:r>
              <a:rPr lang="en-US" sz="2700" dirty="0">
                <a:solidFill>
                  <a:srgbClr val="002060"/>
                </a:solidFill>
                <a:latin typeface="Times New Roman" pitchFamily="18" charset="0"/>
                <a:ea typeface="Times New Roman" panose="02020603050405020304" pitchFamily="18" charset="0"/>
                <a:cs typeface="Times New Roman" pitchFamily="18" charset="0"/>
              </a:rPr>
              <a:t>ó</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kh</a:t>
            </a:r>
            <a:r>
              <a:rPr lang="en-US" sz="2700" spc="-5" dirty="0" err="1">
                <a:solidFill>
                  <a:srgbClr val="002060"/>
                </a:solidFill>
                <a:latin typeface="Times New Roman" pitchFamily="18" charset="0"/>
                <a:ea typeface="Arial" panose="020B0604020202020204" pitchFamily="34" charset="0"/>
                <a:cs typeface="Times New Roman" pitchFamily="18" charset="0"/>
              </a:rPr>
              <a:t>ả</a:t>
            </a:r>
            <a:r>
              <a:rPr lang="en-US" sz="2700" spc="95"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a:t>
            </a:r>
            <a:r>
              <a:rPr lang="en-US" sz="2700" spc="-5" dirty="0" err="1">
                <a:solidFill>
                  <a:srgbClr val="002060"/>
                </a:solidFill>
                <a:latin typeface="Times New Roman" pitchFamily="18" charset="0"/>
                <a:ea typeface="Arial" panose="020B0604020202020204" pitchFamily="34" charset="0"/>
                <a:cs typeface="Times New Roman" pitchFamily="18" charset="0"/>
              </a:rPr>
              <a:t>ă</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ti</a:t>
            </a:r>
            <a:r>
              <a:rPr lang="en-US" sz="2700" spc="-5" dirty="0" err="1">
                <a:solidFill>
                  <a:srgbClr val="C00000"/>
                </a:solidFill>
                <a:latin typeface="Times New Roman" pitchFamily="18" charset="0"/>
                <a:ea typeface="Arial" panose="020B0604020202020204" pitchFamily="34" charset="0"/>
                <a:cs typeface="Times New Roman" pitchFamily="18" charset="0"/>
              </a:rPr>
              <a:t>ế</a:t>
            </a:r>
            <a:r>
              <a:rPr lang="en-US" sz="2700" spc="-5" dirty="0" err="1">
                <a:solidFill>
                  <a:srgbClr val="C00000"/>
                </a:solidFill>
                <a:latin typeface="Times New Roman" pitchFamily="18" charset="0"/>
                <a:ea typeface="Times New Roman" panose="02020603050405020304" pitchFamily="18" charset="0"/>
                <a:cs typeface="Times New Roman" pitchFamily="18" charset="0"/>
              </a:rPr>
              <a:t>p</a:t>
            </a:r>
            <a:r>
              <a:rPr lang="en-US" sz="2700" spc="100" dirty="0">
                <a:solidFill>
                  <a:srgbClr val="C00000"/>
                </a:solidFill>
                <a:latin typeface="Times New Roman" pitchFamily="18" charset="0"/>
                <a:ea typeface="Times New Roman" panose="02020603050405020304" pitchFamily="18"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thu</a:t>
            </a:r>
            <a:r>
              <a:rPr lang="en-US" sz="2700" spc="105" dirty="0">
                <a:solidFill>
                  <a:srgbClr val="C00000"/>
                </a:solidFill>
                <a:latin typeface="Times New Roman" pitchFamily="18" charset="0"/>
                <a:ea typeface="Times New Roman" panose="02020603050405020304" pitchFamily="18" charset="0"/>
                <a:cs typeface="Times New Roman" pitchFamily="18" charset="0"/>
              </a:rPr>
              <a:t> </a:t>
            </a:r>
            <a:r>
              <a:rPr lang="en-US" sz="2700" spc="-5" dirty="0">
                <a:solidFill>
                  <a:srgbClr val="002060"/>
                </a:solidFill>
                <a:latin typeface="Times New Roman" pitchFamily="18" charset="0"/>
                <a:ea typeface="Times New Roman" panose="02020603050405020304" pitchFamily="18" charset="0"/>
                <a:cs typeface="Times New Roman" pitchFamily="18" charset="0"/>
              </a:rPr>
              <a:t>khoa</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h</a:t>
            </a:r>
            <a:r>
              <a:rPr lang="en-US" sz="2700" spc="-5" dirty="0" err="1">
                <a:solidFill>
                  <a:srgbClr val="002060"/>
                </a:solidFill>
                <a:latin typeface="Times New Roman" pitchFamily="18" charset="0"/>
                <a:ea typeface="Arial" panose="020B0604020202020204" pitchFamily="34" charset="0"/>
                <a:cs typeface="Times New Roman" pitchFamily="18" charset="0"/>
              </a:rPr>
              <a:t>ọ</a:t>
            </a:r>
            <a:r>
              <a:rPr lang="en-US" sz="2700" spc="-5" dirty="0" err="1">
                <a:solidFill>
                  <a:srgbClr val="002060"/>
                </a:solidFill>
                <a:latin typeface="Times New Roman" pitchFamily="18" charset="0"/>
                <a:ea typeface="Times New Roman" panose="02020603050405020304" pitchFamily="18" charset="0"/>
                <a:cs typeface="Times New Roman" pitchFamily="18" charset="0"/>
              </a:rPr>
              <a:t>c</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k</a:t>
            </a:r>
            <a:r>
              <a:rPr lang="en-US" sz="2700" dirty="0" err="1">
                <a:solidFill>
                  <a:srgbClr val="002060"/>
                </a:solidFill>
                <a:latin typeface="Times New Roman" pitchFamily="18" charset="0"/>
                <a:ea typeface="Arial" panose="020B0604020202020204" pitchFamily="34" charset="0"/>
                <a:cs typeface="Times New Roman" pitchFamily="18" charset="0"/>
              </a:rPr>
              <a:t>ĩ</a:t>
            </a:r>
            <a:r>
              <a:rPr lang="en-US" sz="2700" spc="90"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thu</a:t>
            </a:r>
            <a:r>
              <a:rPr lang="en-US" sz="2700" spc="-5" dirty="0" err="1">
                <a:solidFill>
                  <a:srgbClr val="002060"/>
                </a:solidFill>
                <a:latin typeface="Times New Roman" pitchFamily="18" charset="0"/>
                <a:ea typeface="Arial" panose="020B0604020202020204" pitchFamily="34" charset="0"/>
                <a:cs typeface="Times New Roman" pitchFamily="18" charset="0"/>
              </a:rPr>
              <a:t>ậ</a:t>
            </a:r>
            <a:r>
              <a:rPr lang="en-US" sz="2700" spc="-5" dirty="0" err="1">
                <a:solidFill>
                  <a:srgbClr val="002060"/>
                </a:solidFill>
                <a:latin typeface="Times New Roman" pitchFamily="18" charset="0"/>
                <a:ea typeface="Times New Roman" panose="02020603050405020304" pitchFamily="18" charset="0"/>
                <a:cs typeface="Times New Roman" pitchFamily="18" charset="0"/>
              </a:rPr>
              <a:t>t</a:t>
            </a:r>
            <a:r>
              <a:rPr lang="en-US" sz="2700" spc="-5" dirty="0">
                <a:solidFill>
                  <a:srgbClr val="002060"/>
                </a:solidFill>
                <a:latin typeface="Times New Roman" pitchFamily="18" charset="0"/>
                <a:ea typeface="Times New Roman" panose="02020603050405020304" pitchFamily="18" charset="0"/>
                <a:cs typeface="Times New Roman" pitchFamily="18" charset="0"/>
              </a:rPr>
              <a:t>.</a:t>
            </a:r>
            <a:r>
              <a:rPr lang="en-US" sz="2700" spc="100" dirty="0">
                <a:solidFill>
                  <a:srgbClr val="002060"/>
                </a:solidFill>
                <a:latin typeface="Times New Roman" pitchFamily="18" charset="0"/>
                <a:ea typeface="Times New Roman" panose="02020603050405020304" pitchFamily="18" charset="0"/>
                <a:cs typeface="Times New Roman" pitchFamily="18" charset="0"/>
              </a:rPr>
              <a:t> </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a:p>
            <a:pPr marR="177800" algn="just">
              <a:lnSpc>
                <a:spcPct val="115000"/>
              </a:lnSpc>
            </a:pPr>
            <a:r>
              <a:rPr lang="vi-VN" sz="2700" spc="1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Ch</a:t>
            </a:r>
            <a:r>
              <a:rPr lang="en-US" sz="2700" spc="-5" dirty="0" err="1">
                <a:solidFill>
                  <a:srgbClr val="002060"/>
                </a:solidFill>
                <a:latin typeface="Times New Roman" pitchFamily="18" charset="0"/>
                <a:ea typeface="Arial" panose="020B0604020202020204" pitchFamily="34" charset="0"/>
                <a:cs typeface="Times New Roman" pitchFamily="18" charset="0"/>
              </a:rPr>
              <a:t>ấ</a:t>
            </a:r>
            <a:r>
              <a:rPr lang="en-US" sz="2700" spc="-5" dirty="0" err="1">
                <a:solidFill>
                  <a:srgbClr val="002060"/>
                </a:solidFill>
                <a:latin typeface="Times New Roman" pitchFamily="18" charset="0"/>
                <a:ea typeface="Times New Roman" panose="02020603050405020304" pitchFamily="18" charset="0"/>
                <a:cs typeface="Times New Roman" pitchFamily="18" charset="0"/>
              </a:rPr>
              <a:t>t</a:t>
            </a:r>
            <a:r>
              <a:rPr lang="en-US" sz="2700" spc="10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l</a:t>
            </a:r>
            <a:r>
              <a:rPr lang="en-US" sz="2700" spc="-5" dirty="0" err="1">
                <a:solidFill>
                  <a:srgbClr val="002060"/>
                </a:solidFill>
                <a:latin typeface="Times New Roman" pitchFamily="18" charset="0"/>
                <a:ea typeface="Arial" panose="020B0604020202020204" pitchFamily="34" charset="0"/>
                <a:cs typeface="Times New Roman" pitchFamily="18" charset="0"/>
              </a:rPr>
              <a:t>ượ</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a:t>
            </a:r>
            <a:r>
              <a:rPr lang="en-US" sz="2700" spc="9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ngu</a:t>
            </a:r>
            <a:r>
              <a:rPr lang="en-US" sz="2700" spc="-5" dirty="0" err="1">
                <a:solidFill>
                  <a:srgbClr val="002060"/>
                </a:solidFill>
                <a:latin typeface="Times New Roman" pitchFamily="18" charset="0"/>
                <a:ea typeface="Arial" panose="020B0604020202020204" pitchFamily="34" charset="0"/>
                <a:cs typeface="Times New Roman" pitchFamily="18" charset="0"/>
              </a:rPr>
              <a:t>ồ</a:t>
            </a:r>
            <a:r>
              <a:rPr lang="en-US" sz="2700" spc="-5" dirty="0" err="1">
                <a:solidFill>
                  <a:srgbClr val="002060"/>
                </a:solidFill>
                <a:latin typeface="Times New Roman" pitchFamily="18" charset="0"/>
                <a:ea typeface="Times New Roman" panose="02020603050405020304" pitchFamily="18" charset="0"/>
                <a:cs typeface="Times New Roman" pitchFamily="18" charset="0"/>
              </a:rPr>
              <a:t>n</a:t>
            </a:r>
            <a:r>
              <a:rPr lang="en-US" sz="2700" spc="27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a:solidFill>
                  <a:srgbClr val="002060"/>
                </a:solidFill>
                <a:latin typeface="Times New Roman" pitchFamily="18" charset="0"/>
                <a:ea typeface="Times New Roman" panose="02020603050405020304" pitchFamily="18" charset="0"/>
                <a:cs typeface="Times New Roman" pitchFamily="18" charset="0"/>
              </a:rPr>
              <a:t>lao</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Arial" panose="020B0604020202020204" pitchFamily="34" charset="0"/>
                <a:cs typeface="Times New Roman" pitchFamily="18" charset="0"/>
              </a:rPr>
              <a:t>độ</a:t>
            </a:r>
            <a:r>
              <a:rPr lang="en-US" sz="2700" spc="-5" dirty="0" err="1">
                <a:solidFill>
                  <a:srgbClr val="002060"/>
                </a:solidFill>
                <a:latin typeface="Times New Roman" pitchFamily="18" charset="0"/>
                <a:ea typeface="Times New Roman" panose="02020603050405020304" pitchFamily="18" charset="0"/>
                <a:cs typeface="Times New Roman" pitchFamily="18" charset="0"/>
              </a:rPr>
              <a:t>ng</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Arial" panose="020B0604020202020204" pitchFamily="34" charset="0"/>
                <a:cs typeface="Times New Roman" pitchFamily="18" charset="0"/>
              </a:rPr>
              <a:t>đ</a:t>
            </a:r>
            <a:r>
              <a:rPr lang="en-US" sz="2700" spc="-5" dirty="0" err="1">
                <a:solidFill>
                  <a:srgbClr val="002060"/>
                </a:solidFill>
                <a:latin typeface="Times New Roman" pitchFamily="18" charset="0"/>
                <a:ea typeface="Times New Roman" panose="02020603050405020304" pitchFamily="18" charset="0"/>
                <a:cs typeface="Times New Roman" pitchFamily="18" charset="0"/>
              </a:rPr>
              <a:t>ang</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Arial" panose="020B0604020202020204" pitchFamily="34" charset="0"/>
                <a:cs typeface="Times New Roman" pitchFamily="18" charset="0"/>
              </a:rPr>
              <a:t>đượ</a:t>
            </a:r>
            <a:r>
              <a:rPr lang="en-US" sz="2700" spc="-5" dirty="0" err="1">
                <a:solidFill>
                  <a:srgbClr val="002060"/>
                </a:solidFill>
                <a:latin typeface="Times New Roman" pitchFamily="18" charset="0"/>
                <a:ea typeface="Times New Roman" panose="02020603050405020304" pitchFamily="18" charset="0"/>
                <a:cs typeface="Times New Roman" pitchFamily="18" charset="0"/>
              </a:rPr>
              <a:t>c</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nâng</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C00000"/>
                </a:solidFill>
                <a:latin typeface="Times New Roman" pitchFamily="18" charset="0"/>
                <a:ea typeface="Times New Roman" panose="02020603050405020304" pitchFamily="18" charset="0"/>
                <a:cs typeface="Times New Roman" pitchFamily="18" charset="0"/>
              </a:rPr>
              <a:t>cao</a:t>
            </a:r>
            <a:r>
              <a:rPr lang="en-US" sz="2700" dirty="0">
                <a:solidFill>
                  <a:srgbClr val="002060"/>
                </a:solidFill>
                <a:latin typeface="Times New Roman" pitchFamily="18" charset="0"/>
                <a:ea typeface="Times New Roman" panose="02020603050405020304" pitchFamily="18" charset="0"/>
                <a:cs typeface="Times New Roman" pitchFamily="18" charset="0"/>
              </a:rPr>
              <a:t>.</a:t>
            </a:r>
          </a:p>
        </p:txBody>
      </p:sp>
      <p:sp>
        <p:nvSpPr>
          <p:cNvPr id="7" name="Rectangle 6">
            <a:extLst>
              <a:ext uri="{FF2B5EF4-FFF2-40B4-BE49-F238E27FC236}">
                <a16:creationId xmlns:a16="http://schemas.microsoft.com/office/drawing/2014/main" id="{D13EDBDE-A918-4523-83B4-AC2D5F860D2B}"/>
              </a:ext>
            </a:extLst>
          </p:cNvPr>
          <p:cNvSpPr/>
          <p:nvPr/>
        </p:nvSpPr>
        <p:spPr>
          <a:xfrm>
            <a:off x="7954178" y="2032398"/>
            <a:ext cx="4054208" cy="3437095"/>
          </a:xfrm>
          <a:prstGeom prst="rect">
            <a:avLst/>
          </a:prstGeom>
        </p:spPr>
        <p:txBody>
          <a:bodyPr wrap="square">
            <a:spAutoFit/>
          </a:bodyPr>
          <a:lstStyle/>
          <a:p>
            <a:pPr marR="177800" algn="just">
              <a:lnSpc>
                <a:spcPct val="115000"/>
              </a:lnSpc>
            </a:pPr>
            <a:r>
              <a:rPr lang="vi-VN" sz="2700" dirty="0">
                <a:solidFill>
                  <a:srgbClr val="002060"/>
                </a:solidFill>
                <a:latin typeface="Times New Roman" pitchFamily="18" charset="0"/>
                <a:ea typeface="Times New Roman" panose="02020603050405020304" pitchFamily="18" charset="0"/>
                <a:cs typeface="Times New Roman" pitchFamily="18" charset="0"/>
              </a:rPr>
              <a:t>- C</a:t>
            </a:r>
            <a:r>
              <a:rPr lang="en-US" sz="2700" dirty="0">
                <a:solidFill>
                  <a:srgbClr val="002060"/>
                </a:solidFill>
                <a:latin typeface="Times New Roman" pitchFamily="18" charset="0"/>
                <a:ea typeface="Times New Roman" panose="02020603050405020304" pitchFamily="18" charset="0"/>
                <a:cs typeface="Times New Roman" pitchFamily="18" charset="0"/>
              </a:rPr>
              <a:t>ó</a:t>
            </a:r>
            <a:r>
              <a:rPr lang="en-US" sz="2700" spc="50"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h</a:t>
            </a:r>
            <a:r>
              <a:rPr lang="en-US" sz="2700" spc="-5" dirty="0" err="1">
                <a:solidFill>
                  <a:srgbClr val="002060"/>
                </a:solidFill>
                <a:latin typeface="Times New Roman" pitchFamily="18" charset="0"/>
                <a:ea typeface="Arial" panose="020B0604020202020204" pitchFamily="34" charset="0"/>
                <a:cs typeface="Times New Roman" pitchFamily="18" charset="0"/>
              </a:rPr>
              <a:t>ạ</a:t>
            </a:r>
            <a:r>
              <a:rPr lang="en-US" sz="2700" spc="-5" dirty="0" err="1">
                <a:solidFill>
                  <a:srgbClr val="002060"/>
                </a:solidFill>
                <a:latin typeface="Times New Roman" pitchFamily="18" charset="0"/>
                <a:ea typeface="Times New Roman" panose="02020603050405020304" pitchFamily="18" charset="0"/>
                <a:cs typeface="Times New Roman" pitchFamily="18" charset="0"/>
              </a:rPr>
              <a:t>n</a:t>
            </a:r>
            <a:r>
              <a:rPr lang="en-US" sz="2700" spc="4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ch</a:t>
            </a:r>
            <a:r>
              <a:rPr lang="en-US" sz="2700" spc="-5" dirty="0" err="1">
                <a:solidFill>
                  <a:srgbClr val="002060"/>
                </a:solidFill>
                <a:latin typeface="Times New Roman" pitchFamily="18" charset="0"/>
                <a:ea typeface="Arial" panose="020B0604020202020204" pitchFamily="34" charset="0"/>
                <a:cs typeface="Times New Roman" pitchFamily="18" charset="0"/>
              </a:rPr>
              <a:t>ế</a:t>
            </a:r>
            <a:r>
              <a:rPr lang="en-US" sz="2700" spc="40"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v</a:t>
            </a:r>
            <a:r>
              <a:rPr lang="en-US" sz="2700" spc="-5" dirty="0" err="1">
                <a:solidFill>
                  <a:srgbClr val="002060"/>
                </a:solidFill>
                <a:latin typeface="Times New Roman" pitchFamily="18" charset="0"/>
                <a:ea typeface="Arial" panose="020B0604020202020204" pitchFamily="34" charset="0"/>
                <a:cs typeface="Times New Roman" pitchFamily="18" charset="0"/>
              </a:rPr>
              <a:t>ề</a:t>
            </a:r>
            <a:r>
              <a:rPr lang="en-US" sz="2700" spc="55"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th</a:t>
            </a:r>
            <a:r>
              <a:rPr lang="en-US" sz="2700" spc="-5" dirty="0" err="1">
                <a:solidFill>
                  <a:srgbClr val="C00000"/>
                </a:solidFill>
                <a:latin typeface="Times New Roman" pitchFamily="18" charset="0"/>
                <a:ea typeface="Arial" panose="020B0604020202020204" pitchFamily="34" charset="0"/>
                <a:cs typeface="Times New Roman" pitchFamily="18" charset="0"/>
              </a:rPr>
              <a:t>ể</a:t>
            </a:r>
            <a:r>
              <a:rPr lang="en-US" sz="2700" spc="40" dirty="0">
                <a:solidFill>
                  <a:srgbClr val="C00000"/>
                </a:solidFill>
                <a:latin typeface="Times New Roman" pitchFamily="18" charset="0"/>
                <a:ea typeface="Arial" panose="020B0604020202020204" pitchFamily="34" charset="0"/>
                <a:cs typeface="Times New Roman" pitchFamily="18" charset="0"/>
              </a:rPr>
              <a:t> </a:t>
            </a:r>
            <a:r>
              <a:rPr lang="en-US" sz="2700" spc="-5" dirty="0" err="1">
                <a:solidFill>
                  <a:srgbClr val="C00000"/>
                </a:solidFill>
                <a:latin typeface="Times New Roman" pitchFamily="18" charset="0"/>
                <a:ea typeface="Times New Roman" panose="02020603050405020304" pitchFamily="18" charset="0"/>
                <a:cs typeface="Times New Roman" pitchFamily="18" charset="0"/>
              </a:rPr>
              <a:t>l</a:t>
            </a:r>
            <a:r>
              <a:rPr lang="en-US" sz="2700" spc="-5" dirty="0" err="1">
                <a:solidFill>
                  <a:srgbClr val="C00000"/>
                </a:solidFill>
                <a:latin typeface="Times New Roman" pitchFamily="18" charset="0"/>
                <a:ea typeface="Arial" panose="020B0604020202020204" pitchFamily="34" charset="0"/>
                <a:cs typeface="Times New Roman" pitchFamily="18" charset="0"/>
              </a:rPr>
              <a:t>ự</a:t>
            </a:r>
            <a:r>
              <a:rPr lang="en-US" sz="2700" spc="-5" dirty="0" err="1">
                <a:solidFill>
                  <a:srgbClr val="C00000"/>
                </a:solidFill>
                <a:latin typeface="Times New Roman" pitchFamily="18" charset="0"/>
                <a:ea typeface="Times New Roman" panose="02020603050405020304" pitchFamily="18" charset="0"/>
                <a:cs typeface="Times New Roman" pitchFamily="18" charset="0"/>
              </a:rPr>
              <a:t>c</a:t>
            </a:r>
            <a:r>
              <a:rPr lang="en-US" sz="2700" spc="45"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và</a:t>
            </a:r>
            <a:r>
              <a:rPr lang="en-US" sz="2700" spc="5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trình</a:t>
            </a:r>
            <a:r>
              <a:rPr lang="en-US" sz="2700" spc="45" dirty="0">
                <a:solidFill>
                  <a:srgbClr val="002060"/>
                </a:solidFill>
                <a:latin typeface="Times New Roman" pitchFamily="18" charset="0"/>
                <a:ea typeface="Times New Roman" panose="02020603050405020304" pitchFamily="18" charset="0"/>
                <a:cs typeface="Times New Roman" pitchFamily="18" charset="0"/>
              </a:rPr>
              <a:t> </a:t>
            </a:r>
            <a:r>
              <a:rPr lang="en-US" sz="2700" spc="-5" dirty="0" err="1">
                <a:solidFill>
                  <a:srgbClr val="002060"/>
                </a:solidFill>
                <a:latin typeface="Times New Roman" pitchFamily="18" charset="0"/>
                <a:ea typeface="Arial" panose="020B0604020202020204" pitchFamily="34" charset="0"/>
                <a:cs typeface="Times New Roman" pitchFamily="18" charset="0"/>
              </a:rPr>
              <a:t>độ</a:t>
            </a:r>
            <a:r>
              <a:rPr lang="en-US" sz="2700" spc="45" dirty="0">
                <a:solidFill>
                  <a:srgbClr val="002060"/>
                </a:solidFill>
                <a:latin typeface="Times New Roman" pitchFamily="18" charset="0"/>
                <a:ea typeface="Arial" panose="020B0604020202020204" pitchFamily="34" charset="0"/>
                <a:cs typeface="Times New Roman" pitchFamily="18" charset="0"/>
              </a:rPr>
              <a:t> </a:t>
            </a:r>
            <a:r>
              <a:rPr lang="en-US" sz="2700" spc="-5" dirty="0" err="1">
                <a:solidFill>
                  <a:srgbClr val="002060"/>
                </a:solidFill>
                <a:latin typeface="Times New Roman" pitchFamily="18" charset="0"/>
                <a:ea typeface="Times New Roman" panose="02020603050405020304" pitchFamily="18" charset="0"/>
                <a:cs typeface="Times New Roman" pitchFamily="18" charset="0"/>
              </a:rPr>
              <a:t>chuyên</a:t>
            </a:r>
            <a:r>
              <a:rPr lang="en-US" sz="2700" spc="195"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môn</a:t>
            </a:r>
            <a:r>
              <a:rPr lang="vi-VN" sz="2700" dirty="0">
                <a:solidFill>
                  <a:srgbClr val="002060"/>
                </a:solidFill>
                <a:latin typeface="Times New Roman" pitchFamily="18" charset="0"/>
                <a:ea typeface="Times New Roman" panose="02020603050405020304" pitchFamily="18" charset="0"/>
                <a:cs typeface="Times New Roman" pitchFamily="18" charset="0"/>
              </a:rPr>
              <a:t>.</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a:p>
            <a:pPr marR="177800" algn="just">
              <a:lnSpc>
                <a:spcPct val="115000"/>
              </a:lnSpc>
            </a:pPr>
            <a:r>
              <a:rPr lang="vi-VN"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Thiếu</a:t>
            </a:r>
            <a:r>
              <a:rPr lang="vi-VN" sz="2700" dirty="0">
                <a:solidFill>
                  <a:srgbClr val="002060"/>
                </a:solidFill>
                <a:latin typeface="Times New Roman" pitchFamily="18" charset="0"/>
                <a:ea typeface="Times New Roman" panose="02020603050405020304" pitchFamily="18" charset="0"/>
                <a:cs typeface="Times New Roman" pitchFamily="18" charset="0"/>
              </a:rPr>
              <a:t> </a:t>
            </a:r>
            <a:r>
              <a:rPr lang="vi-VN" sz="2700" dirty="0">
                <a:solidFill>
                  <a:srgbClr val="C00000"/>
                </a:solidFill>
                <a:latin typeface="Times New Roman" pitchFamily="18" charset="0"/>
                <a:ea typeface="Times New Roman" panose="02020603050405020304" pitchFamily="18" charset="0"/>
                <a:cs typeface="Times New Roman" pitchFamily="18" charset="0"/>
              </a:rPr>
              <a:t>tác phong</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công</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nghiệp</a:t>
            </a:r>
            <a:r>
              <a:rPr lang="vi-VN" sz="2700" dirty="0">
                <a:solidFill>
                  <a:srgbClr val="002060"/>
                </a:solidFill>
                <a:latin typeface="Times New Roman" pitchFamily="18" charset="0"/>
                <a:ea typeface="Times New Roman" panose="02020603050405020304" pitchFamily="18" charset="0"/>
                <a:cs typeface="Times New Roman" pitchFamily="18" charset="0"/>
              </a:rPr>
              <a:t>, kỷ luật chưa cao</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a:p>
            <a:pPr marR="177800" algn="just">
              <a:lnSpc>
                <a:spcPct val="115000"/>
              </a:lnSpc>
            </a:pP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C00000"/>
                </a:solidFill>
                <a:latin typeface="Times New Roman" pitchFamily="18" charset="0"/>
                <a:ea typeface="Times New Roman" panose="02020603050405020304" pitchFamily="18" charset="0"/>
                <a:cs typeface="Times New Roman" pitchFamily="18" charset="0"/>
              </a:rPr>
              <a:t>Phân</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C00000"/>
                </a:solidFill>
                <a:latin typeface="Times New Roman" pitchFamily="18" charset="0"/>
                <a:ea typeface="Times New Roman" panose="02020603050405020304" pitchFamily="18" charset="0"/>
                <a:cs typeface="Times New Roman" pitchFamily="18" charset="0"/>
              </a:rPr>
              <a:t>bố</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a:solidFill>
                  <a:srgbClr val="002060"/>
                </a:solidFill>
                <a:latin typeface="Times New Roman" pitchFamily="18" charset="0"/>
                <a:ea typeface="Times New Roman" panose="02020603050405020304" pitchFamily="18" charset="0"/>
                <a:cs typeface="Times New Roman" pitchFamily="18" charset="0"/>
              </a:rPr>
              <a:t>lao </a:t>
            </a:r>
            <a:r>
              <a:rPr lang="en-US" sz="2700" dirty="0" err="1">
                <a:solidFill>
                  <a:srgbClr val="002060"/>
                </a:solidFill>
                <a:latin typeface="Times New Roman" pitchFamily="18" charset="0"/>
                <a:ea typeface="Times New Roman" panose="02020603050405020304" pitchFamily="18" charset="0"/>
                <a:cs typeface="Times New Roman" pitchFamily="18" charset="0"/>
              </a:rPr>
              <a:t>động</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chưa</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hợp</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lí</a:t>
            </a:r>
            <a:r>
              <a:rPr lang="en-US" sz="2700" dirty="0">
                <a:solidFill>
                  <a:srgbClr val="002060"/>
                </a:solidFill>
                <a:latin typeface="Times New Roman" pitchFamily="18" charset="0"/>
                <a:ea typeface="Times New Roman" panose="02020603050405020304" pitchFamily="18" charset="0"/>
                <a:cs typeface="Times New Roman" pitchFamily="18" charset="0"/>
              </a:rPr>
              <a:t>.</a:t>
            </a:r>
          </a:p>
          <a:p>
            <a:pPr marR="177800" algn="just">
              <a:lnSpc>
                <a:spcPct val="115000"/>
              </a:lnSpc>
            </a:pP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C00000"/>
                </a:solidFill>
                <a:latin typeface="Times New Roman" pitchFamily="18" charset="0"/>
                <a:ea typeface="Times New Roman" panose="02020603050405020304" pitchFamily="18" charset="0"/>
                <a:cs typeface="Times New Roman" pitchFamily="18" charset="0"/>
              </a:rPr>
              <a:t>Năng</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err="1">
                <a:solidFill>
                  <a:srgbClr val="C00000"/>
                </a:solidFill>
                <a:latin typeface="Times New Roman" pitchFamily="18" charset="0"/>
                <a:ea typeface="Times New Roman" panose="02020603050405020304" pitchFamily="18" charset="0"/>
                <a:cs typeface="Times New Roman" pitchFamily="18" charset="0"/>
              </a:rPr>
              <a:t>suất</a:t>
            </a:r>
            <a:r>
              <a:rPr lang="en-US" sz="2700" dirty="0">
                <a:solidFill>
                  <a:srgbClr val="C00000"/>
                </a:solidFill>
                <a:latin typeface="Times New Roman" pitchFamily="18" charset="0"/>
                <a:ea typeface="Times New Roman" panose="02020603050405020304" pitchFamily="18" charset="0"/>
                <a:cs typeface="Times New Roman" pitchFamily="18" charset="0"/>
              </a:rPr>
              <a:t> </a:t>
            </a:r>
            <a:r>
              <a:rPr lang="en-US" sz="2700" dirty="0">
                <a:solidFill>
                  <a:srgbClr val="002060"/>
                </a:solidFill>
                <a:latin typeface="Times New Roman" pitchFamily="18" charset="0"/>
                <a:ea typeface="Times New Roman" panose="02020603050405020304" pitchFamily="18" charset="0"/>
                <a:cs typeface="Times New Roman" pitchFamily="18" charset="0"/>
              </a:rPr>
              <a:t>lao </a:t>
            </a:r>
            <a:r>
              <a:rPr lang="en-US" sz="2700" dirty="0" err="1">
                <a:solidFill>
                  <a:srgbClr val="002060"/>
                </a:solidFill>
                <a:latin typeface="Times New Roman" pitchFamily="18" charset="0"/>
                <a:ea typeface="Times New Roman" panose="02020603050405020304" pitchFamily="18" charset="0"/>
                <a:cs typeface="Times New Roman" pitchFamily="18" charset="0"/>
              </a:rPr>
              <a:t>động</a:t>
            </a:r>
            <a:r>
              <a:rPr lang="en-US" sz="2700" dirty="0">
                <a:solidFill>
                  <a:srgbClr val="002060"/>
                </a:solidFill>
                <a:latin typeface="Times New Roman" pitchFamily="18" charset="0"/>
                <a:ea typeface="Times New Roman" panose="02020603050405020304" pitchFamily="18" charset="0"/>
                <a:cs typeface="Times New Roman" pitchFamily="18" charset="0"/>
              </a:rPr>
              <a:t> </a:t>
            </a:r>
            <a:r>
              <a:rPr lang="en-US" sz="2700" dirty="0" err="1">
                <a:solidFill>
                  <a:srgbClr val="002060"/>
                </a:solidFill>
                <a:latin typeface="Times New Roman" pitchFamily="18" charset="0"/>
                <a:ea typeface="Times New Roman" panose="02020603050405020304" pitchFamily="18" charset="0"/>
                <a:cs typeface="Times New Roman" pitchFamily="18" charset="0"/>
              </a:rPr>
              <a:t>thấp</a:t>
            </a:r>
            <a:endParaRPr lang="en-US" sz="2700" dirty="0">
              <a:solidFill>
                <a:srgbClr val="002060"/>
              </a:solidFill>
              <a:latin typeface="Times New Roman" pitchFamily="18" charset="0"/>
              <a:ea typeface="Times New Roman" panose="02020603050405020304" pitchFamily="18" charset="0"/>
              <a:cs typeface="Times New Roman" pitchFamily="18" charset="0"/>
            </a:endParaRPr>
          </a:p>
        </p:txBody>
      </p:sp>
      <p:sp>
        <p:nvSpPr>
          <p:cNvPr id="8" name="Rectangle 7">
            <a:extLst>
              <a:ext uri="{FF2B5EF4-FFF2-40B4-BE49-F238E27FC236}">
                <a16:creationId xmlns:a16="http://schemas.microsoft.com/office/drawing/2014/main" id="{8C551372-2DF0-4B3C-A4C0-B0A802F5E3CA}"/>
              </a:ext>
            </a:extLst>
          </p:cNvPr>
          <p:cNvSpPr/>
          <p:nvPr/>
        </p:nvSpPr>
        <p:spPr>
          <a:xfrm>
            <a:off x="297607" y="2401848"/>
            <a:ext cx="3459145" cy="1986121"/>
          </a:xfrm>
          <a:prstGeom prst="rect">
            <a:avLst/>
          </a:prstGeom>
        </p:spPr>
        <p:txBody>
          <a:bodyPr wrap="square">
            <a:spAutoFit/>
          </a:bodyPr>
          <a:lstStyle/>
          <a:p>
            <a:pPr algn="just">
              <a:lnSpc>
                <a:spcPct val="112000"/>
              </a:lnSpc>
            </a:pPr>
            <a:r>
              <a:rPr lang="en-US" sz="2800" dirty="0">
                <a:solidFill>
                  <a:srgbClr val="002060"/>
                </a:solidFill>
                <a:latin typeface="Times New Roman" pitchFamily="18" charset="0"/>
                <a:cs typeface="Times New Roman" pitchFamily="18" charset="0"/>
              </a:rPr>
              <a:t>- Lao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đông</a:t>
            </a:r>
            <a:r>
              <a:rPr lang="en-US" sz="2800" dirty="0">
                <a:solidFill>
                  <a:srgbClr val="00206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tăng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nhanh</a:t>
            </a:r>
            <a:r>
              <a:rPr lang="en-US" sz="2800" dirty="0">
                <a:solidFill>
                  <a:srgbClr val="C0000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a:t>
            </a:r>
            <a:r>
              <a:rPr lang="en-US" sz="2800" dirty="0" err="1">
                <a:solidFill>
                  <a:srgbClr val="002060"/>
                </a:solidFill>
                <a:latin typeface="Times New Roman" pitchFamily="18" charset="0"/>
                <a:cs typeface="Times New Roman" pitchFamily="18" charset="0"/>
              </a:rPr>
              <a:t>trung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mỗi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khoảng</a:t>
            </a:r>
            <a:r>
              <a:rPr lang="en-US" sz="2800" dirty="0">
                <a:solidFill>
                  <a:srgbClr val="002060"/>
                </a:solidFill>
                <a:latin typeface="Times New Roman" pitchFamily="18" charset="0"/>
                <a:cs typeface="Times New Roman" pitchFamily="18" charset="0"/>
              </a:rPr>
              <a:t> 1 </a:t>
            </a:r>
            <a:r>
              <a:rPr lang="en-US" sz="2800" dirty="0" err="1">
                <a:solidFill>
                  <a:srgbClr val="002060"/>
                </a:solidFill>
                <a:latin typeface="Times New Roman" pitchFamily="18" charset="0"/>
                <a:cs typeface="Times New Roman" pitchFamily="18" charset="0"/>
              </a:rPr>
              <a:t>triệu</a:t>
            </a:r>
            <a:r>
              <a:rPr lang="en-US" sz="2800" dirty="0">
                <a:solidFill>
                  <a:srgbClr val="002060"/>
                </a:solidFill>
                <a:latin typeface="Times New Roman" pitchFamily="18" charset="0"/>
                <a:cs typeface="Times New Roman" pitchFamily="18" charset="0"/>
              </a:rPr>
              <a:t> lao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a:t>
            </a:r>
          </a:p>
        </p:txBody>
      </p:sp>
      <p:sp>
        <p:nvSpPr>
          <p:cNvPr id="9" name="Rectangle 8">
            <a:extLst>
              <a:ext uri="{FF2B5EF4-FFF2-40B4-BE49-F238E27FC236}">
                <a16:creationId xmlns:a16="http://schemas.microsoft.com/office/drawing/2014/main" id="{E2DA58D5-2D3C-49ED-B98E-80B01198C033}"/>
              </a:ext>
            </a:extLst>
          </p:cNvPr>
          <p:cNvSpPr/>
          <p:nvPr/>
        </p:nvSpPr>
        <p:spPr>
          <a:xfrm>
            <a:off x="399702" y="880696"/>
            <a:ext cx="3808741" cy="643894"/>
          </a:xfrm>
          <a:prstGeom prst="rect">
            <a:avLst/>
          </a:prstGeom>
        </p:spPr>
        <p:txBody>
          <a:bodyPr wrap="square">
            <a:spAutoFit/>
          </a:bodyPr>
          <a:lstStyle/>
          <a:p>
            <a:pPr algn="just">
              <a:lnSpc>
                <a:spcPct val="112000"/>
              </a:lnSpc>
            </a:pPr>
            <a:r>
              <a:rPr lang="en-US" sz="3200" dirty="0">
                <a:solidFill>
                  <a:srgbClr val="FF0000"/>
                </a:solidFill>
              </a:rPr>
              <a:t>1. </a:t>
            </a:r>
            <a:r>
              <a:rPr lang="en-US" sz="3200" dirty="0" err="1">
                <a:solidFill>
                  <a:srgbClr val="FF0000"/>
                </a:solidFill>
              </a:rPr>
              <a:t>Nguồn</a:t>
            </a:r>
            <a:r>
              <a:rPr lang="en-US" sz="3200" dirty="0">
                <a:solidFill>
                  <a:srgbClr val="FF0000"/>
                </a:solidFill>
              </a:rPr>
              <a:t> lao </a:t>
            </a:r>
            <a:r>
              <a:rPr lang="en-US" sz="3200" dirty="0" err="1">
                <a:solidFill>
                  <a:srgbClr val="FF0000"/>
                </a:solidFill>
              </a:rPr>
              <a:t>động</a:t>
            </a:r>
            <a:endParaRPr lang="en-US" sz="3200" dirty="0">
              <a:solidFill>
                <a:srgbClr val="FF0000"/>
              </a:solidFill>
            </a:endParaRPr>
          </a:p>
        </p:txBody>
      </p:sp>
      <p:pic>
        <p:nvPicPr>
          <p:cNvPr id="11" name="Picture 2" descr="Covid-19 crisis: 6 pragmatic money tips if you have lost your job ...">
            <a:extLst>
              <a:ext uri="{FF2B5EF4-FFF2-40B4-BE49-F238E27FC236}">
                <a16:creationId xmlns:a16="http://schemas.microsoft.com/office/drawing/2014/main" id="{A45CB928-C0AF-421C-BB6E-2AB64C9AB9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667" y="296053"/>
            <a:ext cx="1840716" cy="1023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Ã¬nh áº£nh cÃ³ liÃªn quan">
            <a:extLst>
              <a:ext uri="{FF2B5EF4-FFF2-40B4-BE49-F238E27FC236}">
                <a16:creationId xmlns:a16="http://schemas.microsoft.com/office/drawing/2014/main" id="{BDEFC162-8615-4294-B89F-AD0F094E13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269" y="4900904"/>
            <a:ext cx="1296955" cy="129695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Frame 12">
            <a:extLst>
              <a:ext uri="{FF2B5EF4-FFF2-40B4-BE49-F238E27FC236}">
                <a16:creationId xmlns:a16="http://schemas.microsoft.com/office/drawing/2014/main" id="{023B0E3F-C8E2-47CD-8FEB-10867FFB3495}"/>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56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1500"/>
                                        <p:tgtEl>
                                          <p:spTgt spid="6">
                                            <p:txEl>
                                              <p:pRg st="0" end="0"/>
                                            </p:txEl>
                                          </p:spTgt>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up)">
                                      <p:cBhvr>
                                        <p:cTn id="21" dur="1500"/>
                                        <p:tgtEl>
                                          <p:spTgt spid="6">
                                            <p:txEl>
                                              <p:pRg st="1" end="1"/>
                                            </p:txEl>
                                          </p:spTgt>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up)">
                                      <p:cBhvr>
                                        <p:cTn id="25" dur="1500"/>
                                        <p:tgtEl>
                                          <p:spTgt spid="6">
                                            <p:txEl>
                                              <p:pRg st="2" end="2"/>
                                            </p:txEl>
                                          </p:spTgt>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up)">
                                      <p:cBhvr>
                                        <p:cTn id="29" dur="1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up)">
                                      <p:cBhvr>
                                        <p:cTn id="34" dur="1500"/>
                                        <p:tgtEl>
                                          <p:spTgt spid="7">
                                            <p:txEl>
                                              <p:pRg st="0" end="0"/>
                                            </p:txEl>
                                          </p:spTgt>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wipe(up)">
                                      <p:cBhvr>
                                        <p:cTn id="38" dur="1500"/>
                                        <p:tgtEl>
                                          <p:spTgt spid="7">
                                            <p:txEl>
                                              <p:pRg st="1" end="1"/>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1500"/>
                                        <p:tgtEl>
                                          <p:spTgt spid="7">
                                            <p:txEl>
                                              <p:pRg st="2" end="2"/>
                                            </p:txEl>
                                          </p:spTgt>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wipe(up)">
                                      <p:cBhvr>
                                        <p:cTn id="46" dur="1500"/>
                                        <p:tgtEl>
                                          <p:spTgt spid="7">
                                            <p:txEl>
                                              <p:pRg st="3" end="3"/>
                                            </p:txEl>
                                          </p:spTgt>
                                        </p:tgtEl>
                                      </p:cBhvr>
                                    </p:animEffect>
                                  </p:childTnLst>
                                </p:cTn>
                              </p:par>
                              <p:par>
                                <p:cTn id="47" presetID="16" presetClass="entr" presetSubtype="37"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Vertical)">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vid-19 crisis: 6 pragmatic money tips if you have lost your job ...">
            <a:extLst>
              <a:ext uri="{FF2B5EF4-FFF2-40B4-BE49-F238E27FC236}">
                <a16:creationId xmlns:a16="http://schemas.microsoft.com/office/drawing/2014/main" id="{866FCDF1-3484-4669-ABEA-65A73E1A22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050" y="356263"/>
            <a:ext cx="1840716" cy="1023131"/>
          </a:xfrm>
          <a:prstGeom prst="rect">
            <a:avLst/>
          </a:prstGeom>
          <a:noFill/>
          <a:extLst>
            <a:ext uri="{909E8E84-426E-40DD-AFC4-6F175D3DCCD1}">
              <a14:hiddenFill xmlns:a14="http://schemas.microsoft.com/office/drawing/2010/main">
                <a:solidFill>
                  <a:srgbClr val="FFFFFF"/>
                </a:solidFill>
              </a14:hiddenFill>
            </a:ext>
          </a:extLst>
        </p:spPr>
      </p:pic>
      <p:sp>
        <p:nvSpPr>
          <p:cNvPr id="14" name="Frame 13">
            <a:extLst>
              <a:ext uri="{FF2B5EF4-FFF2-40B4-BE49-F238E27FC236}">
                <a16:creationId xmlns:a16="http://schemas.microsoft.com/office/drawing/2014/main" id="{FE8DD004-5E55-4C30-A0C9-16FC01704D0A}"/>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5B1CDB88-B622-4125-A62B-CAA56D2CBBAE}"/>
              </a:ext>
            </a:extLst>
          </p:cNvPr>
          <p:cNvGrpSpPr/>
          <p:nvPr/>
        </p:nvGrpSpPr>
        <p:grpSpPr>
          <a:xfrm>
            <a:off x="1894902" y="272979"/>
            <a:ext cx="8196550" cy="646331"/>
            <a:chOff x="1380957" y="276238"/>
            <a:chExt cx="9529496" cy="646331"/>
          </a:xfrm>
        </p:grpSpPr>
        <p:sp>
          <p:nvSpPr>
            <p:cNvPr id="13" name="Rectangle: Rounded Corners 2">
              <a:extLst>
                <a:ext uri="{FF2B5EF4-FFF2-40B4-BE49-F238E27FC236}">
                  <a16:creationId xmlns:a16="http://schemas.microsoft.com/office/drawing/2014/main" id="{C7228242-5F46-4DB5-BF16-384635C3D950}"/>
                </a:ext>
              </a:extLst>
            </p:cNvPr>
            <p:cNvSpPr/>
            <p:nvPr/>
          </p:nvSpPr>
          <p:spPr>
            <a:xfrm>
              <a:off x="1459092" y="303145"/>
              <a:ext cx="9393381" cy="619424"/>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DC0141-F523-4284-9C07-A257028DFF60}"/>
                </a:ext>
              </a:extLst>
            </p:cNvPr>
            <p:cNvSpPr txBox="1"/>
            <p:nvPr/>
          </p:nvSpPr>
          <p:spPr>
            <a:xfrm>
              <a:off x="1380957" y="276238"/>
              <a:ext cx="9529496"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mj-lt"/>
                </a:rPr>
                <a:t>I.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3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8" name="Rectangle 17">
            <a:extLst>
              <a:ext uri="{FF2B5EF4-FFF2-40B4-BE49-F238E27FC236}">
                <a16:creationId xmlns:a16="http://schemas.microsoft.com/office/drawing/2014/main" id="{E2DA58D5-2D3C-49ED-B98E-80B01198C033}"/>
              </a:ext>
            </a:extLst>
          </p:cNvPr>
          <p:cNvSpPr/>
          <p:nvPr/>
        </p:nvSpPr>
        <p:spPr>
          <a:xfrm>
            <a:off x="2497367" y="1081819"/>
            <a:ext cx="3808741" cy="599459"/>
          </a:xfrm>
          <a:prstGeom prst="rect">
            <a:avLst/>
          </a:prstGeom>
        </p:spPr>
        <p:txBody>
          <a:bodyPr wrap="square">
            <a:spAutoFit/>
          </a:bodyPr>
          <a:lstStyle/>
          <a:p>
            <a:pPr algn="just">
              <a:lnSpc>
                <a:spcPct val="112000"/>
              </a:lnSpc>
            </a:pPr>
            <a:r>
              <a:rPr lang="en-US" sz="3200" u="sng" dirty="0">
                <a:solidFill>
                  <a:srgbClr val="FF0000"/>
                </a:solidFill>
              </a:rPr>
              <a:t>1. </a:t>
            </a:r>
            <a:r>
              <a:rPr lang="en-US" sz="3200" u="sng" dirty="0" err="1">
                <a:solidFill>
                  <a:srgbClr val="FF0000"/>
                </a:solidFill>
              </a:rPr>
              <a:t>Nguồn</a:t>
            </a:r>
            <a:r>
              <a:rPr lang="en-US" sz="3200" u="sng" dirty="0">
                <a:solidFill>
                  <a:srgbClr val="FF0000"/>
                </a:solidFill>
              </a:rPr>
              <a:t> lao </a:t>
            </a:r>
            <a:r>
              <a:rPr lang="en-US" sz="3200" u="sng" dirty="0" err="1">
                <a:solidFill>
                  <a:srgbClr val="FF0000"/>
                </a:solidFill>
              </a:rPr>
              <a:t>động</a:t>
            </a:r>
            <a:endParaRPr lang="en-US" sz="3200" u="sng" dirty="0">
              <a:solidFill>
                <a:srgbClr val="FF0000"/>
              </a:solidFill>
            </a:endParaRPr>
          </a:p>
        </p:txBody>
      </p:sp>
      <p:sp>
        <p:nvSpPr>
          <p:cNvPr id="19" name="TextBox 18">
            <a:extLst>
              <a:ext uri="{FF2B5EF4-FFF2-40B4-BE49-F238E27FC236}">
                <a16:creationId xmlns:a16="http://schemas.microsoft.com/office/drawing/2014/main" id="{3BDAF0E9-5BE1-4455-87CF-2B70C325137B}"/>
              </a:ext>
            </a:extLst>
          </p:cNvPr>
          <p:cNvSpPr txBox="1"/>
          <p:nvPr/>
        </p:nvSpPr>
        <p:spPr>
          <a:xfrm>
            <a:off x="337751" y="1888222"/>
            <a:ext cx="11516498" cy="3539430"/>
          </a:xfrm>
          <a:prstGeom prst="rect">
            <a:avLst/>
          </a:prstGeom>
          <a:solidFill>
            <a:schemeClr val="bg1"/>
          </a:solidFill>
          <a:ln>
            <a:solidFill>
              <a:srgbClr val="7030A0"/>
            </a:solidFill>
          </a:ln>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Nguồn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nước</a:t>
            </a:r>
            <a:r>
              <a:rPr lang="en-US" sz="3200" b="1" dirty="0">
                <a:solidFill>
                  <a:srgbClr val="002060"/>
                </a:solidFill>
                <a:latin typeface="Times New Roman" panose="02020603050405020304" pitchFamily="18" charset="0"/>
                <a:cs typeface="Times New Roman" panose="02020603050405020304" pitchFamily="18" charset="0"/>
              </a:rPr>
              <a:t> ta </a:t>
            </a:r>
            <a:r>
              <a:rPr lang="en-US" sz="3200" b="1" dirty="0" err="1">
                <a:solidFill>
                  <a:srgbClr val="002060"/>
                </a:solidFill>
                <a:latin typeface="Times New Roman" panose="02020603050405020304" pitchFamily="18" charset="0"/>
                <a:cs typeface="Times New Roman" panose="02020603050405020304" pitchFamily="18" charset="0"/>
              </a:rPr>
              <a:t>dồi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nhanh</a:t>
            </a:r>
            <a:r>
              <a:rPr lang="en-US" sz="3200" b="1" dirty="0">
                <a:solidFill>
                  <a:srgbClr val="002060"/>
                </a:solidFill>
                <a:latin typeface="Times New Roman" panose="02020603050405020304" pitchFamily="18" charset="0"/>
                <a:cs typeface="Times New Roman" panose="02020603050405020304" pitchFamily="18" charset="0"/>
              </a:rPr>
              <a:t>. </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mỗi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khoảng</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triệu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Chủ</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yếu</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a:t>
            </a:r>
            <a:r>
              <a:rPr lang="en-US" sz="3200" b="1" dirty="0">
                <a:solidFill>
                  <a:srgbClr val="002060"/>
                </a:solidFill>
                <a:latin typeface="Times New Roman" panose="02020603050405020304" pitchFamily="18" charset="0"/>
                <a:cs typeface="Times New Roman" panose="02020603050405020304" pitchFamily="18" charset="0"/>
              </a:rPr>
              <a:t> 67,8%.và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lớn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chưa</a:t>
            </a:r>
            <a:r>
              <a:rPr lang="en-US" sz="3200" b="1" dirty="0">
                <a:solidFill>
                  <a:srgbClr val="002060"/>
                </a:solidFill>
                <a:latin typeface="Times New Roman" panose="02020603050405020304" pitchFamily="18" charset="0"/>
                <a:cs typeface="Times New Roman" panose="02020603050405020304" pitchFamily="18" charset="0"/>
              </a:rPr>
              <a:t> qua </a:t>
            </a:r>
            <a:r>
              <a:rPr lang="en-US" sz="3200" b="1" dirty="0" err="1">
                <a:solidFill>
                  <a:srgbClr val="002060"/>
                </a:solidFill>
                <a:latin typeface="Times New Roman" panose="02020603050405020304" pitchFamily="18" charset="0"/>
                <a:cs typeface="Times New Roman" panose="02020603050405020304" pitchFamily="18" charset="0"/>
              </a:rPr>
              <a:t>đào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78,3 % .(2017) </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xuất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thủ</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khoa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học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thuật</a:t>
            </a:r>
            <a:r>
              <a:rPr lang="en-US" sz="3200" b="1" dirty="0">
                <a:solidFill>
                  <a:srgbClr val="002060"/>
                </a:solidFill>
                <a:latin typeface="Times New Roman" panose="02020603050405020304" pitchFamily="18" charset="0"/>
                <a:cs typeface="Times New Roman" panose="02020603050405020304" pitchFamily="18" charset="0"/>
              </a:rPr>
              <a:t>.</a:t>
            </a:r>
          </a:p>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môn</a:t>
            </a:r>
            <a:r>
              <a:rPr 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83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3CB8A-5CEF-4C41-8FC8-4D090712CEAE}"/>
              </a:ext>
            </a:extLst>
          </p:cNvPr>
          <p:cNvSpPr txBox="1"/>
          <p:nvPr/>
        </p:nvSpPr>
        <p:spPr>
          <a:xfrm>
            <a:off x="264404" y="4890353"/>
            <a:ext cx="11621313" cy="954107"/>
          </a:xfrm>
          <a:prstGeom prst="rect">
            <a:avLst/>
          </a:prstGeom>
          <a:noFill/>
          <a:ln>
            <a:solidFill>
              <a:srgbClr val="7030A0"/>
            </a:solidFill>
          </a:ln>
        </p:spPr>
        <p:txBody>
          <a:bodyPr wrap="square" rtlCol="0">
            <a:spAutoFit/>
          </a:bodyPr>
          <a:lstStyle/>
          <a:p>
            <a:pPr algn="ct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err="1">
                <a:solidFill>
                  <a:srgbClr val="C00000"/>
                </a:solidFill>
                <a:latin typeface="Times New Roman" pitchFamily="18" charset="0"/>
                <a:cs typeface="Times New Roman" pitchFamily="18" charset="0"/>
              </a:rPr>
              <a:t>thay</a:t>
            </a:r>
            <a:r>
              <a:rPr lang="en-US" sz="280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đổi</a:t>
            </a:r>
            <a:r>
              <a:rPr lang="en-US" sz="2800" smtClean="0">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c</a:t>
            </a:r>
            <a:r>
              <a:rPr lang="vi-VN" sz="2800" dirty="0">
                <a:solidFill>
                  <a:srgbClr val="C00000"/>
                </a:solidFill>
                <a:latin typeface="Times New Roman" pitchFamily="18" charset="0"/>
                <a:cs typeface="Times New Roman" pitchFamily="18" charset="0"/>
              </a:rPr>
              <a:t>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cấu</a:t>
            </a:r>
            <a:r>
              <a:rPr lang="en-US" sz="2800"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lao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ớc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2017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2005?</a:t>
            </a:r>
          </a:p>
        </p:txBody>
      </p:sp>
      <p:grpSp>
        <p:nvGrpSpPr>
          <p:cNvPr id="5" name="Group 4">
            <a:extLst>
              <a:ext uri="{FF2B5EF4-FFF2-40B4-BE49-F238E27FC236}">
                <a16:creationId xmlns:a16="http://schemas.microsoft.com/office/drawing/2014/main" id="{522B2296-B3DB-4182-9D0B-6DA9A1C8AA8D}"/>
              </a:ext>
            </a:extLst>
          </p:cNvPr>
          <p:cNvGrpSpPr/>
          <p:nvPr/>
        </p:nvGrpSpPr>
        <p:grpSpPr>
          <a:xfrm>
            <a:off x="2064108" y="315086"/>
            <a:ext cx="9007545" cy="1202960"/>
            <a:chOff x="1399309" y="41561"/>
            <a:chExt cx="9393381" cy="1202960"/>
          </a:xfrm>
        </p:grpSpPr>
        <p:sp>
          <p:nvSpPr>
            <p:cNvPr id="6" name="Rectangle: Rounded Corners 5">
              <a:extLst>
                <a:ext uri="{FF2B5EF4-FFF2-40B4-BE49-F238E27FC236}">
                  <a16:creationId xmlns:a16="http://schemas.microsoft.com/office/drawing/2014/main" id="{02136FE1-1808-4FE8-B0C2-595D2C77C7E5}"/>
                </a:ext>
              </a:extLst>
            </p:cNvPr>
            <p:cNvSpPr/>
            <p:nvPr/>
          </p:nvSpPr>
          <p:spPr>
            <a:xfrm>
              <a:off x="1399309" y="41561"/>
              <a:ext cx="9393381" cy="619424"/>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4A5A8C-1050-40D0-A953-3565C48396A9}"/>
                </a:ext>
              </a:extLst>
            </p:cNvPr>
            <p:cNvSpPr txBox="1"/>
            <p:nvPr/>
          </p:nvSpPr>
          <p:spPr>
            <a:xfrm>
              <a:off x="1952263" y="44192"/>
              <a:ext cx="8467659" cy="1200329"/>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Nguồn</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lao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lao </a:t>
              </a:r>
              <a:r>
                <a:rPr lang="en-US" sz="36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US" sz="3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8" name="Rectangle 7">
            <a:extLst>
              <a:ext uri="{FF2B5EF4-FFF2-40B4-BE49-F238E27FC236}">
                <a16:creationId xmlns:a16="http://schemas.microsoft.com/office/drawing/2014/main" id="{E4881AA0-9AB3-4215-87AA-26BB66D846C1}"/>
              </a:ext>
            </a:extLst>
          </p:cNvPr>
          <p:cNvSpPr/>
          <p:nvPr/>
        </p:nvSpPr>
        <p:spPr>
          <a:xfrm>
            <a:off x="184731" y="1185205"/>
            <a:ext cx="4421134" cy="602216"/>
          </a:xfrm>
          <a:prstGeom prst="rect">
            <a:avLst/>
          </a:prstGeom>
        </p:spPr>
        <p:txBody>
          <a:bodyPr wrap="square">
            <a:spAutoFit/>
          </a:bodyPr>
          <a:lstStyle/>
          <a:p>
            <a:pPr algn="just">
              <a:lnSpc>
                <a:spcPct val="112000"/>
              </a:lnSpc>
            </a:pPr>
            <a:r>
              <a:rPr lang="en-US" sz="3200" dirty="0">
                <a:solidFill>
                  <a:srgbClr val="002060"/>
                </a:solidFill>
                <a:highlight>
                  <a:srgbClr val="FFFF00"/>
                </a:highlight>
                <a:latin typeface="Times New Roman" pitchFamily="18" charset="0"/>
                <a:cs typeface="Times New Roman" pitchFamily="18" charset="0"/>
              </a:rPr>
              <a:t>2. </a:t>
            </a:r>
            <a:r>
              <a:rPr lang="en-US" sz="3200" dirty="0" err="1">
                <a:solidFill>
                  <a:srgbClr val="002060"/>
                </a:solidFill>
                <a:highlight>
                  <a:srgbClr val="FFFF00"/>
                </a:highlight>
                <a:latin typeface="Times New Roman" pitchFamily="18" charset="0"/>
                <a:cs typeface="Times New Roman" pitchFamily="18" charset="0"/>
              </a:rPr>
              <a:t>Sử</a:t>
            </a:r>
            <a:r>
              <a:rPr lang="en-US" sz="3200" dirty="0">
                <a:solidFill>
                  <a:srgbClr val="002060"/>
                </a:solidFill>
                <a:highlight>
                  <a:srgbClr val="FFFF00"/>
                </a:highlight>
                <a:latin typeface="Times New Roman" pitchFamily="18" charset="0"/>
                <a:cs typeface="Times New Roman" pitchFamily="18" charset="0"/>
              </a:rPr>
              <a:t> </a:t>
            </a:r>
            <a:r>
              <a:rPr lang="en-US" sz="3200" dirty="0" err="1">
                <a:solidFill>
                  <a:srgbClr val="002060"/>
                </a:solidFill>
                <a:highlight>
                  <a:srgbClr val="FFFF00"/>
                </a:highlight>
                <a:latin typeface="Times New Roman" pitchFamily="18" charset="0"/>
                <a:cs typeface="Times New Roman" pitchFamily="18" charset="0"/>
              </a:rPr>
              <a:t>dụng</a:t>
            </a:r>
            <a:r>
              <a:rPr lang="en-US" sz="3200" dirty="0">
                <a:solidFill>
                  <a:srgbClr val="002060"/>
                </a:solidFill>
                <a:highlight>
                  <a:srgbClr val="FFFF00"/>
                </a:highlight>
                <a:latin typeface="Times New Roman" pitchFamily="18" charset="0"/>
                <a:cs typeface="Times New Roman" pitchFamily="18" charset="0"/>
              </a:rPr>
              <a:t> lao </a:t>
            </a:r>
            <a:r>
              <a:rPr lang="en-US" sz="3200" dirty="0" err="1">
                <a:solidFill>
                  <a:srgbClr val="002060"/>
                </a:solidFill>
                <a:highlight>
                  <a:srgbClr val="FFFF00"/>
                </a:highlight>
                <a:latin typeface="Times New Roman" pitchFamily="18" charset="0"/>
                <a:cs typeface="Times New Roman" pitchFamily="18" charset="0"/>
              </a:rPr>
              <a:t>động</a:t>
            </a:r>
            <a:endParaRPr lang="en-US" sz="3200" dirty="0">
              <a:solidFill>
                <a:srgbClr val="002060"/>
              </a:solidFill>
              <a:highlight>
                <a:srgbClr val="FFFF00"/>
              </a:highlight>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C6F4B375-C0C5-444C-AC5E-B06CD7A1E189}"/>
              </a:ext>
            </a:extLst>
          </p:cNvPr>
          <p:cNvSpPr txBox="1"/>
          <p:nvPr/>
        </p:nvSpPr>
        <p:spPr>
          <a:xfrm>
            <a:off x="215506" y="4564844"/>
            <a:ext cx="11751610" cy="1477328"/>
          </a:xfrm>
          <a:prstGeom prst="rect">
            <a:avLst/>
          </a:prstGeom>
          <a:noFill/>
        </p:spPr>
        <p:txBody>
          <a:bodyPr wrap="square" rtlCol="0">
            <a:spAutoFit/>
          </a:bodyPr>
          <a:lstStyle/>
          <a:p>
            <a:pPr algn="just"/>
            <a:r>
              <a:rPr lang="en-US" sz="3000" smtClean="0">
                <a:latin typeface="Times New Roman" pitchFamily="18" charset="0"/>
                <a:cs typeface="Times New Roman" pitchFamily="18" charset="0"/>
              </a:rPr>
              <a:t>- </a:t>
            </a:r>
            <a:r>
              <a:rPr lang="en-US" sz="3000" dirty="0">
                <a:latin typeface="Times New Roman" pitchFamily="18" charset="0"/>
                <a:cs typeface="Times New Roman" pitchFamily="18" charset="0"/>
              </a:rPr>
              <a:t>Theo </a:t>
            </a:r>
            <a:r>
              <a:rPr lang="en-US" sz="3000" dirty="0" err="1">
                <a:solidFill>
                  <a:srgbClr val="C00000"/>
                </a:solidFill>
                <a:latin typeface="Times New Roman" pitchFamily="18" charset="0"/>
                <a:cs typeface="Times New Roman" pitchFamily="18" charset="0"/>
              </a:rPr>
              <a:t>ngành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kinh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tế</a:t>
            </a:r>
            <a:r>
              <a:rPr lang="en-US" sz="3000" dirty="0">
                <a:latin typeface="Times New Roman" pitchFamily="18" charset="0"/>
                <a:cs typeface="Times New Roman" pitchFamily="18" charset="0"/>
              </a:rPr>
              <a:t>: C</a:t>
            </a:r>
            <a:r>
              <a:rPr lang="vi-VN" sz="3000" dirty="0">
                <a:latin typeface="Times New Roman" pitchFamily="18" charset="0"/>
                <a:cs typeface="Times New Roman" pitchFamily="18" charset="0"/>
              </a:rPr>
              <a:t>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cấu</a:t>
            </a:r>
            <a:r>
              <a:rPr lang="en-US" sz="3000" dirty="0">
                <a:latin typeface="Times New Roman" pitchFamily="18" charset="0"/>
                <a:cs typeface="Times New Roman" pitchFamily="18" charset="0"/>
              </a:rPr>
              <a:t> lao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đang</a:t>
            </a:r>
            <a:r>
              <a:rPr lang="en-US" sz="3000" dirty="0">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thay</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đổi</a:t>
            </a:r>
            <a:r>
              <a:rPr lang="en-US" sz="3000" dirty="0">
                <a:solidFill>
                  <a:srgbClr val="C00000"/>
                </a:solidFill>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h</a:t>
            </a:r>
            <a:r>
              <a:rPr lang="vi-VN" sz="3000" dirty="0">
                <a:latin typeface="Times New Roman" pitchFamily="18" charset="0"/>
                <a:cs typeface="Times New Roman" pitchFamily="18" charset="0"/>
              </a:rPr>
              <a:t>ư</a:t>
            </a:r>
            <a:r>
              <a:rPr lang="en-US" sz="3000" dirty="0" err="1">
                <a:latin typeface="Times New Roman" pitchFamily="18" charset="0"/>
                <a:cs typeface="Times New Roman" pitchFamily="18" charset="0"/>
              </a:rPr>
              <a:t>ớng</a:t>
            </a:r>
            <a:r>
              <a:rPr lang="en-US" sz="3000" dirty="0">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tích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cực</a:t>
            </a:r>
            <a:r>
              <a:rPr lang="en-US" sz="3000" dirty="0">
                <a:solidFill>
                  <a:srgbClr val="C00000"/>
                </a:solidFill>
                <a:latin typeface="Times New Roman" pitchFamily="18" charset="0"/>
                <a:cs typeface="Times New Roman" pitchFamily="18" charset="0"/>
              </a:rPr>
              <a:t> </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tăng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ngành</a:t>
            </a:r>
            <a:r>
              <a:rPr lang="en-US" sz="3000" dirty="0">
                <a:latin typeface="Times New Roman" pitchFamily="18" charset="0"/>
                <a:cs typeface="Times New Roman" pitchFamily="18" charset="0"/>
              </a:rPr>
              <a:t> CN-XD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ngành</a:t>
            </a:r>
            <a:r>
              <a:rPr lang="en-US" sz="3000" dirty="0">
                <a:latin typeface="Times New Roman" pitchFamily="18" charset="0"/>
                <a:cs typeface="Times New Roman" pitchFamily="18" charset="0"/>
              </a:rPr>
              <a:t> N-L-NN).</a:t>
            </a:r>
          </a:p>
        </p:txBody>
      </p:sp>
      <p:pic>
        <p:nvPicPr>
          <p:cNvPr id="10" name="Picture 9">
            <a:extLst>
              <a:ext uri="{FF2B5EF4-FFF2-40B4-BE49-F238E27FC236}">
                <a16:creationId xmlns:a16="http://schemas.microsoft.com/office/drawing/2014/main" id="{9B2BFF45-1A1E-4934-89D9-BAEAD8C31C42}"/>
              </a:ext>
            </a:extLst>
          </p:cNvPr>
          <p:cNvPicPr>
            <a:picLocks noChangeAspect="1"/>
          </p:cNvPicPr>
          <p:nvPr/>
        </p:nvPicPr>
        <p:blipFill>
          <a:blip r:embed="rId3"/>
          <a:stretch>
            <a:fillRect/>
          </a:stretch>
        </p:blipFill>
        <p:spPr>
          <a:xfrm>
            <a:off x="3657599" y="1110765"/>
            <a:ext cx="7622811" cy="3215043"/>
          </a:xfrm>
          <a:prstGeom prst="rect">
            <a:avLst/>
          </a:prstGeom>
        </p:spPr>
      </p:pic>
      <p:sp>
        <p:nvSpPr>
          <p:cNvPr id="11" name="Frame 10">
            <a:extLst>
              <a:ext uri="{FF2B5EF4-FFF2-40B4-BE49-F238E27FC236}">
                <a16:creationId xmlns:a16="http://schemas.microsoft.com/office/drawing/2014/main" id="{5B028BBE-6490-4C22-AB7D-19A3E966DB8C}"/>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4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47" presetClass="entr" presetSubtype="0" fill="hold" grpId="0" nodeType="after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E98D1-9C6F-4410-8FCA-76954349F691}"/>
              </a:ext>
            </a:extLst>
          </p:cNvPr>
          <p:cNvSpPr txBox="1"/>
          <p:nvPr/>
        </p:nvSpPr>
        <p:spPr>
          <a:xfrm>
            <a:off x="1546504" y="289739"/>
            <a:ext cx="9098992" cy="830997"/>
          </a:xfrm>
          <a:prstGeom prst="rect">
            <a:avLst/>
          </a:prstGeom>
          <a:solidFill>
            <a:schemeClr val="accent4">
              <a:lumMod val="20000"/>
              <a:lumOff val="80000"/>
            </a:schemeClr>
          </a:solidFill>
        </p:spPr>
        <p:txBody>
          <a:bodyPr wrap="square" rtlCol="0">
            <a:spAutoFit/>
          </a:bodyPr>
          <a:lstStyle/>
          <a:p>
            <a:pPr algn="ct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2015 (Đ</a:t>
            </a:r>
            <a:r>
              <a:rPr lang="vi-VN" sz="2400" dirty="0">
                <a:latin typeface="Times New Roman" pitchFamily="18" charset="0"/>
                <a:cs typeface="Times New Roman" pitchFamily="18" charset="0"/>
              </a:rPr>
              <a:t>ơ</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p>
        </p:txBody>
      </p:sp>
      <p:sp>
        <p:nvSpPr>
          <p:cNvPr id="3" name="TextBox 2">
            <a:extLst>
              <a:ext uri="{FF2B5EF4-FFF2-40B4-BE49-F238E27FC236}">
                <a16:creationId xmlns:a16="http://schemas.microsoft.com/office/drawing/2014/main" id="{E34984DD-5D5E-4861-92A7-4C2406E4B674}"/>
              </a:ext>
            </a:extLst>
          </p:cNvPr>
          <p:cNvSpPr txBox="1"/>
          <p:nvPr/>
        </p:nvSpPr>
        <p:spPr>
          <a:xfrm>
            <a:off x="437882" y="4785660"/>
            <a:ext cx="11475076" cy="1815882"/>
          </a:xfrm>
          <a:prstGeom prst="rect">
            <a:avLst/>
          </a:prstGeom>
          <a:solidFill>
            <a:schemeClr val="accent6">
              <a:lumMod val="20000"/>
              <a:lumOff val="80000"/>
            </a:schemeClr>
          </a:solidFill>
          <a:ln>
            <a:solidFill>
              <a:srgbClr val="7030A0"/>
            </a:solidFill>
          </a:ln>
        </p:spPr>
        <p:txBody>
          <a:bodyPr wrap="square" rtlCol="0">
            <a:spAutoFit/>
          </a:bodyPr>
          <a:lstStyle/>
          <a:p>
            <a:pPr algn="just"/>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vùng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cao</a:t>
            </a:r>
            <a:r>
              <a:rPr lang="en-US" sz="2800"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ớc</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a:t>
            </a:r>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ớc</a:t>
            </a:r>
            <a:r>
              <a:rPr lang="en-US" sz="2800" dirty="0">
                <a:latin typeface="Times New Roman" pitchFamily="18" charset="0"/>
                <a:cs typeface="Times New Roman" pitchFamily="18" charset="0"/>
              </a:rPr>
              <a:t>.</a:t>
            </a:r>
          </a:p>
        </p:txBody>
      </p:sp>
      <p:graphicFrame>
        <p:nvGraphicFramePr>
          <p:cNvPr id="4" name="Table 4">
            <a:extLst>
              <a:ext uri="{FF2B5EF4-FFF2-40B4-BE49-F238E27FC236}">
                <a16:creationId xmlns:a16="http://schemas.microsoft.com/office/drawing/2014/main" id="{1F4E764C-03AB-467F-93F6-1A7CC73D3A28}"/>
              </a:ext>
            </a:extLst>
          </p:cNvPr>
          <p:cNvGraphicFramePr>
            <a:graphicFrameLocks noGrp="1"/>
          </p:cNvGraphicFramePr>
          <p:nvPr>
            <p:extLst>
              <p:ext uri="{D42A27DB-BD31-4B8C-83A1-F6EECF244321}">
                <p14:modId xmlns:p14="http://schemas.microsoft.com/office/powerpoint/2010/main" val="2240457417"/>
              </p:ext>
            </p:extLst>
          </p:nvPr>
        </p:nvGraphicFramePr>
        <p:xfrm>
          <a:off x="264404" y="1144657"/>
          <a:ext cx="11644830" cy="3322320"/>
        </p:xfrm>
        <a:graphic>
          <a:graphicData uri="http://schemas.openxmlformats.org/drawingml/2006/table">
            <a:tbl>
              <a:tblPr firstRow="1" bandRow="1">
                <a:tableStyleId>{5C22544A-7EE6-4342-B048-85BDC9FD1C3A}</a:tableStyleId>
              </a:tblPr>
              <a:tblGrid>
                <a:gridCol w="4269106">
                  <a:extLst>
                    <a:ext uri="{9D8B030D-6E8A-4147-A177-3AD203B41FA5}">
                      <a16:colId xmlns:a16="http://schemas.microsoft.com/office/drawing/2014/main" val="2006738904"/>
                    </a:ext>
                  </a:extLst>
                </a:gridCol>
                <a:gridCol w="3494114">
                  <a:extLst>
                    <a:ext uri="{9D8B030D-6E8A-4147-A177-3AD203B41FA5}">
                      <a16:colId xmlns:a16="http://schemas.microsoft.com/office/drawing/2014/main" val="2760685178"/>
                    </a:ext>
                  </a:extLst>
                </a:gridCol>
                <a:gridCol w="3881610">
                  <a:extLst>
                    <a:ext uri="{9D8B030D-6E8A-4147-A177-3AD203B41FA5}">
                      <a16:colId xmlns:a16="http://schemas.microsoft.com/office/drawing/2014/main" val="593861221"/>
                    </a:ext>
                  </a:extLst>
                </a:gridCol>
              </a:tblGrid>
              <a:tr h="370840">
                <a:tc>
                  <a:txBody>
                    <a:bodyPr/>
                    <a:lstStyle/>
                    <a:p>
                      <a:pPr algn="ctr"/>
                      <a:r>
                        <a:rPr lang="en-US" sz="2200" b="0" dirty="0" err="1">
                          <a:solidFill>
                            <a:srgbClr val="002060"/>
                          </a:solidFill>
                          <a:latin typeface="Times New Roman" pitchFamily="18" charset="0"/>
                          <a:cs typeface="Times New Roman" pitchFamily="18" charset="0"/>
                        </a:rPr>
                        <a:t>Vùng</a:t>
                      </a:r>
                      <a:endParaRPr lang="en-US" sz="22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200" b="0" dirty="0" err="1">
                          <a:solidFill>
                            <a:srgbClr val="002060"/>
                          </a:solidFill>
                          <a:latin typeface="Times New Roman" pitchFamily="18" charset="0"/>
                          <a:cs typeface="Times New Roman" pitchFamily="18" charset="0"/>
                        </a:rPr>
                        <a:t>Tỉ</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lệ</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thất</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nghiệp</a:t>
                      </a:r>
                      <a:r>
                        <a:rPr lang="en-US" sz="2200" b="0" dirty="0">
                          <a:solidFill>
                            <a:srgbClr val="002060"/>
                          </a:solidFill>
                          <a:latin typeface="Times New Roman" pitchFamily="18" charset="0"/>
                          <a:cs typeface="Times New Roman" pitchFamily="18" charset="0"/>
                        </a:rPr>
                        <a:t> ở </a:t>
                      </a:r>
                      <a:r>
                        <a:rPr lang="en-US" sz="2200" b="0" dirty="0" err="1">
                          <a:solidFill>
                            <a:srgbClr val="002060"/>
                          </a:solidFill>
                          <a:latin typeface="Times New Roman" pitchFamily="18" charset="0"/>
                          <a:cs typeface="Times New Roman" pitchFamily="18" charset="0"/>
                        </a:rPr>
                        <a:t>thành</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thị</a:t>
                      </a:r>
                      <a:endParaRPr lang="en-US" sz="22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200" b="0" dirty="0" err="1">
                          <a:solidFill>
                            <a:srgbClr val="002060"/>
                          </a:solidFill>
                          <a:latin typeface="Times New Roman" pitchFamily="18" charset="0"/>
                          <a:cs typeface="Times New Roman" pitchFamily="18" charset="0"/>
                        </a:rPr>
                        <a:t>Tỉ</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lệ</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thiếu</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việc</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làm</a:t>
                      </a:r>
                      <a:r>
                        <a:rPr lang="en-US" sz="2200" b="0" dirty="0">
                          <a:solidFill>
                            <a:srgbClr val="002060"/>
                          </a:solidFill>
                          <a:latin typeface="Times New Roman" pitchFamily="18" charset="0"/>
                          <a:cs typeface="Times New Roman" pitchFamily="18" charset="0"/>
                        </a:rPr>
                        <a:t> ở </a:t>
                      </a:r>
                      <a:r>
                        <a:rPr lang="en-US" sz="2200" b="0" dirty="0" err="1">
                          <a:solidFill>
                            <a:srgbClr val="002060"/>
                          </a:solidFill>
                          <a:latin typeface="Times New Roman" pitchFamily="18" charset="0"/>
                          <a:cs typeface="Times New Roman" pitchFamily="18" charset="0"/>
                        </a:rPr>
                        <a:t>nông</a:t>
                      </a:r>
                      <a:r>
                        <a:rPr lang="en-US" sz="2200" b="0" dirty="0">
                          <a:solidFill>
                            <a:srgbClr val="002060"/>
                          </a:solidFill>
                          <a:latin typeface="Times New Roman" pitchFamily="18" charset="0"/>
                          <a:cs typeface="Times New Roman" pitchFamily="18" charset="0"/>
                        </a:rPr>
                        <a:t> </a:t>
                      </a:r>
                      <a:r>
                        <a:rPr lang="en-US" sz="2200" b="0" dirty="0" err="1">
                          <a:solidFill>
                            <a:srgbClr val="002060"/>
                          </a:solidFill>
                          <a:latin typeface="Times New Roman" pitchFamily="18" charset="0"/>
                          <a:cs typeface="Times New Roman" pitchFamily="18" charset="0"/>
                        </a:rPr>
                        <a:t>thôn</a:t>
                      </a:r>
                      <a:endParaRPr lang="en-US" sz="2200" b="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30862124"/>
                  </a:ext>
                </a:extLst>
              </a:tr>
              <a:tr h="370840">
                <a:tc>
                  <a:txBody>
                    <a:bodyPr/>
                    <a:lstStyle/>
                    <a:p>
                      <a:pPr algn="just"/>
                      <a:r>
                        <a:rPr lang="en-US" sz="2200" dirty="0" err="1">
                          <a:solidFill>
                            <a:srgbClr val="002060"/>
                          </a:solidFill>
                          <a:latin typeface="Times New Roman" pitchFamily="18" charset="0"/>
                          <a:cs typeface="Times New Roman" pitchFamily="18" charset="0"/>
                        </a:rPr>
                        <a:t>Trung</a:t>
                      </a:r>
                      <a:r>
                        <a:rPr lang="en-US" sz="2200" dirty="0">
                          <a:solidFill>
                            <a:srgbClr val="002060"/>
                          </a:solidFill>
                          <a:latin typeface="Times New Roman" pitchFamily="18" charset="0"/>
                          <a:cs typeface="Times New Roman" pitchFamily="18" charset="0"/>
                        </a:rPr>
                        <a:t> du </a:t>
                      </a:r>
                      <a:r>
                        <a:rPr lang="en-US" sz="2200" dirty="0" err="1">
                          <a:solidFill>
                            <a:srgbClr val="002060"/>
                          </a:solidFill>
                          <a:latin typeface="Times New Roman" pitchFamily="18" charset="0"/>
                          <a:cs typeface="Times New Roman" pitchFamily="18" charset="0"/>
                        </a:rPr>
                        <a:t>và</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miền</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núi</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Bắc</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Bộ</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2607743"/>
                  </a:ext>
                </a:extLst>
              </a:tr>
              <a:tr h="370840">
                <a:tc>
                  <a:txBody>
                    <a:bodyPr/>
                    <a:lstStyle/>
                    <a:p>
                      <a:pPr algn="just"/>
                      <a:r>
                        <a:rPr lang="en-US" sz="2200" dirty="0" err="1">
                          <a:solidFill>
                            <a:srgbClr val="002060"/>
                          </a:solidFill>
                          <a:latin typeface="Times New Roman" pitchFamily="18" charset="0"/>
                          <a:cs typeface="Times New Roman" pitchFamily="18" charset="0"/>
                        </a:rPr>
                        <a:t>Đồng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bằng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sông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Hồng</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rgbClr val="002060"/>
                          </a:solidFill>
                          <a:latin typeface="Times New Roman" pitchFamily="18" charset="0"/>
                          <a:cs typeface="Times New Roman" pitchFamily="18" charset="0"/>
                        </a:rPr>
                        <a:t>4,5</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851230"/>
                  </a:ext>
                </a:extLst>
              </a:tr>
              <a:tr h="370840">
                <a:tc>
                  <a:txBody>
                    <a:bodyPr/>
                    <a:lstStyle/>
                    <a:p>
                      <a:pPr algn="just"/>
                      <a:r>
                        <a:rPr lang="en-US" sz="2200" dirty="0" err="1">
                          <a:solidFill>
                            <a:srgbClr val="002060"/>
                          </a:solidFill>
                          <a:latin typeface="Times New Roman" pitchFamily="18" charset="0"/>
                          <a:cs typeface="Times New Roman" pitchFamily="18" charset="0"/>
                        </a:rPr>
                        <a:t>Bắc</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Trung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Bộ</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và</a:t>
                      </a:r>
                      <a:r>
                        <a:rPr lang="en-US" sz="2200" dirty="0">
                          <a:solidFill>
                            <a:srgbClr val="002060"/>
                          </a:solidFill>
                          <a:latin typeface="Times New Roman" pitchFamily="18" charset="0"/>
                          <a:cs typeface="Times New Roman" pitchFamily="18" charset="0"/>
                        </a:rPr>
                        <a:t> DH Nam </a:t>
                      </a:r>
                      <a:r>
                        <a:rPr lang="en-US" sz="2200" dirty="0" err="1">
                          <a:solidFill>
                            <a:srgbClr val="002060"/>
                          </a:solidFill>
                          <a:latin typeface="Times New Roman" pitchFamily="18" charset="0"/>
                          <a:cs typeface="Times New Roman" pitchFamily="18" charset="0"/>
                        </a:rPr>
                        <a:t>Trung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Bộ</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rgbClr val="002060"/>
                          </a:solidFill>
                          <a:latin typeface="Times New Roman" pitchFamily="18" charset="0"/>
                          <a:cs typeface="Times New Roman" pitchFamily="18" charset="0"/>
                        </a:rPr>
                        <a:t>3,4</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272571"/>
                  </a:ext>
                </a:extLst>
              </a:tr>
              <a:tr h="370840">
                <a:tc>
                  <a:txBody>
                    <a:bodyPr/>
                    <a:lstStyle/>
                    <a:p>
                      <a:pPr algn="just"/>
                      <a:r>
                        <a:rPr lang="en-US" sz="2200" dirty="0" err="1">
                          <a:solidFill>
                            <a:srgbClr val="002060"/>
                          </a:solidFill>
                          <a:latin typeface="Times New Roman" pitchFamily="18" charset="0"/>
                          <a:cs typeface="Times New Roman" pitchFamily="18" charset="0"/>
                        </a:rPr>
                        <a:t>Tây</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Nguyên</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4510631"/>
                  </a:ext>
                </a:extLst>
              </a:tr>
              <a:tr h="370840">
                <a:tc>
                  <a:txBody>
                    <a:bodyPr/>
                    <a:lstStyle/>
                    <a:p>
                      <a:pPr algn="just"/>
                      <a:r>
                        <a:rPr lang="en-US" sz="2200" dirty="0" err="1">
                          <a:solidFill>
                            <a:srgbClr val="002060"/>
                          </a:solidFill>
                          <a:latin typeface="Times New Roman" pitchFamily="18" charset="0"/>
                          <a:cs typeface="Times New Roman" pitchFamily="18" charset="0"/>
                        </a:rPr>
                        <a:t>Đông</a:t>
                      </a:r>
                      <a:r>
                        <a:rPr lang="en-US" sz="2200" dirty="0">
                          <a:solidFill>
                            <a:srgbClr val="002060"/>
                          </a:solidFill>
                          <a:latin typeface="Times New Roman" pitchFamily="18" charset="0"/>
                          <a:cs typeface="Times New Roman" pitchFamily="18" charset="0"/>
                        </a:rPr>
                        <a:t> Nam </a:t>
                      </a:r>
                      <a:r>
                        <a:rPr lang="en-US" sz="2200" dirty="0" err="1">
                          <a:solidFill>
                            <a:srgbClr val="002060"/>
                          </a:solidFill>
                          <a:latin typeface="Times New Roman" pitchFamily="18" charset="0"/>
                          <a:cs typeface="Times New Roman" pitchFamily="18" charset="0"/>
                        </a:rPr>
                        <a:t>Bộ</a:t>
                      </a:r>
                      <a:endParaRPr lang="en-US" sz="22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978722"/>
                  </a:ext>
                </a:extLst>
              </a:tr>
              <a:tr h="370840">
                <a:tc>
                  <a:txBody>
                    <a:bodyPr/>
                    <a:lstStyle/>
                    <a:p>
                      <a:pPr algn="just"/>
                      <a:r>
                        <a:rPr lang="en-US" sz="2200" dirty="0" err="1">
                          <a:solidFill>
                            <a:srgbClr val="002060"/>
                          </a:solidFill>
                          <a:latin typeface="Times New Roman" pitchFamily="18" charset="0"/>
                          <a:cs typeface="Times New Roman" pitchFamily="18" charset="0"/>
                        </a:rPr>
                        <a:t>Đồng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bằng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sông</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Cửu</a:t>
                      </a:r>
                      <a:r>
                        <a:rPr lang="en-US" sz="2200" dirty="0">
                          <a:solidFill>
                            <a:srgbClr val="002060"/>
                          </a:solidFill>
                          <a:latin typeface="Times New Roman" pitchFamily="18" charset="0"/>
                          <a:cs typeface="Times New Roman" pitchFamily="18" charset="0"/>
                        </a:rPr>
                        <a:t>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rgbClr val="002060"/>
                          </a:solidFill>
                          <a:latin typeface="Times New Roman" pitchFamily="18" charset="0"/>
                          <a:cs typeface="Times New Roman"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3839778"/>
                  </a:ext>
                </a:extLst>
              </a:tr>
            </a:tbl>
          </a:graphicData>
        </a:graphic>
      </p:graphicFrame>
      <p:sp>
        <p:nvSpPr>
          <p:cNvPr id="6" name="TextBox 5">
            <a:extLst>
              <a:ext uri="{FF2B5EF4-FFF2-40B4-BE49-F238E27FC236}">
                <a16:creationId xmlns:a16="http://schemas.microsoft.com/office/drawing/2014/main" id="{B99F646F-901E-4F8A-A4A6-0069FA6AAA7C}"/>
              </a:ext>
            </a:extLst>
          </p:cNvPr>
          <p:cNvSpPr txBox="1"/>
          <p:nvPr/>
        </p:nvSpPr>
        <p:spPr>
          <a:xfrm>
            <a:off x="6334699" y="4416328"/>
            <a:ext cx="5326309" cy="369332"/>
          </a:xfrm>
          <a:prstGeom prst="rect">
            <a:avLst/>
          </a:prstGeom>
          <a:noFill/>
        </p:spPr>
        <p:txBody>
          <a:bodyPr wrap="square" rtlCol="0">
            <a:spAutoFit/>
          </a:bodyPr>
          <a:lstStyle/>
          <a:p>
            <a:pPr algn="ctr"/>
            <a:r>
              <a:rPr lang="en-US" dirty="0" err="1"/>
              <a:t>Nguồn</a:t>
            </a:r>
            <a:r>
              <a:rPr lang="en-US" dirty="0"/>
              <a:t>: </a:t>
            </a:r>
            <a:r>
              <a:rPr lang="en-US" dirty="0" err="1"/>
              <a:t>Niên</a:t>
            </a:r>
            <a:r>
              <a:rPr lang="en-US" dirty="0"/>
              <a:t> </a:t>
            </a:r>
            <a:r>
              <a:rPr lang="en-US" dirty="0" err="1"/>
              <a:t>giám</a:t>
            </a:r>
            <a:r>
              <a:rPr lang="en-US" dirty="0"/>
              <a:t> </a:t>
            </a:r>
            <a:r>
              <a:rPr lang="en-US" dirty="0" err="1"/>
              <a:t>thống</a:t>
            </a:r>
            <a:r>
              <a:rPr lang="en-US" dirty="0"/>
              <a:t> </a:t>
            </a:r>
            <a:r>
              <a:rPr lang="en-US" dirty="0" err="1"/>
              <a:t>kê</a:t>
            </a:r>
            <a:r>
              <a:rPr lang="en-US" dirty="0"/>
              <a:t> </a:t>
            </a:r>
            <a:r>
              <a:rPr lang="en-US" dirty="0" err="1"/>
              <a:t>Việt</a:t>
            </a:r>
            <a:r>
              <a:rPr lang="en-US" dirty="0"/>
              <a:t> Nam </a:t>
            </a:r>
            <a:r>
              <a:rPr lang="en-US" dirty="0" err="1"/>
              <a:t>năm</a:t>
            </a:r>
            <a:r>
              <a:rPr lang="en-US" dirty="0"/>
              <a:t> 2015</a:t>
            </a:r>
          </a:p>
        </p:txBody>
      </p:sp>
      <p:pic>
        <p:nvPicPr>
          <p:cNvPr id="7" name="Ink 6">
            <a:extLst>
              <a:ext uri="{FF2B5EF4-FFF2-40B4-BE49-F238E27FC236}">
                <a16:creationId xmlns:a16="http://schemas.microsoft.com/office/drawing/2014/main" id="{8756D2EB-AA3F-4626-AB7C-3B69B99FE529}"/>
              </a:ext>
            </a:extLst>
          </p:cNvPr>
          <p:cNvPicPr/>
          <p:nvPr/>
        </p:nvPicPr>
        <p:blipFill>
          <a:blip r:embed="rId3"/>
          <a:stretch>
            <a:fillRect/>
          </a:stretch>
        </p:blipFill>
        <p:spPr>
          <a:xfrm>
            <a:off x="5537908" y="2072692"/>
            <a:ext cx="601200" cy="347760"/>
          </a:xfrm>
          <a:prstGeom prst="rect">
            <a:avLst/>
          </a:prstGeom>
        </p:spPr>
      </p:pic>
      <p:pic>
        <p:nvPicPr>
          <p:cNvPr id="8" name="Ink 7">
            <a:extLst>
              <a:ext uri="{FF2B5EF4-FFF2-40B4-BE49-F238E27FC236}">
                <a16:creationId xmlns:a16="http://schemas.microsoft.com/office/drawing/2014/main" id="{0D199629-463D-47CE-9598-F804A2A37A97}"/>
              </a:ext>
            </a:extLst>
          </p:cNvPr>
          <p:cNvPicPr/>
          <p:nvPr/>
        </p:nvPicPr>
        <p:blipFill>
          <a:blip r:embed="rId4"/>
          <a:stretch>
            <a:fillRect/>
          </a:stretch>
        </p:blipFill>
        <p:spPr>
          <a:xfrm>
            <a:off x="9112579" y="4010139"/>
            <a:ext cx="707760" cy="352925"/>
          </a:xfrm>
          <a:prstGeom prst="rect">
            <a:avLst/>
          </a:prstGeom>
        </p:spPr>
      </p:pic>
      <p:pic>
        <p:nvPicPr>
          <p:cNvPr id="9" name="Ink 8">
            <a:extLst>
              <a:ext uri="{FF2B5EF4-FFF2-40B4-BE49-F238E27FC236}">
                <a16:creationId xmlns:a16="http://schemas.microsoft.com/office/drawing/2014/main" id="{158222E6-F7B4-4278-8EA7-A8FF83669F58}"/>
              </a:ext>
            </a:extLst>
          </p:cNvPr>
          <p:cNvPicPr/>
          <p:nvPr/>
        </p:nvPicPr>
        <p:blipFill>
          <a:blip r:embed="rId5"/>
          <a:stretch>
            <a:fillRect/>
          </a:stretch>
        </p:blipFill>
        <p:spPr>
          <a:xfrm>
            <a:off x="5368191" y="3233891"/>
            <a:ext cx="677520" cy="288000"/>
          </a:xfrm>
          <a:prstGeom prst="rect">
            <a:avLst/>
          </a:prstGeom>
        </p:spPr>
      </p:pic>
      <p:pic>
        <p:nvPicPr>
          <p:cNvPr id="11" name="Ink 10">
            <a:extLst>
              <a:ext uri="{FF2B5EF4-FFF2-40B4-BE49-F238E27FC236}">
                <a16:creationId xmlns:a16="http://schemas.microsoft.com/office/drawing/2014/main" id="{574729DF-6EBC-4359-9385-E9747B1FC466}"/>
              </a:ext>
            </a:extLst>
          </p:cNvPr>
          <p:cNvPicPr/>
          <p:nvPr/>
        </p:nvPicPr>
        <p:blipFill>
          <a:blip r:embed="rId6"/>
          <a:stretch>
            <a:fillRect/>
          </a:stretch>
        </p:blipFill>
        <p:spPr>
          <a:xfrm>
            <a:off x="9039564" y="3710392"/>
            <a:ext cx="692640" cy="319320"/>
          </a:xfrm>
          <a:prstGeom prst="rect">
            <a:avLst/>
          </a:prstGeom>
        </p:spPr>
      </p:pic>
      <p:sp>
        <p:nvSpPr>
          <p:cNvPr id="10" name="Frame 9">
            <a:extLst>
              <a:ext uri="{FF2B5EF4-FFF2-40B4-BE49-F238E27FC236}">
                <a16:creationId xmlns:a16="http://schemas.microsoft.com/office/drawing/2014/main" id="{085350A4-F3E1-4E1E-A0E6-7E02A9270D02}"/>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17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250"/>
                                        <p:tgtEl>
                                          <p:spTgt spid="3">
                                            <p:bg/>
                                          </p:spTgt>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2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6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125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drawProgress</p:attrName>
                                        </p:attrNameLst>
                                      </p:cBhvr>
                                      <p:tavLst>
                                        <p:tav tm="0">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63"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2000" fill="hold"/>
                                        <p:tgtEl>
                                          <p:spTgt spid="1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8E6E1BE-6F2C-443C-B3F6-26506419A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270" y="974616"/>
            <a:ext cx="3438550" cy="197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62A99068-5971-48ED-8C86-F1AB1E004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720" y="1183957"/>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BD4BAB9E-A12C-4AB8-ABE9-AF99FD2F474D}"/>
              </a:ext>
            </a:extLst>
          </p:cNvPr>
          <p:cNvGrpSpPr/>
          <p:nvPr/>
        </p:nvGrpSpPr>
        <p:grpSpPr>
          <a:xfrm>
            <a:off x="1595851" y="2654918"/>
            <a:ext cx="8734969" cy="2515026"/>
            <a:chOff x="239491" y="3813158"/>
            <a:chExt cx="8734969" cy="2515026"/>
          </a:xfrm>
        </p:grpSpPr>
        <p:pic>
          <p:nvPicPr>
            <p:cNvPr id="5" name="Picture 4">
              <a:extLst>
                <a:ext uri="{FF2B5EF4-FFF2-40B4-BE49-F238E27FC236}">
                  <a16:creationId xmlns:a16="http://schemas.microsoft.com/office/drawing/2014/main" id="{D41248BB-DDD5-459B-A1A8-026169BB7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06" y="3813158"/>
              <a:ext cx="1450132"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079C4FF9-6404-479C-B763-C8B22E0D9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729" y="3854002"/>
              <a:ext cx="1450132"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30A85297-E4E8-45E2-908C-C0542B980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91" y="4600713"/>
              <a:ext cx="1450132"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2B5E08CA-27B4-4692-AB38-E75C364F2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338" y="4579068"/>
              <a:ext cx="1287587"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88931D06-1166-4FE1-B788-8674AA98F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4075978"/>
              <a:ext cx="1450132"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969CD44B-0377-463C-AFD4-0BABEBF8D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645" y="4667084"/>
              <a:ext cx="1362115" cy="136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CFCBB717-8D4B-48F7-BF53-4C981E46E485}"/>
                </a:ext>
              </a:extLst>
            </p:cNvPr>
            <p:cNvSpPr txBox="1"/>
            <p:nvPr/>
          </p:nvSpPr>
          <p:spPr>
            <a:xfrm>
              <a:off x="602030" y="5836338"/>
              <a:ext cx="2175183" cy="461665"/>
            </a:xfrm>
            <a:prstGeom prst="rect">
              <a:avLst/>
            </a:prstGeom>
            <a:noFill/>
          </p:spPr>
          <p:txBody>
            <a:bodyPr wrap="square" rtlCol="0">
              <a:spAutoFit/>
            </a:bodyPr>
            <a:lstStyle/>
            <a:p>
              <a:pPr algn="ctr"/>
              <a:r>
                <a:rPr lang="en-US" sz="2400" b="1" dirty="0" err="1"/>
                <a:t>Thiếu</a:t>
              </a:r>
              <a:r>
                <a:rPr lang="en-US" sz="2400" b="1" dirty="0"/>
                <a:t> </a:t>
              </a:r>
              <a:r>
                <a:rPr lang="en-US" sz="2400" b="1" dirty="0" err="1"/>
                <a:t>việc</a:t>
              </a:r>
              <a:r>
                <a:rPr lang="en-US" sz="2400" b="1" dirty="0"/>
                <a:t> </a:t>
              </a:r>
              <a:r>
                <a:rPr lang="en-US" sz="2400" b="1" dirty="0" err="1"/>
                <a:t>làm</a:t>
              </a:r>
              <a:endParaRPr lang="vi-VN" sz="2400" b="1" dirty="0"/>
            </a:p>
          </p:txBody>
        </p:sp>
        <p:sp>
          <p:nvSpPr>
            <p:cNvPr id="12" name="TextBox 11">
              <a:extLst>
                <a:ext uri="{FF2B5EF4-FFF2-40B4-BE49-F238E27FC236}">
                  <a16:creationId xmlns:a16="http://schemas.microsoft.com/office/drawing/2014/main" id="{C71F1811-BFFB-48B4-886C-504D696F96EA}"/>
                </a:ext>
              </a:extLst>
            </p:cNvPr>
            <p:cNvSpPr txBox="1"/>
            <p:nvPr/>
          </p:nvSpPr>
          <p:spPr>
            <a:xfrm>
              <a:off x="7214956" y="5866519"/>
              <a:ext cx="1691608" cy="461665"/>
            </a:xfrm>
            <a:prstGeom prst="rect">
              <a:avLst/>
            </a:prstGeom>
            <a:noFill/>
          </p:spPr>
          <p:txBody>
            <a:bodyPr wrap="square" rtlCol="0">
              <a:spAutoFit/>
            </a:bodyPr>
            <a:lstStyle/>
            <a:p>
              <a:r>
                <a:rPr lang="en-US" sz="2400" b="1" dirty="0" err="1"/>
                <a:t>Thất</a:t>
              </a:r>
              <a:r>
                <a:rPr lang="en-US" sz="2400" b="1" dirty="0"/>
                <a:t> </a:t>
              </a:r>
              <a:r>
                <a:rPr lang="en-US" sz="2400" b="1" dirty="0" err="1"/>
                <a:t>nghiệp</a:t>
              </a:r>
              <a:endParaRPr lang="vi-VN" sz="2400" b="1" dirty="0"/>
            </a:p>
          </p:txBody>
        </p:sp>
      </p:grpSp>
      <p:pic>
        <p:nvPicPr>
          <p:cNvPr id="14" name="Picture 2">
            <a:extLst>
              <a:ext uri="{FF2B5EF4-FFF2-40B4-BE49-F238E27FC236}">
                <a16:creationId xmlns:a16="http://schemas.microsoft.com/office/drawing/2014/main" id="{1357E18F-8EB7-4996-855D-C0F9206F34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302" b="1885"/>
          <a:stretch/>
        </p:blipFill>
        <p:spPr bwMode="auto">
          <a:xfrm>
            <a:off x="738620" y="412511"/>
            <a:ext cx="10316373" cy="619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rame 14">
            <a:extLst>
              <a:ext uri="{FF2B5EF4-FFF2-40B4-BE49-F238E27FC236}">
                <a16:creationId xmlns:a16="http://schemas.microsoft.com/office/drawing/2014/main" id="{7984F0D8-B1E0-47F2-9A7F-EF9C6A0134E4}"/>
              </a:ext>
            </a:extLst>
          </p:cNvPr>
          <p:cNvSpPr/>
          <p:nvPr/>
        </p:nvSpPr>
        <p:spPr>
          <a:xfrm>
            <a:off x="0" y="0"/>
            <a:ext cx="12192000" cy="6858000"/>
          </a:xfrm>
          <a:prstGeom prst="frame">
            <a:avLst>
              <a:gd name="adj1" fmla="val 2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27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Custom 29">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9Slide03 Roboto Condensed"/>
        <a:ea typeface=""/>
        <a:cs typeface=""/>
      </a:majorFont>
      <a:minorFont>
        <a:latin typeface="#9Slide07 IcielBaliho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2183</Words>
  <Application>Microsoft Office PowerPoint</Application>
  <PresentationFormat>Widescreen</PresentationFormat>
  <Paragraphs>194</Paragraphs>
  <Slides>26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#9Slide03 Roboto Condensed</vt:lpstr>
      <vt:lpstr>#9Slide07 IcielBaliho Script</vt:lpstr>
      <vt:lpstr>Adobe 黑体 Std R</vt:lpstr>
      <vt:lpstr>Agency FB</vt:lpstr>
      <vt:lpstr>Arial</vt:lpstr>
      <vt:lpstr>Calibri</vt:lpstr>
      <vt:lpstr>Tahoma</vt:lpstr>
      <vt:lpstr>Times New Roman</vt:lpstr>
      <vt:lpstr>VNI-Cooper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LÀ ĐẠI BIỂU QUỐC HỘI</vt:lpstr>
      <vt:lpstr>TÔI LÀ ĐẠI BIỂU QUỐC HỘI</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Phượng</dc:creator>
  <cp:lastModifiedBy>Dell</cp:lastModifiedBy>
  <cp:revision>87</cp:revision>
  <dcterms:created xsi:type="dcterms:W3CDTF">2020-07-13T08:22:20Z</dcterms:created>
  <dcterms:modified xsi:type="dcterms:W3CDTF">2021-09-15T02:46:13Z</dcterms:modified>
</cp:coreProperties>
</file>