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4389588-CB9D-4D3D-A54D-C7F936AB8EDD}">
  <a:tblStyle styleId="{F4389588-CB9D-4D3D-A54D-C7F936AB8ED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/>
        </p:nvSpPr>
        <p:spPr>
          <a:xfrm>
            <a:off x="1600200" y="158890"/>
            <a:ext cx="6476999" cy="400110"/>
          </a:xfrm>
          <a:prstGeom prst="rect">
            <a:avLst/>
          </a:prstGeom>
          <a:solidFill>
            <a:srgbClr val="CCC0D9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4472C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PHÒNG GIÁO DỤC &amp; ĐÀO TẠO QUẬN GÒ VẤP</a:t>
            </a:r>
            <a:endParaRPr b="1" sz="2000">
              <a:solidFill>
                <a:srgbClr val="4472C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219199" y="1073374"/>
            <a:ext cx="67818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 DUNG CHUẨN BỊ CỦA HỌC SINH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830647" y="2209800"/>
            <a:ext cx="332739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MÔN  ĐỊA LÝ 9</a:t>
            </a:r>
            <a:endParaRPr b="1" sz="280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334951" y="3352800"/>
            <a:ext cx="74280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3-BÀI 3: PHÂN BỐ DÂN CƯ VÀ CÁC LOẠI HÌNH QUẦN CƯ</a:t>
            </a:r>
            <a:endParaRPr b="1"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hitecornerFlower" id="92" name="Google Shape;9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-383882" y="2816518"/>
            <a:ext cx="4495800" cy="35871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title"/>
          </p:nvPr>
        </p:nvSpPr>
        <p:spPr>
          <a:xfrm>
            <a:off x="457200" y="685800"/>
            <a:ext cx="82296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b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I. Mật độ dân số và phân bố dân cư:</a:t>
            </a:r>
            <a:b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 hiểu MĐDS của nước ta và của các nước trên thế giới hiện nay là bao nhiêu ( người /km</a:t>
            </a:r>
            <a:r>
              <a:rPr baseline="30000" lang="en-US" sz="2000">
                <a:solidFill>
                  <a:srgbClr val="0000CC"/>
                </a:solidFill>
              </a:rPr>
              <a:t>2  </a:t>
            </a: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So sánh rút ra nhận xét</a:t>
            </a:r>
            <a:b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Kết hợp với số liệu SGK và bảng MĐDS các vùng của nước ta qua các năm .Rút ra kết luận</a:t>
            </a:r>
            <a:b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Quan sát H 3.1 (SGK/ trang 11) kết hợp với nội dung SGK cho biết dân cư tập trung đông đúc ở những vùng nào, thưa thớt ở những vùng nào? Vì sao?</a:t>
            </a:r>
            <a:b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lang="en-US" sz="1200"/>
            </a:br>
            <a:endParaRPr sz="1200"/>
          </a:p>
        </p:txBody>
      </p:sp>
      <p:graphicFrame>
        <p:nvGraphicFramePr>
          <p:cNvPr id="98" name="Google Shape;98;p14"/>
          <p:cNvGraphicFramePr/>
          <p:nvPr/>
        </p:nvGraphicFramePr>
        <p:xfrm>
          <a:off x="1752600" y="205739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{F4389588-CB9D-4D3D-A54D-C7F936AB8EDD}</a:tableStyleId>
              </a:tblPr>
              <a:tblGrid>
                <a:gridCol w="2254250"/>
                <a:gridCol w="893450"/>
                <a:gridCol w="857875"/>
                <a:gridCol w="857875"/>
                <a:gridCol w="880750"/>
              </a:tblGrid>
              <a:tr h="572325">
                <a:tc>
                  <a:txBody>
                    <a:bodyPr/>
                    <a:lstStyle/>
                    <a:p>
                      <a:pPr indent="0" lvl="0" marL="0" marR="6159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Năm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67945" marR="0" rtl="0" algn="l">
                        <a:spcBef>
                          <a:spcPts val="81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Các vùng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25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1989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25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698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2000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25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2743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2010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25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825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2017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</a:tr>
              <a:tr h="3104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Cả nước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195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234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262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283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092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Trung du và miền núi Bắc Bộ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103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110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121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132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23550"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Char char="−"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Tây Bắc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37820" marR="3346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37185" marR="33528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48615" marR="34798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24750"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Char char="−"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Đông Bắc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161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092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Đồng bằng sông Hồng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784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2698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1138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743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1249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2825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1333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104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Bắc Trung Bộ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167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195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196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208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092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Duyên hải Nam Trung Bộ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148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184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104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Tây Nguyên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37820" marR="3346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77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37185" marR="33528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95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106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104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Đông Nam Bộ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333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613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711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3104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Đồng bằng sông Cửu Long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80670" marR="27559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359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079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401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1242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425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20675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435</a:t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762000" y="533400"/>
            <a:ext cx="6096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en-US" sz="3200">
                <a:latin typeface="Times New Roman"/>
                <a:ea typeface="Times New Roman"/>
                <a:cs typeface="Times New Roman"/>
                <a:sym typeface="Times New Roman"/>
              </a:rPr>
              <a:t>II. Các loại hình quần cư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Char char="-"/>
            </a:pPr>
            <a:r>
              <a:rPr lang="en-US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Khái niệm về quần cư .Có mấy loại hình quần cư ?( chú ý các thuật ngữ cuối SGK)</a:t>
            </a:r>
            <a:endParaRPr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Char char="-"/>
            </a:pPr>
            <a:r>
              <a:rPr lang="en-US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Dựa vào kiến thức SGK và hiểu biết của bản thân em hãy so sánh về đặc điểm các loại hình quần cư ở nước ta hiện nay</a:t>
            </a:r>
            <a:endParaRPr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hitecornerFlower" id="105" name="Google Shape;10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648515" y="2705916"/>
            <a:ext cx="3351169" cy="495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0" y="-76200"/>
            <a:ext cx="3733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/>
              <a:t>III. Đô thị hóa</a:t>
            </a:r>
            <a:endParaRPr b="1" sz="2800"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457200" y="620713"/>
            <a:ext cx="83820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Times New Roman"/>
              <a:buChar char="-"/>
            </a:pPr>
            <a:r>
              <a:rPr lang="en-US" sz="28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 sát bảng số liệu về dân số thành thị và tỉ lệ dân thành thị nước ta qua các năm, em hãy :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800"/>
              <a:buNone/>
            </a:pPr>
            <a:r>
              <a:rPr lang="en-US" sz="28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Nhận xét về số dân thành thị và tỉ lệ dân thành thị của nước ta?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800"/>
              <a:buNone/>
            </a:pPr>
            <a:r>
              <a:rPr lang="en-US" sz="28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Cho biết sự thay đổi tỉ lệ dân thành thị đã phản ánh quá trình đô thị hóa ở nước ta như thế nào?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800"/>
              <a:buNone/>
            </a:pPr>
            <a:r>
              <a:rPr lang="en-US" sz="28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Liên hệ thực tế: lấy ví dụ minh họa về việc mở rộng quy mô các thành phố của nước ta hiện nay.</a:t>
            </a:r>
            <a:endParaRPr sz="28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1625600" y="3211513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3" name="Google Shape;113;p16"/>
          <p:cNvGraphicFramePr/>
          <p:nvPr/>
        </p:nvGraphicFramePr>
        <p:xfrm>
          <a:off x="762000" y="1524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{F4389588-CB9D-4D3D-A54D-C7F936AB8EDD}</a:tableStyleId>
              </a:tblPr>
              <a:tblGrid>
                <a:gridCol w="2704700"/>
                <a:gridCol w="781125"/>
                <a:gridCol w="781125"/>
                <a:gridCol w="781125"/>
                <a:gridCol w="781125"/>
                <a:gridCol w="781125"/>
                <a:gridCol w="781125"/>
              </a:tblGrid>
              <a:tr h="756825">
                <a:tc>
                  <a:txBody>
                    <a:bodyPr/>
                    <a:lstStyle/>
                    <a:p>
                      <a:pPr indent="0" lvl="0" marL="0" marR="6096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Năm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67945" marR="0" rtl="0" algn="l">
                        <a:spcBef>
                          <a:spcPts val="73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Tiêu chí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8420" marR="5397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1985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8420" marR="5461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1990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8420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1995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7785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2000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7785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2010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57150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2017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99"/>
                    </a:solidFill>
                  </a:tcPr>
                </a:tc>
              </a:tr>
              <a:tr h="425425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Dân số thành thị </a:t>
                      </a:r>
                      <a:r>
                        <a:rPr i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(nghìn người)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8420" marR="5397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11360,0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8420" marR="5461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12880,3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8420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14938,1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785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18771,9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785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26515,9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150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32823,1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  <a:tr h="426200">
                <a:tc>
                  <a:txBody>
                    <a:bodyPr/>
                    <a:lstStyle/>
                    <a:p>
                      <a:pPr indent="0" lvl="0" marL="6794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Tỉ lệ dân thành thị </a:t>
                      </a:r>
                      <a:r>
                        <a:rPr i="1"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(%)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8420" marR="5397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18,97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8420" marR="5461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19,51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8420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20,75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785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24,18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785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30,50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150" marR="55245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35,04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9144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CÁC EM CHUẨN BỊ THẬT KĨ 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CÁC NỘI DUNG TRÊN </a:t>
            </a:r>
            <a:endParaRPr/>
          </a:p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TRƯỚC KHI VÀO NGHE GIẢNG BÀI 3 NHÉ. CHÚC CÁC EM LUÔN TỰ TIN VÀ HỌC TỐT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hitecornerFlower" id="119" name="Google Shape;11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952501" y="2400298"/>
            <a:ext cx="3505199" cy="5257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EN" id="120" name="Google Shape;120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5527675" y="3241675"/>
            <a:ext cx="6705600" cy="527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EN" id="121" name="Google Shape;12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10792" y="-1"/>
            <a:ext cx="8869681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