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3" r:id="rId2"/>
    <p:sldMasterId id="2147483747" r:id="rId3"/>
    <p:sldMasterId id="2147483759" r:id="rId4"/>
    <p:sldMasterId id="2147483771" r:id="rId5"/>
    <p:sldMasterId id="2147483783" r:id="rId6"/>
    <p:sldMasterId id="2147483795" r:id="rId7"/>
    <p:sldMasterId id="2147483807" r:id="rId8"/>
  </p:sldMasterIdLst>
  <p:sldIdLst>
    <p:sldId id="257" r:id="rId9"/>
    <p:sldId id="265" r:id="rId10"/>
    <p:sldId id="266" r:id="rId11"/>
    <p:sldId id="267" r:id="rId12"/>
    <p:sldId id="268" r:id="rId13"/>
    <p:sldId id="269" r:id="rId14"/>
    <p:sldId id="270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>
        <p:scale>
          <a:sx n="64" d="100"/>
          <a:sy n="64" d="100"/>
        </p:scale>
        <p:origin x="684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064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3472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A2F2693A-660F-406D-BCB4-9451679765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250938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8D584-A986-44A5-809F-DB8BCC9BA6A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967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7638F-1C51-4D15-A9CA-99A29BF4F26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15070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534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201" y="6248400"/>
            <a:ext cx="2535767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B03A3C5-F417-4A91-A2F8-ABC8E56B0D2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292632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reeform 2"/>
          <p:cNvSpPr>
            <a:spLocks/>
          </p:cNvSpPr>
          <p:nvPr/>
        </p:nvSpPr>
        <p:spPr bwMode="blackWhite">
          <a:xfrm>
            <a:off x="27517" y="12701"/>
            <a:ext cx="1186180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867" y="4051300"/>
            <a:ext cx="8043333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FCE0C704-B7BB-4C50-B96D-ED89AFAEA3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3016" name="Group 8"/>
          <p:cNvGrpSpPr>
            <a:grpSpLocks/>
          </p:cNvGrpSpPr>
          <p:nvPr/>
        </p:nvGrpSpPr>
        <p:grpSpPr bwMode="auto">
          <a:xfrm>
            <a:off x="260351" y="234950"/>
            <a:ext cx="5050367" cy="1778000"/>
            <a:chOff x="123" y="148"/>
            <a:chExt cx="2386" cy="1120"/>
          </a:xfrm>
        </p:grpSpPr>
        <p:sp>
          <p:nvSpPr>
            <p:cNvPr id="4301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2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302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3026" name="Group 18"/>
          <p:cNvGrpSpPr>
            <a:grpSpLocks/>
          </p:cNvGrpSpPr>
          <p:nvPr/>
        </p:nvGrpSpPr>
        <p:grpSpPr bwMode="auto">
          <a:xfrm>
            <a:off x="10553700" y="4368801"/>
            <a:ext cx="990600" cy="1058863"/>
            <a:chOff x="4986" y="2752"/>
            <a:chExt cx="468" cy="667"/>
          </a:xfrm>
        </p:grpSpPr>
        <p:sp>
          <p:nvSpPr>
            <p:cNvPr id="4302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3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303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3036" name="Freeform 28"/>
          <p:cNvSpPr>
            <a:spLocks/>
          </p:cNvSpPr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37" name="Freeform 29"/>
          <p:cNvSpPr>
            <a:spLocks/>
          </p:cNvSpPr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930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B8620-4067-4324-ABE1-67AC243055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768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5A42B-A4C1-48CB-8A2F-664DDB5DD8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839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FFC54-1AA3-4A3C-9C6B-08BA665298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3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799C7-9473-455D-9FB8-0A81A0A1D3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4466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80C51-4923-4E16-8537-F2B7D6AF42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396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0F01-4D85-4C44-807B-61141F73079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50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D775D-14D1-41A9-8471-C28946038AA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165843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A8F43-94A0-452A-965C-623BCF8B37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935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1DD08-74E4-4693-91CE-3A74B3FE443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072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F2E59-8FF6-40E2-9467-C9F772AA7A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9659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493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38EE7-3218-4AFD-9709-7E2CFE409E2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4646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54CF7-D2F9-4069-9FB2-5950B8C023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8251B-AD92-497E-B379-D21BB2275C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088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E3AF7-2495-4267-9A0C-0F0FB1B4C9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5E777-EAAF-41B3-B1D7-7C77B1E2F3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46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3D930-995E-459E-8799-FA442A07C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6C602-8D6A-4414-A4C6-2C3800EF34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129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7A6A6-1804-493E-BC3B-836D23A605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1CDB1-845B-4665-B85A-B3D8AF4927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922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C21E4-CD09-4FEA-8FC4-CD2ED4177C7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8DD14-74D8-4DA9-9243-A1A7C320F3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88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DA350-7210-446E-A3FE-59A08310E6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3D83B-A953-4F7A-BE78-A7722E3F8F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7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5EDA6-8865-4BDD-B961-A6B000A367E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321342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7FFF6-04AC-4AFE-ABFA-97C9DB1623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23B6F-5B33-459E-B225-A893D2301E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6643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D3685-5CAB-40BE-A18D-24A8E5599C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128CA-42D6-415D-97D3-33B8AA848D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765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FF93-D6F0-4A5E-B4F2-4F74AED7B5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91B2B-6D25-4212-9CD3-65D96CFB10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638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83A98-A633-4A46-AB67-D435DFB4218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73263-5862-420F-BA41-744C756A2A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80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76778-DEFC-41CA-8FC5-8D6E63FD22B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1C1D5-0E0A-4A1C-86AE-AF16F2AF92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95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54CF7-D2F9-4069-9FB2-5950B8C023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8251B-AD92-497E-B379-D21BB2275C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964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E3AF7-2495-4267-9A0C-0F0FB1B4C9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5E777-EAAF-41B3-B1D7-7C77B1E2F3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53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3D930-995E-459E-8799-FA442A07C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6C602-8D6A-4414-A4C6-2C3800EF34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153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7A6A6-1804-493E-BC3B-836D23A605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1CDB1-845B-4665-B85A-B3D8AF4927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0122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C21E4-CD09-4FEA-8FC4-CD2ED4177C7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8DD14-74D8-4DA9-9243-A1A7C320F3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1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D853D-4FE8-468A-8093-5582B9DAE3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955046"/>
      </p:ext>
    </p:extLst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DA350-7210-446E-A3FE-59A08310E6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3D83B-A953-4F7A-BE78-A7722E3F8F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981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7FFF6-04AC-4AFE-ABFA-97C9DB1623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23B6F-5B33-459E-B225-A893D2301E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701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D3685-5CAB-40BE-A18D-24A8E5599C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128CA-42D6-415D-97D3-33B8AA848D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922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FF93-D6F0-4A5E-B4F2-4F74AED7B5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91B2B-6D25-4212-9CD3-65D96CFB10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706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83A98-A633-4A46-AB67-D435DFB4218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73263-5862-420F-BA41-744C756A2A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91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76778-DEFC-41CA-8FC5-8D6E63FD22B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1C1D5-0E0A-4A1C-86AE-AF16F2AF92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531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0E972-005E-4DF1-8BE4-3E127E0C2E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9A9AD-C397-491B-B7A3-91DDD4E00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07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1E9D1-8F68-4599-B757-0D0C2F08F0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B705B-6C31-4F0C-BA45-64ECB4CFA5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427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07FB9-8D7C-4977-B24C-C27F400494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2BDEF-B9C0-44E6-B8B4-3A5DB492F7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4654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60A25-1C2D-4DA8-B7DF-7A7EFA6F8AC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CE932-913A-4B87-B822-CBF9880F88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7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B9E61-F91C-46C3-A0D6-976E1ECE929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781"/>
      </p:ext>
    </p:extLst>
  </p:cSld>
  <p:clrMapOvr>
    <a:masterClrMapping/>
  </p:clrMapOvr>
  <p:transition spd="slow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23DAB-57A6-4E7D-9171-A39A9E2EC38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E8B3F-54F0-4EA3-AA0D-CD84DA23E5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050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0BBCD-6EA1-4595-84C6-FC057E51B6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07CB2-FBAD-4DC1-89E3-A2829DA2F5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320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66AE9-915C-4627-90C7-C2BB4F9C70B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FCC8D-74DF-45D1-AAFE-787C016F0E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6763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82692-0422-4405-98D1-17DC7D16CD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06EDA-3925-40F2-A942-79F0504E0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5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69A86-CE06-46B9-8A57-F2A187E128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EBE94-7FAE-423C-A87C-9B73ECBE7B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093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662F2-782F-44D2-8F59-C78044463A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0D4E2-68DC-4047-9AC8-588D9F8DA8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201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792DA-37FC-4948-AB9F-3BC7305C131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C4D-12D5-438D-97A3-2124EB64E0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96257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54CF7-D2F9-4069-9FB2-5950B8C023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8251B-AD92-497E-B379-D21BB2275C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814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E3AF7-2495-4267-9A0C-0F0FB1B4C9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5E777-EAAF-41B3-B1D7-7C77B1E2F3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4108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3D930-995E-459E-8799-FA442A07C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6C602-8D6A-4414-A4C6-2C3800EF34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95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A7CF5-CECF-40B4-BC07-D13C9CFA80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00414"/>
      </p:ext>
    </p:extLst>
  </p:cSld>
  <p:clrMapOvr>
    <a:masterClrMapping/>
  </p:clrMapOvr>
  <p:transition spd="slow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7A6A6-1804-493E-BC3B-836D23A605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1CDB1-845B-4665-B85A-B3D8AF4927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6927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C21E4-CD09-4FEA-8FC4-CD2ED4177C7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8DD14-74D8-4DA9-9243-A1A7C320F3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130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DA350-7210-446E-A3FE-59A08310E6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3D83B-A953-4F7A-BE78-A7722E3F8F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8060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7FFF6-04AC-4AFE-ABFA-97C9DB1623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23B6F-5B33-459E-B225-A893D2301E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377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D3685-5CAB-40BE-A18D-24A8E5599C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128CA-42D6-415D-97D3-33B8AA848D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974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FF93-D6F0-4A5E-B4F2-4F74AED7B5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91B2B-6D25-4212-9CD3-65D96CFB10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4852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83A98-A633-4A46-AB67-D435DFB4218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73263-5862-420F-BA41-744C756A2A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1647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76778-DEFC-41CA-8FC5-8D6E63FD22B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1C1D5-0E0A-4A1C-86AE-AF16F2AF92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1189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0E972-005E-4DF1-8BE4-3E127E0C2E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9A9AD-C397-491B-B7A3-91DDD4E00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6092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1E9D1-8F68-4599-B757-0D0C2F08F0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B705B-6C31-4F0C-BA45-64ECB4CFA5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FEE9-346F-43B0-81AB-4845C62ADF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96899"/>
      </p:ext>
    </p:extLst>
  </p:cSld>
  <p:clrMapOvr>
    <a:masterClrMapping/>
  </p:clrMapOvr>
  <p:transition spd="slow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07FB9-8D7C-4977-B24C-C27F400494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2BDEF-B9C0-44E6-B8B4-3A5DB492F7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6800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60A25-1C2D-4DA8-B7DF-7A7EFA6F8AC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CE932-913A-4B87-B822-CBF9880F88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5209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23DAB-57A6-4E7D-9171-A39A9E2EC38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E8B3F-54F0-4EA3-AA0D-CD84DA23E5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7150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0BBCD-6EA1-4595-84C6-FC057E51B6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07CB2-FBAD-4DC1-89E3-A2829DA2F5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764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66AE9-915C-4627-90C7-C2BB4F9C70B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FCC8D-74DF-45D1-AAFE-787C016F0E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4427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82692-0422-4405-98D1-17DC7D16CD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06EDA-3925-40F2-A942-79F0504E0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8276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69A86-CE06-46B9-8A57-F2A187E128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EBE94-7FAE-423C-A87C-9B73ECBE7B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46977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662F2-782F-44D2-8F59-C78044463A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0D4E2-68DC-4047-9AC8-588D9F8DA8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3400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792DA-37FC-4948-AB9F-3BC7305C131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C4D-12D5-438D-97A3-2124EB64E0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0083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E0771-4A65-42F4-B89D-7AD92473A4DE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06363-D6A6-4209-8F9C-E658714E96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2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CEB5F-61D6-4742-A6EA-11BF7BAC15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28753"/>
      </p:ext>
    </p:extLst>
  </p:cSld>
  <p:clrMapOvr>
    <a:masterClrMapping/>
  </p:clrMapOvr>
  <p:transition spd="slow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597FB-8923-4BB4-8A04-E9703AB4A304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2C773-24CD-4E7E-94C5-5B4E118DCA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8202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33D5F-92C2-4DC0-911D-3E3A4B3A9728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9E71F-4430-4E61-90EC-71CC4216F1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1780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A2F2-576F-4B46-B9DD-1C92DD892989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A927E-2A2B-4847-9B14-3ED6AA578D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2550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6049F-D16F-47E1-B9BF-817D8D6D2F2B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28C453-9317-4586-AE88-0CB1E2FA8E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2093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3B73A-F44C-4E6F-A813-6EC7D75BC0BF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640A8-0C0A-43FB-BCE6-7B2408DB7E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8716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80F5E-B3AD-4C28-B472-110CF50B6F41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A4224-BD2A-40C1-B3F6-1616BB0B64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2566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6E69D-A11C-426B-BA47-74A4D139B687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0A86B-09AE-43D2-A19F-5A4206440A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156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270F5-88D1-4622-8DA7-7FA86FA5C598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18927-F7A4-46DC-9ABE-6B397CBBDF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0593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CE5D0-FF5B-41B2-A724-F1991834E005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38A77-E783-46EF-8C46-07842130E2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7371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5CB10-A185-4B7F-9310-96390FA3D27E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177CB-549F-4426-92AD-5591050B2E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C6073-A586-4CE6-B027-B910BD4EF2A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60055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1536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pic>
          <p:nvPicPr>
            <p:cNvPr id="15364" name="Picture 4" descr="slidemaster_med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690F31-C176-45EF-869D-3748FBB7C93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70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>
            <a:spLocks/>
          </p:cNvSpPr>
          <p:nvPr/>
        </p:nvSpPr>
        <p:spPr bwMode="auto">
          <a:xfrm rot="-3172564">
            <a:off x="10564284" y="-362479"/>
            <a:ext cx="1162050" cy="2779183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093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333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7733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7CF726-CF61-400B-AB04-896EA34D7F5E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2" name="Freeform 8"/>
          <p:cNvSpPr>
            <a:spLocks/>
          </p:cNvSpPr>
          <p:nvPr/>
        </p:nvSpPr>
        <p:spPr bwMode="auto">
          <a:xfrm rot="-3172564">
            <a:off x="10681230" y="-324907"/>
            <a:ext cx="1165225" cy="27961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93" name="Freeform 9"/>
          <p:cNvSpPr>
            <a:spLocks/>
          </p:cNvSpPr>
          <p:nvPr/>
        </p:nvSpPr>
        <p:spPr bwMode="auto">
          <a:xfrm rot="-3172564">
            <a:off x="10612439" y="-69849"/>
            <a:ext cx="1025525" cy="2095500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grpSp>
        <p:nvGrpSpPr>
          <p:cNvPr id="41994" name="Group 10"/>
          <p:cNvGrpSpPr>
            <a:grpSpLocks/>
          </p:cNvGrpSpPr>
          <p:nvPr/>
        </p:nvGrpSpPr>
        <p:grpSpPr bwMode="auto">
          <a:xfrm>
            <a:off x="10584" y="5540375"/>
            <a:ext cx="2379133" cy="1246188"/>
            <a:chOff x="5" y="3490"/>
            <a:chExt cx="1124" cy="785"/>
          </a:xfrm>
        </p:grpSpPr>
        <p:sp>
          <p:nvSpPr>
            <p:cNvPr id="4199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200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200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200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200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12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201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42021" name="Group 37"/>
          <p:cNvGrpSpPr>
            <a:grpSpLocks/>
          </p:cNvGrpSpPr>
          <p:nvPr/>
        </p:nvGrpSpPr>
        <p:grpSpPr bwMode="auto">
          <a:xfrm>
            <a:off x="11573934" y="2116139"/>
            <a:ext cx="514351" cy="4308475"/>
            <a:chOff x="5468" y="1333"/>
            <a:chExt cx="243" cy="2714"/>
          </a:xfrm>
        </p:grpSpPr>
        <p:sp>
          <p:nvSpPr>
            <p:cNvPr id="4202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2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2024" name="Group 40"/>
          <p:cNvGrpSpPr>
            <a:grpSpLocks/>
          </p:cNvGrpSpPr>
          <p:nvPr/>
        </p:nvGrpSpPr>
        <p:grpSpPr bwMode="auto">
          <a:xfrm>
            <a:off x="9757833" y="90488"/>
            <a:ext cx="2844800" cy="1911350"/>
            <a:chOff x="4610" y="57"/>
            <a:chExt cx="1344" cy="1204"/>
          </a:xfrm>
        </p:grpSpPr>
        <p:grpSp>
          <p:nvGrpSpPr>
            <p:cNvPr id="4202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202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27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202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420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666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746D61-3779-45E4-A651-E34261B709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F9457A-DFC0-46B6-95F3-465C6CF75A62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24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746D61-3779-45E4-A651-E34261B709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F9457A-DFC0-46B6-95F3-465C6CF75A62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49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A44077-D885-4C33-B547-CF56AB1DA82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3E2CEF4-C5C6-4A7D-A07F-54A00D32A524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746D61-3779-45E4-A651-E34261B709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F9457A-DFC0-46B6-95F3-465C6CF75A62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3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A44077-D885-4C33-B547-CF56AB1DA82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3E2CEF4-C5C6-4A7D-A07F-54A00D32A524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49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683262-DDCC-46D0-B195-979984549A68}" type="datetimeFigureOut">
              <a:rPr lang="en-US"/>
              <a:pPr>
                <a:defRPr/>
              </a:pPr>
              <a:t>31-Aug-21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142759-3245-4B5B-9F08-7DC7F676A564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29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685800"/>
            <a:ext cx="7620000" cy="9906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UNIT 1:MY </a:t>
            </a:r>
            <a:r>
              <a:rPr lang="en-US" b="1" dirty="0" smtClean="0">
                <a:solidFill>
                  <a:srgbClr val="FF0000"/>
                </a:solidFill>
              </a:rPr>
              <a:t>FRIENDS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49563" y="1828800"/>
            <a:ext cx="5092874" cy="8382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LESSON:    WRITE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035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 descr="D:\GIAO AN\HINH NEN\hinh-nen-powerpoint-dep-nhat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1981200" y="304801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66"/>
                </a:solidFill>
                <a:cs typeface="Arial" panose="020B0604020202020204" pitchFamily="34" charset="0"/>
              </a:rPr>
              <a:t>* </a:t>
            </a:r>
            <a:r>
              <a:rPr lang="en-US" sz="2800" b="1" u="sng" dirty="0">
                <a:solidFill>
                  <a:srgbClr val="000066"/>
                </a:solidFill>
                <a:cs typeface="Arial" panose="020B0604020202020204" pitchFamily="34" charset="0"/>
              </a:rPr>
              <a:t>Vocabulary</a:t>
            </a:r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2133600" y="1376363"/>
            <a:ext cx="327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sociable   (adj) </a:t>
            </a: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7162800" y="1385888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hòa đồng</a:t>
            </a:r>
          </a:p>
        </p:txBody>
      </p:sp>
      <p:sp>
        <p:nvSpPr>
          <p:cNvPr id="3079" name="TextBox 7"/>
          <p:cNvSpPr txBox="1">
            <a:spLocks noChangeArrowheads="1"/>
          </p:cNvSpPr>
          <p:nvPr/>
        </p:nvSpPr>
        <p:spPr bwMode="auto">
          <a:xfrm>
            <a:off x="4495800" y="1376363"/>
            <a:ext cx="327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= outgoing (adj) </a:t>
            </a:r>
          </a:p>
        </p:txBody>
      </p:sp>
      <p:sp>
        <p:nvSpPr>
          <p:cNvPr id="3080" name="TextBox 8"/>
          <p:cNvSpPr txBox="1">
            <a:spLocks noChangeArrowheads="1"/>
          </p:cNvSpPr>
          <p:nvPr/>
        </p:nvSpPr>
        <p:spPr bwMode="auto">
          <a:xfrm>
            <a:off x="2133600" y="1843088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generous (adj) </a:t>
            </a:r>
          </a:p>
        </p:txBody>
      </p:sp>
      <p:sp>
        <p:nvSpPr>
          <p:cNvPr id="3081" name="TextBox 9"/>
          <p:cNvSpPr txBox="1">
            <a:spLocks noChangeArrowheads="1"/>
          </p:cNvSpPr>
          <p:nvPr/>
        </p:nvSpPr>
        <p:spPr bwMode="auto">
          <a:xfrm>
            <a:off x="2133600" y="2300288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reserved (adj) </a:t>
            </a:r>
          </a:p>
        </p:txBody>
      </p:sp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2133600" y="928688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character (n) </a:t>
            </a:r>
          </a:p>
        </p:txBody>
      </p:sp>
      <p:sp>
        <p:nvSpPr>
          <p:cNvPr id="3083" name="TextBox 11"/>
          <p:cNvSpPr txBox="1">
            <a:spLocks noChangeArrowheads="1"/>
          </p:cNvSpPr>
          <p:nvPr/>
        </p:nvSpPr>
        <p:spPr bwMode="auto">
          <a:xfrm>
            <a:off x="2133600" y="2752726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joke  (n) </a:t>
            </a:r>
          </a:p>
        </p:txBody>
      </p:sp>
      <p:sp>
        <p:nvSpPr>
          <p:cNvPr id="3084" name="TextBox 12"/>
          <p:cNvSpPr txBox="1">
            <a:spLocks noChangeArrowheads="1"/>
          </p:cNvSpPr>
          <p:nvPr/>
        </p:nvSpPr>
        <p:spPr bwMode="auto">
          <a:xfrm>
            <a:off x="2133600" y="3209926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annoy  (v) </a:t>
            </a:r>
          </a:p>
        </p:txBody>
      </p:sp>
      <p:sp>
        <p:nvSpPr>
          <p:cNvPr id="3085" name="TextBox 13"/>
          <p:cNvSpPr txBox="1">
            <a:spLocks noChangeArrowheads="1"/>
          </p:cNvSpPr>
          <p:nvPr/>
        </p:nvSpPr>
        <p:spPr bwMode="auto">
          <a:xfrm>
            <a:off x="2133600" y="3667126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volunteer (adj) </a:t>
            </a:r>
          </a:p>
        </p:txBody>
      </p:sp>
      <p:sp>
        <p:nvSpPr>
          <p:cNvPr id="3086" name="TextBox 14"/>
          <p:cNvSpPr txBox="1">
            <a:spLocks noChangeArrowheads="1"/>
          </p:cNvSpPr>
          <p:nvPr/>
        </p:nvSpPr>
        <p:spPr bwMode="auto">
          <a:xfrm>
            <a:off x="3886200" y="3209926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 = get tired of (v) </a:t>
            </a:r>
          </a:p>
        </p:txBody>
      </p:sp>
      <p:sp>
        <p:nvSpPr>
          <p:cNvPr id="3087" name="TextBox 15"/>
          <p:cNvSpPr txBox="1">
            <a:spLocks noChangeArrowheads="1"/>
          </p:cNvSpPr>
          <p:nvPr/>
        </p:nvSpPr>
        <p:spPr bwMode="auto">
          <a:xfrm>
            <a:off x="2133600" y="4124326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orphanage (n) </a:t>
            </a:r>
          </a:p>
        </p:txBody>
      </p:sp>
      <p:sp>
        <p:nvSpPr>
          <p:cNvPr id="3088" name="TextBox 16"/>
          <p:cNvSpPr txBox="1">
            <a:spLocks noChangeArrowheads="1"/>
          </p:cNvSpPr>
          <p:nvPr/>
        </p:nvSpPr>
        <p:spPr bwMode="auto">
          <a:xfrm>
            <a:off x="5029200" y="1833563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hào phóng</a:t>
            </a:r>
          </a:p>
        </p:txBody>
      </p:sp>
      <p:sp>
        <p:nvSpPr>
          <p:cNvPr id="3089" name="TextBox 17"/>
          <p:cNvSpPr txBox="1">
            <a:spLocks noChangeArrowheads="1"/>
          </p:cNvSpPr>
          <p:nvPr/>
        </p:nvSpPr>
        <p:spPr bwMode="auto">
          <a:xfrm>
            <a:off x="5029200" y="2300288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dè dặt</a:t>
            </a:r>
          </a:p>
        </p:txBody>
      </p:sp>
      <p:sp>
        <p:nvSpPr>
          <p:cNvPr id="3090" name="TextBox 18"/>
          <p:cNvSpPr txBox="1">
            <a:spLocks noChangeArrowheads="1"/>
          </p:cNvSpPr>
          <p:nvPr/>
        </p:nvSpPr>
        <p:spPr bwMode="auto">
          <a:xfrm>
            <a:off x="5029200" y="919163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tính cách</a:t>
            </a:r>
          </a:p>
        </p:txBody>
      </p:sp>
      <p:sp>
        <p:nvSpPr>
          <p:cNvPr id="3091" name="TextBox 19"/>
          <p:cNvSpPr txBox="1">
            <a:spLocks noChangeArrowheads="1"/>
          </p:cNvSpPr>
          <p:nvPr/>
        </p:nvSpPr>
        <p:spPr bwMode="auto">
          <a:xfrm>
            <a:off x="5029200" y="2743201"/>
            <a:ext cx="487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n-US" sz="280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 chuyện cười,</a:t>
            </a: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 lời nói đùa</a:t>
            </a:r>
          </a:p>
        </p:txBody>
      </p:sp>
      <p:sp>
        <p:nvSpPr>
          <p:cNvPr id="3092" name="TextBox 20"/>
          <p:cNvSpPr txBox="1">
            <a:spLocks noChangeArrowheads="1"/>
          </p:cNvSpPr>
          <p:nvPr/>
        </p:nvSpPr>
        <p:spPr bwMode="auto">
          <a:xfrm>
            <a:off x="7086600" y="3209926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làm khó chịu</a:t>
            </a:r>
          </a:p>
        </p:txBody>
      </p:sp>
      <p:sp>
        <p:nvSpPr>
          <p:cNvPr id="3093" name="TextBox 21"/>
          <p:cNvSpPr txBox="1">
            <a:spLocks noChangeArrowheads="1"/>
          </p:cNvSpPr>
          <p:nvPr/>
        </p:nvSpPr>
        <p:spPr bwMode="auto">
          <a:xfrm>
            <a:off x="5029200" y="3657601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tình nguyện</a:t>
            </a:r>
          </a:p>
        </p:txBody>
      </p:sp>
      <p:sp>
        <p:nvSpPr>
          <p:cNvPr id="3094" name="TextBox 22"/>
          <p:cNvSpPr txBox="1">
            <a:spLocks noChangeArrowheads="1"/>
          </p:cNvSpPr>
          <p:nvPr/>
        </p:nvSpPr>
        <p:spPr bwMode="auto">
          <a:xfrm>
            <a:off x="5029200" y="4114801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trại mồ côi</a:t>
            </a:r>
          </a:p>
        </p:txBody>
      </p:sp>
    </p:spTree>
    <p:extLst>
      <p:ext uri="{BB962C8B-B14F-4D97-AF65-F5344CB8AC3E}">
        <p14:creationId xmlns:p14="http://schemas.microsoft.com/office/powerpoint/2010/main" val="319715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/>
      <p:bldP spid="3079" grpId="0"/>
      <p:bldP spid="3080" grpId="0"/>
      <p:bldP spid="3081" grpId="0"/>
      <p:bldP spid="3082" grpId="0"/>
      <p:bldP spid="3083" grpId="0"/>
      <p:bldP spid="3084" grpId="0"/>
      <p:bldP spid="3085" grpId="0"/>
      <p:bldP spid="3086" grpId="0"/>
      <p:bldP spid="3087" grpId="0"/>
      <p:bldP spid="3088" grpId="0"/>
      <p:bldP spid="3089" grpId="0"/>
      <p:bldP spid="3090" grpId="0"/>
      <p:bldP spid="3091" grpId="0"/>
      <p:bldP spid="3092" grpId="0"/>
      <p:bldP spid="3093" grpId="0"/>
      <p:bldP spid="30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D:\GIAO AN\HINH NEN\hinh-nen-powerpoint-dep-nhat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1556359" y="20007"/>
            <a:ext cx="510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66"/>
                </a:solidFill>
                <a:cs typeface="Arial" panose="020B0604020202020204" pitchFamily="34" charset="0"/>
              </a:rPr>
              <a:t>* </a:t>
            </a:r>
            <a:r>
              <a:rPr lang="en-US" sz="2800" b="1" u="sng" dirty="0">
                <a:solidFill>
                  <a:srgbClr val="000066"/>
                </a:solidFill>
                <a:cs typeface="Arial" panose="020B0604020202020204" pitchFamily="34" charset="0"/>
              </a:rPr>
              <a:t>READ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06030" y="559127"/>
            <a:ext cx="11985970" cy="5893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srgbClr val="FF0000"/>
                </a:solidFill>
                <a:cs typeface="Arial" panose="020B0604020202020204" pitchFamily="34" charset="0"/>
              </a:rPr>
              <a:t>Ba is talking about his friends.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I am lucky enough to have a lot of friends. Of all my friends,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Song are the ones I spend most of my time with. Each of us, however, has a different character.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is the most sociable. He is also extremely kind and generous. He spends his free time doing volunteer work at a local orphanage, and he is a hard-working student who always gets good grades.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Unlike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and Song are quite reserved in public. Both boys enjoy school, but they prefer to be outside the classroom. Song is our school’s star soccer player, and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likes the peace and quiet of the local library.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I am not as outgoing as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but I enjoy telling jokes. My friends usually enjoy my sense of humor. However, sometimes my jokes annoy them.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Although we have quite different characters, the four of us are very close friends.</a:t>
            </a:r>
          </a:p>
        </p:txBody>
      </p:sp>
    </p:spTree>
    <p:extLst>
      <p:ext uri="{BB962C8B-B14F-4D97-AF65-F5344CB8AC3E}">
        <p14:creationId xmlns:p14="http://schemas.microsoft.com/office/powerpoint/2010/main" val="242880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4" grpId="1"/>
      <p:bldP spid="51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7924800" y="5295900"/>
            <a:ext cx="381000" cy="4953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0504D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019800" y="3848100"/>
            <a:ext cx="381000" cy="4953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0504D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00200" y="2933700"/>
            <a:ext cx="381000" cy="4953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0504D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485900"/>
            <a:ext cx="381000" cy="4953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0504D"/>
              </a:solidFill>
            </a:endParaRPr>
          </a:p>
        </p:txBody>
      </p:sp>
      <p:sp>
        <p:nvSpPr>
          <p:cNvPr id="5126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295400"/>
          </a:xfrm>
        </p:spPr>
        <p:txBody>
          <a:bodyPr/>
          <a:lstStyle/>
          <a:p>
            <a:pPr algn="l"/>
            <a:r>
              <a:rPr lang="en-US" sz="3200" dirty="0" smtClean="0">
                <a:solidFill>
                  <a:schemeClr val="accent2"/>
                </a:solidFill>
              </a:rPr>
              <a:t>Choose </a:t>
            </a:r>
            <a:r>
              <a:rPr lang="en-US" sz="3200" dirty="0">
                <a:solidFill>
                  <a:schemeClr val="accent2"/>
                </a:solidFill>
              </a:rPr>
              <a:t>the correct answer</a:t>
            </a:r>
            <a:endParaRPr lang="vi-VN" sz="3200" dirty="0">
              <a:solidFill>
                <a:schemeClr val="accent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24000" y="990600"/>
            <a:ext cx="9144000" cy="990600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FontTx/>
              <a:buAutoNum type="arabicPeriod"/>
              <a:defRPr/>
            </a:pPr>
            <a:r>
              <a:rPr lang="en-US" sz="3200" dirty="0">
                <a:solidFill>
                  <a:srgbClr val="0070C0"/>
                </a:solidFill>
              </a:rPr>
              <a:t>Ba talks about </a:t>
            </a:r>
            <a:r>
              <a:rPr lang="en-US" sz="3200" u="sng" dirty="0">
                <a:solidFill>
                  <a:srgbClr val="0070C0"/>
                </a:solidFill>
              </a:rPr>
              <a:t>	</a:t>
            </a:r>
            <a:r>
              <a:rPr lang="en-US" sz="3200" dirty="0">
                <a:solidFill>
                  <a:srgbClr val="0070C0"/>
                </a:solidFill>
              </a:rPr>
              <a:t> of his friends.</a:t>
            </a:r>
          </a:p>
          <a:p>
            <a:pPr algn="l">
              <a:defRPr/>
            </a:pPr>
            <a:r>
              <a:rPr lang="en-US" sz="3200" dirty="0">
                <a:solidFill>
                  <a:srgbClr val="0070C0"/>
                </a:solidFill>
              </a:rPr>
              <a:t>A. three		B. all		C. four	D. none</a:t>
            </a:r>
            <a:endParaRPr lang="vi-VN" sz="3200" dirty="0">
              <a:solidFill>
                <a:srgbClr val="0070C0"/>
              </a:solidFill>
            </a:endParaRPr>
          </a:p>
        </p:txBody>
      </p:sp>
      <p:sp>
        <p:nvSpPr>
          <p:cNvPr id="5128" name="Title 1"/>
          <p:cNvSpPr txBox="1">
            <a:spLocks/>
          </p:cNvSpPr>
          <p:nvPr/>
        </p:nvSpPr>
        <p:spPr bwMode="auto">
          <a:xfrm>
            <a:off x="1524000" y="1905000"/>
            <a:ext cx="9372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70C0"/>
                </a:solidFill>
                <a:cs typeface="Arial" panose="020B0604020202020204" pitchFamily="34" charset="0"/>
              </a:rPr>
              <a:t>2. </a:t>
            </a:r>
            <a:r>
              <a:rPr lang="en-US" sz="3200" dirty="0" err="1">
                <a:solidFill>
                  <a:srgbClr val="0070C0"/>
                </a:solidFill>
                <a:cs typeface="Arial" panose="020B0604020202020204" pitchFamily="34" charset="0"/>
              </a:rPr>
              <a:t>Bao’s</a:t>
            </a:r>
            <a:r>
              <a:rPr lang="en-US" sz="3200" dirty="0">
                <a:solidFill>
                  <a:srgbClr val="0070C0"/>
                </a:solidFill>
                <a:cs typeface="Arial" panose="020B0604020202020204" pitchFamily="34" charset="0"/>
              </a:rPr>
              <a:t> volunteer work.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70C0"/>
                </a:solidFill>
                <a:cs typeface="Arial" panose="020B0604020202020204" pitchFamily="34" charset="0"/>
              </a:rPr>
              <a:t>A. helps him make friends	B. causes problem at exam C. doesn’t affect his school	D. takes up a lot of time</a:t>
            </a:r>
            <a:endParaRPr lang="vi-VN" sz="3200" dirty="0">
              <a:solidFill>
                <a:srgbClr val="0070C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129" name="Title 1"/>
          <p:cNvSpPr txBox="1">
            <a:spLocks/>
          </p:cNvSpPr>
          <p:nvPr/>
        </p:nvSpPr>
        <p:spPr bwMode="auto">
          <a:xfrm>
            <a:off x="1447800" y="3429000"/>
            <a:ext cx="929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0070C0"/>
                </a:solidFill>
                <a:cs typeface="Arial" panose="020B0604020202020204" pitchFamily="34" charset="0"/>
              </a:rPr>
              <a:t>3. Khai and Song </a:t>
            </a:r>
            <a:r>
              <a:rPr lang="en-US" sz="3200" u="sng">
                <a:solidFill>
                  <a:srgbClr val="0070C0"/>
                </a:solidFill>
                <a:cs typeface="Arial" panose="020B0604020202020204" pitchFamily="34" charset="0"/>
              </a:rPr>
              <a:t>			</a:t>
            </a:r>
            <a:r>
              <a:rPr lang="en-US" sz="3200">
                <a:solidFill>
                  <a:srgbClr val="0070C0"/>
                </a:solidFill>
                <a:cs typeface="Arial" panose="020B0604020202020204" pitchFamily="34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0070C0"/>
                </a:solidFill>
                <a:cs typeface="Arial" panose="020B0604020202020204" pitchFamily="34" charset="0"/>
              </a:rPr>
              <a:t>A. like quiet places		B. don’t talk much in public  C. dislike school			D. enjoy sports</a:t>
            </a:r>
            <a:endParaRPr lang="vi-VN" sz="3200">
              <a:solidFill>
                <a:srgbClr val="0070C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0" y="4876800"/>
            <a:ext cx="9144000" cy="99060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0070C0"/>
                </a:solidFill>
              </a:rPr>
              <a:t>4. Ba ‘s friends sometimes </a:t>
            </a:r>
            <a:r>
              <a:rPr lang="en-US" sz="3200" u="sng" dirty="0">
                <a:solidFill>
                  <a:srgbClr val="0070C0"/>
                </a:solidFill>
              </a:rPr>
              <a:t>			</a:t>
            </a:r>
            <a:r>
              <a:rPr lang="en-US" sz="3200" dirty="0">
                <a:solidFill>
                  <a:srgbClr val="0070C0"/>
                </a:solidFill>
              </a:rPr>
              <a:t> his jokes.</a:t>
            </a:r>
          </a:p>
          <a:p>
            <a:pPr algn="l">
              <a:defRPr/>
            </a:pPr>
            <a:r>
              <a:rPr lang="en-US" sz="3200" dirty="0">
                <a:solidFill>
                  <a:srgbClr val="0070C0"/>
                </a:solidFill>
              </a:rPr>
              <a:t>A. answer	B. do not listen	C. laugh at 	D. get tired of</a:t>
            </a:r>
            <a:endParaRPr lang="vi-VN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31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8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D:\GIAO AN\HINH NEN\hinh-nen-powerpoint-dep-nhat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0" y="1"/>
            <a:ext cx="12192000" cy="413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100" dirty="0">
                <a:solidFill>
                  <a:srgbClr val="FF0000"/>
                </a:solidFill>
                <a:cs typeface="Arial" panose="020B0604020202020204" pitchFamily="34" charset="0"/>
              </a:rPr>
              <a:t>Ba is talking about his friends.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I am lucky enough to have a lot of friends. Of all my friends, </a:t>
            </a:r>
            <a:r>
              <a:rPr lang="en-US" sz="21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1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, Song are the ones I spend most of my time with. Each of us, however, has a different character.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1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 is the most sociable. He is also extremely kind and generous. He spends his free time doing volunteer work at a local orphanage, and he is a hard-working student who always gets good grades.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Unlike </a:t>
            </a:r>
            <a:r>
              <a:rPr lang="en-US" sz="21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1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 and Song are quite reserved in public. Both boys enjoy school, but they prefer to be outside the classroom. Song is our school’s star soccer player, and </a:t>
            </a:r>
            <a:r>
              <a:rPr lang="en-US" sz="21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 likes the peace and quiet of the local library.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I am not as outgoing as </a:t>
            </a:r>
            <a:r>
              <a:rPr lang="en-US" sz="21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, but I enjoy telling jokes. My friends usually enjoy my sense of humor. However, sometimes my jokes annoy them.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100" dirty="0">
                <a:solidFill>
                  <a:prstClr val="black"/>
                </a:solidFill>
                <a:cs typeface="Arial" panose="020B0604020202020204" pitchFamily="34" charset="0"/>
              </a:rPr>
              <a:t>Although we have quite different characters, the four of us are very close friends.</a:t>
            </a:r>
          </a:p>
        </p:txBody>
      </p:sp>
      <p:sp>
        <p:nvSpPr>
          <p:cNvPr id="22" name="TextBox 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-1" y="4221525"/>
            <a:ext cx="962368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>
                <a:solidFill>
                  <a:srgbClr val="000066"/>
                </a:solidFill>
                <a:cs typeface="Arial" panose="020B0604020202020204" pitchFamily="34" charset="0"/>
              </a:rPr>
              <a:t>Answer the questions.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 How does Ba feel having a lot of friends?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 Who is the most sociable?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 Who likes reading?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 What is a bad thing about Ba’s jokes?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 Where does </a:t>
            </a:r>
            <a:r>
              <a:rPr lang="en-US" sz="24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 spend his free time?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 Do you and your friends have the same or different character?</a:t>
            </a:r>
          </a:p>
        </p:txBody>
      </p:sp>
    </p:spTree>
    <p:extLst>
      <p:ext uri="{BB962C8B-B14F-4D97-AF65-F5344CB8AC3E}">
        <p14:creationId xmlns:p14="http://schemas.microsoft.com/office/powerpoint/2010/main" val="170182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/>
      <p:bldP spid="22" grpId="0"/>
      <p:bldP spid="2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1524000" y="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u="sng" dirty="0" smtClean="0">
                <a:solidFill>
                  <a:srgbClr val="C0504D"/>
                </a:solidFill>
                <a:cs typeface="Arial" panose="020B0604020202020204" pitchFamily="34" charset="0"/>
              </a:rPr>
              <a:t>Answer the </a:t>
            </a:r>
            <a:r>
              <a:rPr lang="en-US" sz="3200" u="sng" dirty="0">
                <a:solidFill>
                  <a:srgbClr val="C0504D"/>
                </a:solidFill>
                <a:cs typeface="Arial" panose="020B0604020202020204" pitchFamily="34" charset="0"/>
              </a:rPr>
              <a:t>questions</a:t>
            </a:r>
            <a:endParaRPr lang="vi-VN" sz="3200" u="sng" dirty="0">
              <a:solidFill>
                <a:srgbClr val="C0504D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24000" y="533400"/>
            <a:ext cx="9144000" cy="63246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a. How does Ba feel having a lot of friends?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b. Who is the most sociable?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c. Who likes reading?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d. What is the bad things about Ba’s jokes?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e. Where does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</a:rPr>
              <a:t>Bao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 spend his free time?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f. Do you and your close friends have the same or different characters?</a:t>
            </a:r>
            <a:endParaRPr lang="vi-VN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752600" y="91440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cs typeface="Arial" panose="020B0604020202020204" pitchFamily="34" charset="0"/>
              </a:rPr>
              <a:t>Ba feels lucky having a lot of friends.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752600" y="182880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err="1">
                <a:solidFill>
                  <a:srgbClr val="FF0000"/>
                </a:solidFill>
                <a:cs typeface="Arial" panose="020B0604020202020204" pitchFamily="34" charset="0"/>
              </a:rPr>
              <a:t>Bao</a:t>
            </a:r>
            <a:r>
              <a:rPr lang="en-US" sz="3200" dirty="0">
                <a:solidFill>
                  <a:srgbClr val="FF0000"/>
                </a:solidFill>
                <a:cs typeface="Arial" panose="020B0604020202020204" pitchFamily="34" charset="0"/>
              </a:rPr>
              <a:t>  is the most sociable.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52600" y="266700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0000"/>
                </a:solidFill>
                <a:cs typeface="Arial" panose="020B0604020202020204" pitchFamily="34" charset="0"/>
              </a:rPr>
              <a:t>Khai likes reading.</a:t>
            </a:r>
            <a:endParaRPr lang="vi-VN" sz="32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752600" y="358140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0000"/>
                </a:solidFill>
                <a:cs typeface="Arial" panose="020B0604020202020204" pitchFamily="34" charset="0"/>
              </a:rPr>
              <a:t>Sometimes Ba’s jokes annoy his friends.</a:t>
            </a:r>
            <a:endParaRPr lang="vi-VN" sz="32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1752600" y="4457700"/>
            <a:ext cx="91440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cs typeface="Arial" panose="020B0604020202020204" pitchFamily="34" charset="0"/>
              </a:rPr>
              <a:t>He spends his free time doing volunteer </a:t>
            </a:r>
            <a:r>
              <a:rPr lang="en-US" sz="3200" dirty="0" smtClean="0">
                <a:solidFill>
                  <a:srgbClr val="FF0000"/>
                </a:solidFill>
                <a:cs typeface="Arial" panose="020B0604020202020204" pitchFamily="34" charset="0"/>
              </a:rPr>
              <a:t>work </a:t>
            </a:r>
            <a:r>
              <a:rPr lang="en-US" sz="3200" dirty="0">
                <a:solidFill>
                  <a:srgbClr val="FF0000"/>
                </a:solidFill>
                <a:cs typeface="Arial" panose="020B0604020202020204" pitchFamily="34" charset="0"/>
              </a:rPr>
              <a:t>at a local orphanage.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422650" y="2971800"/>
            <a:ext cx="6477000" cy="495300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ker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219855" y="-19050"/>
            <a:ext cx="9144000" cy="762000"/>
          </a:xfrm>
        </p:spPr>
        <p:txBody>
          <a:bodyPr/>
          <a:lstStyle/>
          <a:p>
            <a:pPr algn="l"/>
            <a:r>
              <a:rPr lang="en-US" altLang="vi-VN" sz="3200" dirty="0">
                <a:solidFill>
                  <a:srgbClr val="FF3399"/>
                </a:solidFill>
                <a:latin typeface="Comic Sans MS" panose="030F0702030302020204" pitchFamily="66" charset="0"/>
              </a:rPr>
              <a:t>II. Grammar and structures:</a:t>
            </a:r>
            <a:endParaRPr lang="en-US" altLang="vi-VN" sz="3200" dirty="0">
              <a:solidFill>
                <a:schemeClr val="accent2"/>
              </a:solidFill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762000" y="479685"/>
            <a:ext cx="8763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defRPr/>
            </a:pPr>
            <a:r>
              <a:rPr lang="en-US" altLang="vi-VN" sz="3000" kern="0" dirty="0">
                <a:solidFill>
                  <a:srgbClr val="C00000"/>
                </a:solidFill>
                <a:latin typeface="Arial"/>
                <a:cs typeface="Arial"/>
              </a:rPr>
              <a:t>Talking about other’s characters.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0" y="9906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3000" kern="0" dirty="0">
                <a:solidFill>
                  <a:srgbClr val="00B050"/>
                </a:solidFill>
              </a:rPr>
              <a:t>Ex:</a:t>
            </a:r>
            <a:r>
              <a:rPr lang="en-US" altLang="vi-VN" sz="3000" kern="0" dirty="0">
                <a:solidFill>
                  <a:srgbClr val="333399"/>
                </a:solidFill>
              </a:rPr>
              <a:t> What is </a:t>
            </a:r>
            <a:r>
              <a:rPr lang="en-US" altLang="vi-VN" sz="3000" kern="0" dirty="0" err="1">
                <a:solidFill>
                  <a:srgbClr val="333399"/>
                </a:solidFill>
              </a:rPr>
              <a:t>Bao’s</a:t>
            </a:r>
            <a:r>
              <a:rPr lang="en-US" altLang="vi-VN" sz="3000" kern="0" dirty="0">
                <a:solidFill>
                  <a:srgbClr val="333399"/>
                </a:solidFill>
              </a:rPr>
              <a:t> character?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28800" y="1524000"/>
            <a:ext cx="937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3000" kern="0" dirty="0" smtClean="0">
                <a:solidFill>
                  <a:srgbClr val="00B050"/>
                </a:solidFill>
              </a:rPr>
              <a:t>   He </a:t>
            </a:r>
            <a:r>
              <a:rPr lang="en-US" altLang="vi-VN" sz="3000" kern="0" dirty="0">
                <a:solidFill>
                  <a:srgbClr val="00B050"/>
                </a:solidFill>
              </a:rPr>
              <a:t>is sociable, kind and generous.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447800" y="2057400"/>
            <a:ext cx="2057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en-US" altLang="vi-VN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3498850" y="2400300"/>
            <a:ext cx="6400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00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+ sở hữu + character?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505200" y="2895600"/>
            <a:ext cx="63944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00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+ am/is/are + tính từ chỉ tính cách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524000" y="3733800"/>
            <a:ext cx="9372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30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08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/>
      <p:bldP spid="5" grpId="0"/>
      <p:bldP spid="6" grpId="0"/>
      <p:bldP spid="9" grpId="0"/>
      <p:bldP spid="10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00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276600" y="1219200"/>
            <a:ext cx="5638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Homework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124200" y="2693185"/>
            <a:ext cx="567655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-  Learn by heart the new words.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-  Prepare </a:t>
            </a:r>
            <a:r>
              <a:rPr lang="pt-BR" sz="2800" b="1" dirty="0">
                <a:solidFill>
                  <a:srgbClr val="3333FF"/>
                </a:solidFill>
                <a:latin typeface="Arial" panose="020B0604020202020204" pitchFamily="34" charset="0"/>
              </a:rPr>
              <a:t>the next lesson</a:t>
            </a:r>
            <a:endParaRPr lang="en-US" sz="2800" b="1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52975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705</Words>
  <Application>Microsoft Office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Arial</vt:lpstr>
      <vt:lpstr>Arial Black</vt:lpstr>
      <vt:lpstr>Calibri</vt:lpstr>
      <vt:lpstr>Comic Sans MS</vt:lpstr>
      <vt:lpstr>Times New Roman</vt:lpstr>
      <vt:lpstr>Wingdings</vt:lpstr>
      <vt:lpstr>Proposal</vt:lpstr>
      <vt:lpstr>2_Crayons</vt:lpstr>
      <vt:lpstr>1_Office Theme</vt:lpstr>
      <vt:lpstr>2_Office Theme</vt:lpstr>
      <vt:lpstr>Office Theme</vt:lpstr>
      <vt:lpstr>3_Office Theme</vt:lpstr>
      <vt:lpstr>4_Office Theme</vt:lpstr>
      <vt:lpstr>5_Office Theme</vt:lpstr>
      <vt:lpstr>UNIT 1:MY FRIENDS</vt:lpstr>
      <vt:lpstr>PowerPoint Presentation</vt:lpstr>
      <vt:lpstr>PowerPoint Presentation</vt:lpstr>
      <vt:lpstr>Choose the correct answer</vt:lpstr>
      <vt:lpstr>PowerPoint Presentation</vt:lpstr>
      <vt:lpstr>PowerPoint Presentation</vt:lpstr>
      <vt:lpstr>II. Grammar and structures: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1:MY FRIENDS</dc:title>
  <dc:creator>Admin</dc:creator>
  <cp:lastModifiedBy>Admin</cp:lastModifiedBy>
  <cp:revision>10</cp:revision>
  <dcterms:created xsi:type="dcterms:W3CDTF">2021-08-31T06:50:47Z</dcterms:created>
  <dcterms:modified xsi:type="dcterms:W3CDTF">2021-08-31T08:55:23Z</dcterms:modified>
</cp:coreProperties>
</file>