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94" r:id="rId2"/>
    <p:sldId id="295" r:id="rId3"/>
    <p:sldId id="298" r:id="rId4"/>
    <p:sldId id="297" r:id="rId5"/>
    <p:sldId id="29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59" d="100"/>
          <a:sy n="59" d="100"/>
        </p:scale>
        <p:origin x="-1056" y="-318"/>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239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AF7F397-D0B3-4795-9876-ED011489A12E}" type="datetimeFigureOut">
              <a:rPr lang="en-US" smtClean="0"/>
              <a:t>9/4/2021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9A447C1-033E-46CE-9F13-7624F8E8871D}" type="slidenum">
              <a:rPr lang="en-US" smtClean="0"/>
              <a:t>‹#›</a:t>
            </a:fld>
            <a:endParaRPr lang="en-US"/>
          </a:p>
        </p:txBody>
      </p:sp>
    </p:spTree>
    <p:extLst>
      <p:ext uri="{BB962C8B-B14F-4D97-AF65-F5344CB8AC3E}">
        <p14:creationId xmlns:p14="http://schemas.microsoft.com/office/powerpoint/2010/main" val="10061389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7FD8BCB-1565-48B3-8C5A-3655F95080D2}" type="datetimeFigureOut">
              <a:rPr lang="en-US" smtClean="0"/>
              <a:t>9/4/2021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ABDB9B-6485-48C1-88D7-B0B3F2E29123}" type="slidenum">
              <a:rPr lang="en-US" smtClean="0"/>
              <a:t>‹#›</a:t>
            </a:fld>
            <a:endParaRPr lang="en-US"/>
          </a:p>
        </p:txBody>
      </p:sp>
    </p:spTree>
    <p:extLst>
      <p:ext uri="{BB962C8B-B14F-4D97-AF65-F5344CB8AC3E}">
        <p14:creationId xmlns:p14="http://schemas.microsoft.com/office/powerpoint/2010/main" val="1424908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FD8BCB-1565-48B3-8C5A-3655F95080D2}" type="datetimeFigureOut">
              <a:rPr lang="en-US" smtClean="0"/>
              <a:t>9/4/2021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ABDB9B-6485-48C1-88D7-B0B3F2E29123}" type="slidenum">
              <a:rPr lang="en-US" smtClean="0"/>
              <a:t>‹#›</a:t>
            </a:fld>
            <a:endParaRPr lang="en-US"/>
          </a:p>
        </p:txBody>
      </p:sp>
    </p:spTree>
    <p:extLst>
      <p:ext uri="{BB962C8B-B14F-4D97-AF65-F5344CB8AC3E}">
        <p14:creationId xmlns:p14="http://schemas.microsoft.com/office/powerpoint/2010/main" val="181175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FD8BCB-1565-48B3-8C5A-3655F95080D2}" type="datetimeFigureOut">
              <a:rPr lang="en-US" smtClean="0"/>
              <a:t>9/4/2021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ABDB9B-6485-48C1-88D7-B0B3F2E29123}" type="slidenum">
              <a:rPr lang="en-US" smtClean="0"/>
              <a:t>‹#›</a:t>
            </a:fld>
            <a:endParaRPr lang="en-US"/>
          </a:p>
        </p:txBody>
      </p:sp>
    </p:spTree>
    <p:extLst>
      <p:ext uri="{BB962C8B-B14F-4D97-AF65-F5344CB8AC3E}">
        <p14:creationId xmlns:p14="http://schemas.microsoft.com/office/powerpoint/2010/main" val="193309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FD8BCB-1565-48B3-8C5A-3655F95080D2}" type="datetimeFigureOut">
              <a:rPr lang="en-US" smtClean="0"/>
              <a:t>9/4/2021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ABDB9B-6485-48C1-88D7-B0B3F2E29123}" type="slidenum">
              <a:rPr lang="en-US" smtClean="0"/>
              <a:t>‹#›</a:t>
            </a:fld>
            <a:endParaRPr lang="en-US"/>
          </a:p>
        </p:txBody>
      </p:sp>
    </p:spTree>
    <p:extLst>
      <p:ext uri="{BB962C8B-B14F-4D97-AF65-F5344CB8AC3E}">
        <p14:creationId xmlns:p14="http://schemas.microsoft.com/office/powerpoint/2010/main" val="33272635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7FD8BCB-1565-48B3-8C5A-3655F95080D2}" type="datetimeFigureOut">
              <a:rPr lang="en-US" smtClean="0"/>
              <a:t>9/4/2021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ABDB9B-6485-48C1-88D7-B0B3F2E29123}" type="slidenum">
              <a:rPr lang="en-US" smtClean="0"/>
              <a:t>‹#›</a:t>
            </a:fld>
            <a:endParaRPr lang="en-US"/>
          </a:p>
        </p:txBody>
      </p:sp>
    </p:spTree>
    <p:extLst>
      <p:ext uri="{BB962C8B-B14F-4D97-AF65-F5344CB8AC3E}">
        <p14:creationId xmlns:p14="http://schemas.microsoft.com/office/powerpoint/2010/main" val="22983391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7FD8BCB-1565-48B3-8C5A-3655F95080D2}" type="datetimeFigureOut">
              <a:rPr lang="en-US" smtClean="0"/>
              <a:t>9/4/2021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ABDB9B-6485-48C1-88D7-B0B3F2E29123}" type="slidenum">
              <a:rPr lang="en-US" smtClean="0"/>
              <a:t>‹#›</a:t>
            </a:fld>
            <a:endParaRPr lang="en-US"/>
          </a:p>
        </p:txBody>
      </p:sp>
    </p:spTree>
    <p:extLst>
      <p:ext uri="{BB962C8B-B14F-4D97-AF65-F5344CB8AC3E}">
        <p14:creationId xmlns:p14="http://schemas.microsoft.com/office/powerpoint/2010/main" val="1945322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7FD8BCB-1565-48B3-8C5A-3655F95080D2}" type="datetimeFigureOut">
              <a:rPr lang="en-US" smtClean="0"/>
              <a:t>9/4/2021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7ABDB9B-6485-48C1-88D7-B0B3F2E29123}" type="slidenum">
              <a:rPr lang="en-US" smtClean="0"/>
              <a:t>‹#›</a:t>
            </a:fld>
            <a:endParaRPr lang="en-US"/>
          </a:p>
        </p:txBody>
      </p:sp>
    </p:spTree>
    <p:extLst>
      <p:ext uri="{BB962C8B-B14F-4D97-AF65-F5344CB8AC3E}">
        <p14:creationId xmlns:p14="http://schemas.microsoft.com/office/powerpoint/2010/main" val="18567616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7FD8BCB-1565-48B3-8C5A-3655F95080D2}" type="datetimeFigureOut">
              <a:rPr lang="en-US" smtClean="0"/>
              <a:t>9/4/2021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7ABDB9B-6485-48C1-88D7-B0B3F2E29123}" type="slidenum">
              <a:rPr lang="en-US" smtClean="0"/>
              <a:t>‹#›</a:t>
            </a:fld>
            <a:endParaRPr lang="en-US"/>
          </a:p>
        </p:txBody>
      </p:sp>
    </p:spTree>
    <p:extLst>
      <p:ext uri="{BB962C8B-B14F-4D97-AF65-F5344CB8AC3E}">
        <p14:creationId xmlns:p14="http://schemas.microsoft.com/office/powerpoint/2010/main" val="8059997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FD8BCB-1565-48B3-8C5A-3655F95080D2}" type="datetimeFigureOut">
              <a:rPr lang="en-US" smtClean="0"/>
              <a:t>9/4/2021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7ABDB9B-6485-48C1-88D7-B0B3F2E29123}" type="slidenum">
              <a:rPr lang="en-US" smtClean="0"/>
              <a:t>‹#›</a:t>
            </a:fld>
            <a:endParaRPr lang="en-US"/>
          </a:p>
        </p:txBody>
      </p:sp>
    </p:spTree>
    <p:extLst>
      <p:ext uri="{BB962C8B-B14F-4D97-AF65-F5344CB8AC3E}">
        <p14:creationId xmlns:p14="http://schemas.microsoft.com/office/powerpoint/2010/main" val="12530232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7FD8BCB-1565-48B3-8C5A-3655F95080D2}" type="datetimeFigureOut">
              <a:rPr lang="en-US" smtClean="0"/>
              <a:t>9/4/2021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ABDB9B-6485-48C1-88D7-B0B3F2E29123}" type="slidenum">
              <a:rPr lang="en-US" smtClean="0"/>
              <a:t>‹#›</a:t>
            </a:fld>
            <a:endParaRPr lang="en-US"/>
          </a:p>
        </p:txBody>
      </p:sp>
    </p:spTree>
    <p:extLst>
      <p:ext uri="{BB962C8B-B14F-4D97-AF65-F5344CB8AC3E}">
        <p14:creationId xmlns:p14="http://schemas.microsoft.com/office/powerpoint/2010/main" val="33885008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7FD8BCB-1565-48B3-8C5A-3655F95080D2}" type="datetimeFigureOut">
              <a:rPr lang="en-US" smtClean="0"/>
              <a:t>9/4/2021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ABDB9B-6485-48C1-88D7-B0B3F2E29123}" type="slidenum">
              <a:rPr lang="en-US" smtClean="0"/>
              <a:t>‹#›</a:t>
            </a:fld>
            <a:endParaRPr lang="en-US"/>
          </a:p>
        </p:txBody>
      </p:sp>
    </p:spTree>
    <p:extLst>
      <p:ext uri="{BB962C8B-B14F-4D97-AF65-F5344CB8AC3E}">
        <p14:creationId xmlns:p14="http://schemas.microsoft.com/office/powerpoint/2010/main" val="25439406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FD8BCB-1565-48B3-8C5A-3655F95080D2}" type="datetimeFigureOut">
              <a:rPr lang="en-US" smtClean="0"/>
              <a:t>9/4/2021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ABDB9B-6485-48C1-88D7-B0B3F2E29123}" type="slidenum">
              <a:rPr lang="en-US" smtClean="0"/>
              <a:t>‹#›</a:t>
            </a:fld>
            <a:endParaRPr lang="en-US"/>
          </a:p>
        </p:txBody>
      </p:sp>
    </p:spTree>
    <p:extLst>
      <p:ext uri="{BB962C8B-B14F-4D97-AF65-F5344CB8AC3E}">
        <p14:creationId xmlns:p14="http://schemas.microsoft.com/office/powerpoint/2010/main" val="20702366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g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6" descr="Khuôn Viên Thanh Niên Mùa Gió Trường Thiết Kế Nền Bảng đen, Phong Cách Trẻ  Trung, Khuôn Viên Trường, Bảng đen Hình nền Vector để tải xuống miễn phí"/>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705394" y="1111185"/>
            <a:ext cx="8149847" cy="2554545"/>
          </a:xfrm>
          <a:prstGeom prst="rect">
            <a:avLst/>
          </a:prstGeom>
          <a:noFill/>
        </p:spPr>
        <p:txBody>
          <a:bodyPr wrap="square" rtlCol="0">
            <a:spAutoFit/>
          </a:bodyPr>
          <a:lstStyle/>
          <a:p>
            <a:pPr algn="ctr"/>
            <a:r>
              <a:rPr lang="vi-VN" sz="4000" b="1" dirty="0" smtClean="0">
                <a:solidFill>
                  <a:schemeClr val="bg1"/>
                </a:solidFill>
                <a:latin typeface="Times New Roman" panose="02020603050405020304" pitchFamily="18" charset="0"/>
                <a:cs typeface="Times New Roman" panose="02020603050405020304" pitchFamily="18" charset="0"/>
              </a:rPr>
              <a:t>TUẦN 3 - </a:t>
            </a:r>
            <a:r>
              <a:rPr lang="en-US" sz="4000" b="1" dirty="0" smtClean="0">
                <a:solidFill>
                  <a:schemeClr val="bg1"/>
                </a:solidFill>
                <a:latin typeface="Times New Roman" panose="02020603050405020304" pitchFamily="18" charset="0"/>
                <a:cs typeface="Times New Roman" panose="02020603050405020304" pitchFamily="18" charset="0"/>
              </a:rPr>
              <a:t>BÀI 1:</a:t>
            </a:r>
            <a:r>
              <a:rPr lang="en-US" sz="4000" b="1" i="1" dirty="0" smtClean="0">
                <a:solidFill>
                  <a:schemeClr val="bg1"/>
                </a:solidFill>
                <a:latin typeface="Times New Roman" panose="02020603050405020304" pitchFamily="18" charset="0"/>
                <a:cs typeface="Times New Roman" panose="02020603050405020304" pitchFamily="18" charset="0"/>
              </a:rPr>
              <a:t> </a:t>
            </a:r>
            <a:endParaRPr lang="en-US" sz="4000" b="1" i="1" dirty="0">
              <a:solidFill>
                <a:schemeClr val="bg1"/>
              </a:solidFill>
              <a:latin typeface="Times New Roman" panose="02020603050405020304" pitchFamily="18" charset="0"/>
              <a:cs typeface="Times New Roman" panose="02020603050405020304" pitchFamily="18" charset="0"/>
            </a:endParaRPr>
          </a:p>
          <a:p>
            <a:r>
              <a:rPr lang="en-US" sz="4000" b="1" dirty="0" smtClean="0">
                <a:solidFill>
                  <a:schemeClr val="bg1"/>
                </a:solidFill>
                <a:latin typeface="Times New Roman" panose="02020603050405020304" pitchFamily="18" charset="0"/>
                <a:cs typeface="Times New Roman" panose="02020603050405020304" pitchFamily="18" charset="0"/>
              </a:rPr>
              <a:t>    </a:t>
            </a:r>
            <a:r>
              <a:rPr lang="en-US" sz="4000" b="1" dirty="0" smtClean="0">
                <a:solidFill>
                  <a:srgbClr val="FFFF00"/>
                </a:solidFill>
                <a:latin typeface="Times New Roman" panose="02020603050405020304" pitchFamily="18" charset="0"/>
                <a:cs typeface="Times New Roman" panose="02020603050405020304" pitchFamily="18" charset="0"/>
              </a:rPr>
              <a:t>TỰ HÀO VỀ TRUYỀN THỐNG </a:t>
            </a:r>
          </a:p>
          <a:p>
            <a:pPr algn="ctr"/>
            <a:r>
              <a:rPr lang="en-US" sz="4000" b="1" dirty="0" smtClean="0">
                <a:solidFill>
                  <a:srgbClr val="FFFF00"/>
                </a:solidFill>
                <a:latin typeface="Times New Roman" panose="02020603050405020304" pitchFamily="18" charset="0"/>
                <a:cs typeface="Times New Roman" panose="02020603050405020304" pitchFamily="18" charset="0"/>
              </a:rPr>
              <a:t>GIA ĐÌNH, DÒNG HỌ </a:t>
            </a:r>
            <a:endParaRPr lang="en-US" sz="4000" b="1" dirty="0" smtClean="0">
              <a:solidFill>
                <a:srgbClr val="FFFF00"/>
              </a:solidFill>
              <a:latin typeface="Times New Roman" panose="02020603050405020304" pitchFamily="18" charset="0"/>
              <a:cs typeface="Times New Roman" panose="02020603050405020304" pitchFamily="18" charset="0"/>
            </a:endParaRPr>
          </a:p>
          <a:p>
            <a:pPr algn="ctr"/>
            <a:r>
              <a:rPr lang="en-US" sz="4000" b="1" dirty="0" smtClean="0">
                <a:solidFill>
                  <a:schemeClr val="bg1"/>
                </a:solidFill>
                <a:latin typeface="Times New Roman" panose="02020603050405020304" pitchFamily="18" charset="0"/>
                <a:cs typeface="Times New Roman" panose="02020603050405020304" pitchFamily="18" charset="0"/>
              </a:rPr>
              <a:t>(</a:t>
            </a:r>
            <a:r>
              <a:rPr lang="en-US" sz="4000" b="1" dirty="0" smtClean="0">
                <a:solidFill>
                  <a:schemeClr val="bg1"/>
                </a:solidFill>
                <a:latin typeface="Times New Roman" panose="02020603050405020304" pitchFamily="18" charset="0"/>
                <a:cs typeface="Times New Roman" panose="02020603050405020304" pitchFamily="18" charset="0"/>
              </a:rPr>
              <a:t>TIẾT 3)</a:t>
            </a:r>
            <a:endParaRPr lang="en-US" sz="40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75324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rot="888181">
            <a:off x="-906940" y="-426653"/>
            <a:ext cx="2387345" cy="7332008"/>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rot="950947">
            <a:off x="9759193" y="-550119"/>
            <a:ext cx="2717074" cy="831299"/>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rot="950947">
            <a:off x="348602" y="6442350"/>
            <a:ext cx="2717074" cy="831299"/>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rot="888181">
            <a:off x="10830445" y="-67174"/>
            <a:ext cx="2387345" cy="7448122"/>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p:nvPr/>
        </p:nvCxnSpPr>
        <p:spPr>
          <a:xfrm flipH="1">
            <a:off x="-389965" y="-609958"/>
            <a:ext cx="1640541" cy="769861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11470340" y="636403"/>
            <a:ext cx="721660" cy="6992469"/>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a:endCxn id="8" idx="2"/>
          </p:cNvCxnSpPr>
          <p:nvPr/>
        </p:nvCxnSpPr>
        <p:spPr>
          <a:xfrm>
            <a:off x="-1573306" y="5298141"/>
            <a:ext cx="3166929" cy="1959707"/>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9371209" y="-1114324"/>
            <a:ext cx="3166929" cy="1959707"/>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Title 1"/>
          <p:cNvSpPr>
            <a:spLocks noGrp="1"/>
          </p:cNvSpPr>
          <p:nvPr>
            <p:ph type="title"/>
          </p:nvPr>
        </p:nvSpPr>
        <p:spPr>
          <a:xfrm>
            <a:off x="1707139" y="419717"/>
            <a:ext cx="9255843" cy="5053036"/>
          </a:xfrm>
        </p:spPr>
        <p:txBody>
          <a:bodyPr>
            <a:noAutofit/>
          </a:bodyPr>
          <a:lstStyle/>
          <a:p>
            <a:pPr algn="ctr"/>
            <a:r>
              <a:rPr lang="vi-VN" sz="6000" b="1" dirty="0" smtClean="0">
                <a:solidFill>
                  <a:srgbClr val="002060"/>
                </a:solidFill>
                <a:latin typeface="Times New Roman" pitchFamily="18" charset="0"/>
                <a:cs typeface="Times New Roman" pitchFamily="18" charset="0"/>
              </a:rPr>
              <a:t>HƯỚNG DẪN </a:t>
            </a:r>
            <a:r>
              <a:rPr lang="en-US" sz="6000" b="1" dirty="0" smtClean="0">
                <a:solidFill>
                  <a:srgbClr val="002060"/>
                </a:solidFill>
                <a:latin typeface="Times New Roman" pitchFamily="18" charset="0"/>
                <a:cs typeface="Times New Roman" pitchFamily="18" charset="0"/>
              </a:rPr>
              <a:t>HỌC SINH </a:t>
            </a:r>
            <a:r>
              <a:rPr lang="vi-VN" sz="6000" b="1" dirty="0" smtClean="0">
                <a:solidFill>
                  <a:srgbClr val="002060"/>
                </a:solidFill>
                <a:latin typeface="Times New Roman" pitchFamily="18" charset="0"/>
                <a:cs typeface="Times New Roman" pitchFamily="18" charset="0"/>
              </a:rPr>
              <a:t>NGHIÊN CỨU, CHUẨN BỊ NỘI DUNG BÀI HỌC</a:t>
            </a:r>
            <a:endParaRPr lang="en-US" sz="80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935478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6462" y="237019"/>
            <a:ext cx="8742949" cy="3024482"/>
          </a:xfrm>
          <a:prstGeom prst="rect">
            <a:avLst/>
          </a:prstGeom>
        </p:spPr>
        <p:txBody>
          <a:bodyPr wrap="square">
            <a:spAutoFit/>
          </a:bodyPr>
          <a:lstStyle/>
          <a:p>
            <a:pPr marR="0" lvl="0">
              <a:spcBef>
                <a:spcPts val="0"/>
              </a:spcBef>
              <a:spcAft>
                <a:spcPts val="0"/>
              </a:spcAft>
              <a:tabLst>
                <a:tab pos="304800" algn="l"/>
              </a:tabLst>
            </a:pPr>
            <a:r>
              <a:rPr lang="en-US" sz="3200" b="1" dirty="0" smtClean="0">
                <a:latin typeface="Times New Roman" panose="02020603050405020304" pitchFamily="18" charset="0"/>
                <a:ea typeface="Arial" panose="020B0604020202020204" pitchFamily="34" charset="0"/>
                <a:cs typeface="Times New Roman" panose="02020603050405020304" pitchFamily="18" charset="0"/>
              </a:rPr>
              <a:t>  </a:t>
            </a:r>
            <a:r>
              <a:rPr lang="en-US" sz="2000" b="1" u="sng" dirty="0" err="1">
                <a:solidFill>
                  <a:srgbClr val="FF0000"/>
                </a:solidFill>
                <a:latin typeface="Times New Roman" pitchFamily="18" charset="0"/>
                <a:cs typeface="Times New Roman" pitchFamily="18" charset="0"/>
              </a:rPr>
              <a:t>Câu</a:t>
            </a:r>
            <a:r>
              <a:rPr lang="en-US" sz="2000" b="1" u="sng" dirty="0">
                <a:solidFill>
                  <a:srgbClr val="FF0000"/>
                </a:solidFill>
                <a:latin typeface="Times New Roman" pitchFamily="18" charset="0"/>
                <a:cs typeface="Times New Roman" pitchFamily="18" charset="0"/>
              </a:rPr>
              <a:t> 1</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anose="02020603050405020304" pitchFamily="18" charset="0"/>
                <a:ea typeface="Arial" panose="020B0604020202020204" pitchFamily="34" charset="0"/>
                <a:cs typeface="Times New Roman" panose="02020603050405020304" pitchFamily="18" charset="0"/>
              </a:rPr>
              <a:t>Em</a:t>
            </a:r>
            <a:r>
              <a:rPr lang="en-US" sz="2000" b="1" dirty="0">
                <a:solidFill>
                  <a:srgbClr val="FF0000"/>
                </a:solidFill>
                <a:latin typeface="Times New Roman" panose="02020603050405020304" pitchFamily="18" charset="0"/>
                <a:ea typeface="Arial" panose="020B0604020202020204" pitchFamily="34" charset="0"/>
                <a:cs typeface="Times New Roman" panose="02020603050405020304" pitchFamily="18" charset="0"/>
              </a:rPr>
              <a:t> </a:t>
            </a:r>
            <a:r>
              <a:rPr lang="en-US" sz="2000" b="1" dirty="0" err="1">
                <a:solidFill>
                  <a:srgbClr val="FF0000"/>
                </a:solidFill>
                <a:latin typeface="Times New Roman" panose="02020603050405020304" pitchFamily="18" charset="0"/>
                <a:ea typeface="Arial" panose="020B0604020202020204" pitchFamily="34" charset="0"/>
                <a:cs typeface="Times New Roman" panose="02020603050405020304" pitchFamily="18" charset="0"/>
              </a:rPr>
              <a:t>hãy</a:t>
            </a:r>
            <a:r>
              <a:rPr lang="en-US" sz="2000" b="1" dirty="0">
                <a:solidFill>
                  <a:srgbClr val="FF0000"/>
                </a:solidFill>
                <a:latin typeface="Times New Roman" panose="02020603050405020304" pitchFamily="18" charset="0"/>
                <a:ea typeface="Arial" panose="020B0604020202020204" pitchFamily="34" charset="0"/>
                <a:cs typeface="Times New Roman" panose="02020603050405020304" pitchFamily="18" charset="0"/>
              </a:rPr>
              <a:t> </a:t>
            </a:r>
            <a:r>
              <a:rPr lang="en-US" sz="2000" b="1" dirty="0" err="1">
                <a:solidFill>
                  <a:srgbClr val="FF0000"/>
                </a:solidFill>
                <a:latin typeface="Times New Roman" panose="02020603050405020304" pitchFamily="18" charset="0"/>
                <a:ea typeface="Arial" panose="020B0604020202020204" pitchFamily="34" charset="0"/>
                <a:cs typeface="Times New Roman" panose="02020603050405020304" pitchFamily="18" charset="0"/>
              </a:rPr>
              <a:t>đọ̣c</a:t>
            </a:r>
            <a:r>
              <a:rPr lang="en-US" sz="2000" b="1" dirty="0">
                <a:solidFill>
                  <a:srgbClr val="FF0000"/>
                </a:solidFill>
                <a:latin typeface="Times New Roman" panose="02020603050405020304" pitchFamily="18" charset="0"/>
                <a:ea typeface="Arial" panose="020B0604020202020204" pitchFamily="34" charset="0"/>
                <a:cs typeface="Times New Roman" panose="02020603050405020304" pitchFamily="18" charset="0"/>
              </a:rPr>
              <a:t> 2 </a:t>
            </a:r>
            <a:r>
              <a:rPr lang="en-US" sz="2000" b="1" dirty="0" err="1">
                <a:solidFill>
                  <a:srgbClr val="FF0000"/>
                </a:solidFill>
                <a:latin typeface="Times New Roman" panose="02020603050405020304" pitchFamily="18" charset="0"/>
                <a:ea typeface="Arial" panose="020B0604020202020204" pitchFamily="34" charset="0"/>
                <a:cs typeface="Times New Roman" panose="02020603050405020304" pitchFamily="18" charset="0"/>
              </a:rPr>
              <a:t>tình</a:t>
            </a:r>
            <a:r>
              <a:rPr lang="en-US" sz="2000" b="1" dirty="0">
                <a:solidFill>
                  <a:srgbClr val="FF0000"/>
                </a:solidFill>
                <a:latin typeface="Times New Roman" panose="02020603050405020304" pitchFamily="18" charset="0"/>
                <a:ea typeface="Arial" panose="020B0604020202020204" pitchFamily="34" charset="0"/>
                <a:cs typeface="Times New Roman" panose="02020603050405020304" pitchFamily="18" charset="0"/>
              </a:rPr>
              <a:t> </a:t>
            </a:r>
            <a:r>
              <a:rPr lang="en-US" sz="2000" b="1" dirty="0" err="1">
                <a:solidFill>
                  <a:srgbClr val="FF0000"/>
                </a:solidFill>
                <a:latin typeface="Times New Roman" panose="02020603050405020304" pitchFamily="18" charset="0"/>
                <a:ea typeface="Arial" panose="020B0604020202020204" pitchFamily="34" charset="0"/>
                <a:cs typeface="Times New Roman" panose="02020603050405020304" pitchFamily="18" charset="0"/>
              </a:rPr>
              <a:t>huống</a:t>
            </a:r>
            <a:r>
              <a:rPr lang="en-US" sz="2000" b="1" dirty="0">
                <a:solidFill>
                  <a:srgbClr val="FF0000"/>
                </a:solidFill>
                <a:latin typeface="Times New Roman" panose="02020603050405020304" pitchFamily="18" charset="0"/>
                <a:ea typeface="Arial" panose="020B0604020202020204" pitchFamily="34" charset="0"/>
                <a:cs typeface="Times New Roman" panose="02020603050405020304" pitchFamily="18" charset="0"/>
              </a:rPr>
              <a:t> </a:t>
            </a:r>
            <a:r>
              <a:rPr lang="en-US" sz="2000" b="1" dirty="0" err="1">
                <a:solidFill>
                  <a:srgbClr val="FF0000"/>
                </a:solidFill>
                <a:latin typeface="Times New Roman" panose="02020603050405020304" pitchFamily="18" charset="0"/>
                <a:ea typeface="Arial" panose="020B0604020202020204" pitchFamily="34" charset="0"/>
                <a:cs typeface="Times New Roman" panose="02020603050405020304" pitchFamily="18" charset="0"/>
              </a:rPr>
              <a:t>sau</a:t>
            </a:r>
            <a:r>
              <a:rPr lang="en-US" sz="2000" b="1" dirty="0">
                <a:solidFill>
                  <a:srgbClr val="FF0000"/>
                </a:solidFill>
                <a:latin typeface="Times New Roman" panose="02020603050405020304" pitchFamily="18" charset="0"/>
                <a:ea typeface="Arial" panose="020B0604020202020204" pitchFamily="34" charset="0"/>
                <a:cs typeface="Times New Roman" panose="02020603050405020304" pitchFamily="18" charset="0"/>
              </a:rPr>
              <a:t> </a:t>
            </a:r>
            <a:r>
              <a:rPr lang="en-US" sz="2000" b="1" dirty="0" err="1">
                <a:solidFill>
                  <a:srgbClr val="FF0000"/>
                </a:solidFill>
                <a:latin typeface="Times New Roman" panose="02020603050405020304" pitchFamily="18" charset="0"/>
                <a:ea typeface="Arial" panose="020B0604020202020204" pitchFamily="34" charset="0"/>
                <a:cs typeface="Times New Roman" panose="02020603050405020304" pitchFamily="18" charset="0"/>
              </a:rPr>
              <a:t>và</a:t>
            </a:r>
            <a:r>
              <a:rPr lang="en-US" sz="2000" b="1" dirty="0">
                <a:solidFill>
                  <a:srgbClr val="FF0000"/>
                </a:solidFill>
                <a:latin typeface="Times New Roman" panose="02020603050405020304" pitchFamily="18" charset="0"/>
                <a:ea typeface="Arial" panose="020B0604020202020204" pitchFamily="34" charset="0"/>
                <a:cs typeface="Times New Roman" panose="02020603050405020304" pitchFamily="18" charset="0"/>
              </a:rPr>
              <a:t> </a:t>
            </a:r>
            <a:r>
              <a:rPr lang="en-US" sz="2000" b="1" dirty="0" err="1">
                <a:solidFill>
                  <a:srgbClr val="FF0000"/>
                </a:solidFill>
                <a:latin typeface="Times New Roman" panose="02020603050405020304" pitchFamily="18" charset="0"/>
                <a:ea typeface="Arial" panose="020B0604020202020204" pitchFamily="34" charset="0"/>
                <a:cs typeface="Times New Roman" panose="02020603050405020304" pitchFamily="18" charset="0"/>
              </a:rPr>
              <a:t>trả</a:t>
            </a:r>
            <a:r>
              <a:rPr lang="en-US" sz="2000" b="1" dirty="0">
                <a:solidFill>
                  <a:srgbClr val="FF0000"/>
                </a:solidFill>
                <a:latin typeface="Times New Roman" panose="02020603050405020304" pitchFamily="18" charset="0"/>
                <a:ea typeface="Arial" panose="020B0604020202020204" pitchFamily="34" charset="0"/>
                <a:cs typeface="Times New Roman" panose="02020603050405020304" pitchFamily="18" charset="0"/>
              </a:rPr>
              <a:t> </a:t>
            </a:r>
            <a:r>
              <a:rPr lang="en-US" sz="2000" b="1" dirty="0" err="1">
                <a:solidFill>
                  <a:srgbClr val="FF0000"/>
                </a:solidFill>
                <a:latin typeface="Times New Roman" panose="02020603050405020304" pitchFamily="18" charset="0"/>
                <a:ea typeface="Arial" panose="020B0604020202020204" pitchFamily="34" charset="0"/>
                <a:cs typeface="Times New Roman" panose="02020603050405020304" pitchFamily="18" charset="0"/>
              </a:rPr>
              <a:t>lời</a:t>
            </a:r>
            <a:r>
              <a:rPr lang="en-US" sz="2000" b="1" dirty="0">
                <a:solidFill>
                  <a:srgbClr val="FF0000"/>
                </a:solidFill>
                <a:latin typeface="Times New Roman" panose="02020603050405020304" pitchFamily="18" charset="0"/>
                <a:ea typeface="Arial" panose="020B0604020202020204" pitchFamily="34" charset="0"/>
                <a:cs typeface="Times New Roman" panose="02020603050405020304" pitchFamily="18" charset="0"/>
              </a:rPr>
              <a:t> </a:t>
            </a:r>
            <a:r>
              <a:rPr lang="en-US" sz="2000" b="1" dirty="0" err="1">
                <a:solidFill>
                  <a:srgbClr val="FF0000"/>
                </a:solidFill>
                <a:latin typeface="Times New Roman" panose="02020603050405020304" pitchFamily="18" charset="0"/>
                <a:ea typeface="Arial" panose="020B0604020202020204" pitchFamily="34" charset="0"/>
                <a:cs typeface="Times New Roman" panose="02020603050405020304" pitchFamily="18" charset="0"/>
              </a:rPr>
              <a:t>các</a:t>
            </a:r>
            <a:r>
              <a:rPr lang="en-US" sz="2000" b="1" dirty="0">
                <a:solidFill>
                  <a:srgbClr val="FF0000"/>
                </a:solidFill>
                <a:latin typeface="Times New Roman" panose="02020603050405020304" pitchFamily="18" charset="0"/>
                <a:ea typeface="Arial" panose="020B0604020202020204" pitchFamily="34" charset="0"/>
                <a:cs typeface="Times New Roman" panose="02020603050405020304" pitchFamily="18" charset="0"/>
              </a:rPr>
              <a:t> </a:t>
            </a:r>
            <a:r>
              <a:rPr lang="en-US" sz="2000" b="1" dirty="0" err="1">
                <a:solidFill>
                  <a:srgbClr val="FF0000"/>
                </a:solidFill>
                <a:latin typeface="Times New Roman" panose="02020603050405020304" pitchFamily="18" charset="0"/>
                <a:ea typeface="Arial" panose="020B0604020202020204" pitchFamily="34" charset="0"/>
                <a:cs typeface="Times New Roman" panose="02020603050405020304" pitchFamily="18" charset="0"/>
              </a:rPr>
              <a:t>câu</a:t>
            </a:r>
            <a:r>
              <a:rPr lang="en-US" sz="2000" b="1" dirty="0">
                <a:solidFill>
                  <a:srgbClr val="FF0000"/>
                </a:solidFill>
                <a:latin typeface="Times New Roman" panose="02020603050405020304" pitchFamily="18" charset="0"/>
                <a:ea typeface="Arial" panose="020B0604020202020204" pitchFamily="34" charset="0"/>
                <a:cs typeface="Times New Roman" panose="02020603050405020304" pitchFamily="18" charset="0"/>
              </a:rPr>
              <a:t> </a:t>
            </a:r>
            <a:r>
              <a:rPr lang="en-US" sz="2000" b="1" dirty="0" err="1">
                <a:solidFill>
                  <a:srgbClr val="FF0000"/>
                </a:solidFill>
                <a:latin typeface="Times New Roman" panose="02020603050405020304" pitchFamily="18" charset="0"/>
                <a:ea typeface="Arial" panose="020B0604020202020204" pitchFamily="34" charset="0"/>
                <a:cs typeface="Times New Roman" panose="02020603050405020304" pitchFamily="18" charset="0"/>
              </a:rPr>
              <a:t>hỏi</a:t>
            </a:r>
            <a:r>
              <a:rPr lang="en-US" sz="2000" b="1" dirty="0">
                <a:solidFill>
                  <a:srgbClr val="FF0000"/>
                </a:solidFill>
                <a:latin typeface="Times New Roman" panose="02020603050405020304" pitchFamily="18" charset="0"/>
                <a:ea typeface="Arial" panose="020B0604020202020204" pitchFamily="34" charset="0"/>
                <a:cs typeface="Times New Roman" panose="02020603050405020304" pitchFamily="18" charset="0"/>
              </a:rPr>
              <a:t> </a:t>
            </a:r>
            <a:r>
              <a:rPr lang="en-US" sz="2000" b="1" dirty="0" err="1">
                <a:solidFill>
                  <a:srgbClr val="FF0000"/>
                </a:solidFill>
                <a:latin typeface="Times New Roman" panose="02020603050405020304" pitchFamily="18" charset="0"/>
                <a:ea typeface="Arial" panose="020B0604020202020204" pitchFamily="34" charset="0"/>
                <a:cs typeface="Times New Roman" panose="02020603050405020304" pitchFamily="18" charset="0"/>
              </a:rPr>
              <a:t>trong</a:t>
            </a:r>
            <a:r>
              <a:rPr lang="en-US" sz="2000" b="1" dirty="0">
                <a:solidFill>
                  <a:srgbClr val="FF0000"/>
                </a:solidFill>
                <a:latin typeface="Times New Roman" panose="02020603050405020304" pitchFamily="18" charset="0"/>
                <a:ea typeface="Arial" panose="020B0604020202020204" pitchFamily="34" charset="0"/>
                <a:cs typeface="Times New Roman" panose="02020603050405020304" pitchFamily="18" charset="0"/>
              </a:rPr>
              <a:t> </a:t>
            </a:r>
            <a:r>
              <a:rPr lang="en-US" sz="2000" b="1" dirty="0" err="1">
                <a:solidFill>
                  <a:srgbClr val="FF0000"/>
                </a:solidFill>
                <a:latin typeface="Times New Roman" panose="02020603050405020304" pitchFamily="18" charset="0"/>
                <a:ea typeface="Arial" panose="020B0604020202020204" pitchFamily="34" charset="0"/>
                <a:cs typeface="Times New Roman" panose="02020603050405020304" pitchFamily="18" charset="0"/>
              </a:rPr>
              <a:t>từng</a:t>
            </a:r>
            <a:r>
              <a:rPr lang="en-US" sz="2000" b="1" dirty="0">
                <a:solidFill>
                  <a:srgbClr val="FF0000"/>
                </a:solidFill>
                <a:latin typeface="Times New Roman" panose="02020603050405020304" pitchFamily="18" charset="0"/>
                <a:ea typeface="Arial" panose="020B0604020202020204" pitchFamily="34" charset="0"/>
                <a:cs typeface="Times New Roman" panose="02020603050405020304" pitchFamily="18" charset="0"/>
              </a:rPr>
              <a:t> </a:t>
            </a:r>
            <a:r>
              <a:rPr lang="en-US" sz="2000" b="1" dirty="0" err="1">
                <a:solidFill>
                  <a:srgbClr val="FF0000"/>
                </a:solidFill>
                <a:latin typeface="Times New Roman" panose="02020603050405020304" pitchFamily="18" charset="0"/>
                <a:ea typeface="Arial" panose="020B0604020202020204" pitchFamily="34" charset="0"/>
                <a:cs typeface="Times New Roman" panose="02020603050405020304" pitchFamily="18" charset="0"/>
              </a:rPr>
              <a:t>tình</a:t>
            </a:r>
            <a:r>
              <a:rPr lang="en-US" sz="2000" b="1" dirty="0">
                <a:solidFill>
                  <a:srgbClr val="FF0000"/>
                </a:solidFill>
                <a:latin typeface="Times New Roman" panose="02020603050405020304" pitchFamily="18" charset="0"/>
                <a:ea typeface="Arial" panose="020B0604020202020204" pitchFamily="34" charset="0"/>
                <a:cs typeface="Times New Roman" panose="02020603050405020304" pitchFamily="18" charset="0"/>
              </a:rPr>
              <a:t> </a:t>
            </a:r>
            <a:r>
              <a:rPr lang="en-US" sz="2000" b="1" dirty="0" err="1">
                <a:solidFill>
                  <a:srgbClr val="FF0000"/>
                </a:solidFill>
                <a:latin typeface="Times New Roman" panose="02020603050405020304" pitchFamily="18" charset="0"/>
                <a:ea typeface="Arial" panose="020B0604020202020204" pitchFamily="34" charset="0"/>
                <a:cs typeface="Times New Roman" panose="02020603050405020304" pitchFamily="18" charset="0"/>
              </a:rPr>
              <a:t>huống</a:t>
            </a:r>
            <a:r>
              <a:rPr lang="en-US" sz="2000" b="1" dirty="0">
                <a:solidFill>
                  <a:srgbClr val="FF0000"/>
                </a:solidFill>
                <a:latin typeface="Times New Roman" panose="02020603050405020304" pitchFamily="18" charset="0"/>
                <a:ea typeface="Arial" panose="020B0604020202020204" pitchFamily="34" charset="0"/>
                <a:cs typeface="Times New Roman" panose="02020603050405020304" pitchFamily="18" charset="0"/>
              </a:rPr>
              <a:t>: </a:t>
            </a:r>
          </a:p>
          <a:p>
            <a:pPr>
              <a:lnSpc>
                <a:spcPts val="720"/>
              </a:lnSpc>
            </a:pP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dirty="0" smtClean="0">
              <a:latin typeface="Times New Roman" panose="02020603050405020304" pitchFamily="18" charset="0"/>
              <a:ea typeface="Calibri" panose="020F0502020204030204" pitchFamily="34" charset="0"/>
              <a:cs typeface="Times New Roman" panose="02020603050405020304" pitchFamily="18" charset="0"/>
            </a:endParaRPr>
          </a:p>
          <a:p>
            <a:pPr marL="342900" marR="0" algn="just">
              <a:lnSpc>
                <a:spcPct val="112000"/>
              </a:lnSpc>
              <a:spcBef>
                <a:spcPts val="0"/>
              </a:spcBef>
              <a:spcAft>
                <a:spcPts val="0"/>
              </a:spcAft>
            </a:pPr>
            <a:r>
              <a:rPr lang="en-US" sz="2000" b="1" dirty="0" err="1" smtClean="0">
                <a:solidFill>
                  <a:srgbClr val="FF0000"/>
                </a:solidFill>
                <a:latin typeface="Times New Roman" panose="02020603050405020304" pitchFamily="18" charset="0"/>
                <a:ea typeface="Arial" panose="020B0604020202020204" pitchFamily="34" charset="0"/>
                <a:cs typeface="Times New Roman" panose="02020603050405020304" pitchFamily="18" charset="0"/>
              </a:rPr>
              <a:t>Tình</a:t>
            </a:r>
            <a:r>
              <a:rPr lang="en-US" sz="2000" b="1" dirty="0" smtClean="0">
                <a:solidFill>
                  <a:srgbClr val="FF0000"/>
                </a:solidFill>
                <a:latin typeface="Times New Roman" panose="02020603050405020304" pitchFamily="18" charset="0"/>
                <a:ea typeface="Arial" panose="020B0604020202020204" pitchFamily="34" charset="0"/>
                <a:cs typeface="Times New Roman" panose="02020603050405020304" pitchFamily="18" charset="0"/>
              </a:rPr>
              <a:t> </a:t>
            </a:r>
            <a:r>
              <a:rPr lang="en-US" sz="2000" b="1" dirty="0" err="1" smtClean="0">
                <a:solidFill>
                  <a:srgbClr val="FF0000"/>
                </a:solidFill>
                <a:latin typeface="Times New Roman" panose="02020603050405020304" pitchFamily="18" charset="0"/>
                <a:ea typeface="Arial" panose="020B0604020202020204" pitchFamily="34" charset="0"/>
                <a:cs typeface="Times New Roman" panose="02020603050405020304" pitchFamily="18" charset="0"/>
              </a:rPr>
              <a:t>huống</a:t>
            </a:r>
            <a:r>
              <a:rPr lang="en-US" sz="2000" b="1" dirty="0" smtClean="0">
                <a:solidFill>
                  <a:srgbClr val="FF0000"/>
                </a:solidFill>
                <a:latin typeface="Times New Roman" panose="02020603050405020304" pitchFamily="18" charset="0"/>
                <a:ea typeface="Arial" panose="020B0604020202020204" pitchFamily="34" charset="0"/>
                <a:cs typeface="Times New Roman" panose="02020603050405020304" pitchFamily="18" charset="0"/>
              </a:rPr>
              <a:t> 1: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Hoàng</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là</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con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trai</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duy</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nhất</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trong</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một</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gia</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đình</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khá</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giả</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làm</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nghề</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buôn</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bán</a:t>
            </a:r>
            <a:r>
              <a:rPr lang="en-US" sz="2000" b="1" dirty="0" smtClean="0">
                <a:latin typeface="Times New Roman" panose="02020603050405020304" pitchFamily="18" charset="0"/>
                <a:ea typeface="Arial" panose="020B0604020202020204" pitchFamily="34"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phế</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liệu</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ở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thị</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trấn</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Công</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việc</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của</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bố</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mẹ</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Hoàng</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có</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thu</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nhậ̣p</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cao</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nhưng</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vô</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cùng</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vất</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vả</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Hoàng</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không</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những</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không</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giúp</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đỡ</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bố</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mẹ</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mà</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còn</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lười</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học</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Khi</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được</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các</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bạn</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góp</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ý,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Hoàng</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còn</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nói</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Tôi</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như</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thế</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này</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sao</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có</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thể</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đi</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thu</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gom</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phế</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liệu</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được</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Sau</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này</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tôi</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nhất</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định</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sẽ</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không</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làm</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cái</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nghề</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ea typeface="Times New Roman" panose="02020603050405020304" pitchFamily="18" charset="0"/>
                <a:cs typeface="Times New Roman" panose="02020603050405020304" pitchFamily="18" charset="0"/>
              </a:rPr>
              <a:t>ấy</a:t>
            </a:r>
            <a:r>
              <a:rPr lang="en-US" sz="2000" b="1" dirty="0" smtClean="0">
                <a:latin typeface="Times New Roman" panose="02020603050405020304" pitchFamily="18" charset="0"/>
                <a:ea typeface="Times New Roman" panose="02020603050405020304" pitchFamily="18" charset="0"/>
                <a:cs typeface="Times New Roman" panose="02020603050405020304" pitchFamily="18" charset="0"/>
              </a:rPr>
              <a:t>.”</a:t>
            </a:r>
            <a:endParaRPr lang="en-US" sz="2000" b="1"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Rectangle 2"/>
          <p:cNvSpPr/>
          <p:nvPr/>
        </p:nvSpPr>
        <p:spPr>
          <a:xfrm>
            <a:off x="320843" y="3261501"/>
            <a:ext cx="11758863" cy="400110"/>
          </a:xfrm>
          <a:prstGeom prst="rect">
            <a:avLst/>
          </a:prstGeom>
          <a:blipFill>
            <a:blip r:embed="rId2"/>
            <a:tile tx="0" ty="0" sx="100000" sy="100000" flip="none" algn="tl"/>
          </a:blipFill>
        </p:spPr>
        <p:txBody>
          <a:bodyPr wrap="square">
            <a:spAutoFit/>
          </a:bodyPr>
          <a:lstStyle/>
          <a:p>
            <a:r>
              <a:rPr lang="vi-VN" sz="2000" b="1" dirty="0">
                <a:solidFill>
                  <a:srgbClr val="FF0000"/>
                </a:solidFill>
                <a:latin typeface="+mj-lt"/>
              </a:rPr>
              <a:t>Em nhận xét gì về thái độ của Hoàng? Nếu là bạn của Hoàng, em sẽ </a:t>
            </a:r>
            <a:r>
              <a:rPr lang="vi-VN" sz="2000" b="1" dirty="0" smtClean="0">
                <a:solidFill>
                  <a:srgbClr val="FF0000"/>
                </a:solidFill>
                <a:latin typeface="+mj-lt"/>
              </a:rPr>
              <a:t>khuyên</a:t>
            </a:r>
            <a:r>
              <a:rPr lang="en-US" sz="2000" b="1" dirty="0" smtClean="0">
                <a:solidFill>
                  <a:srgbClr val="FF0000"/>
                </a:solidFill>
                <a:latin typeface="+mj-lt"/>
              </a:rPr>
              <a:t> </a:t>
            </a:r>
            <a:r>
              <a:rPr lang="vi-VN" sz="2000" b="1" dirty="0" smtClean="0">
                <a:solidFill>
                  <a:srgbClr val="FF0000"/>
                </a:solidFill>
                <a:latin typeface="+mj-lt"/>
              </a:rPr>
              <a:t>Hoàng </a:t>
            </a:r>
            <a:r>
              <a:rPr lang="vi-VN" sz="2000" b="1" dirty="0">
                <a:solidFill>
                  <a:srgbClr val="FF0000"/>
                </a:solidFill>
                <a:latin typeface="+mj-lt"/>
              </a:rPr>
              <a:t>như thế nào? </a:t>
            </a:r>
            <a:endParaRPr lang="en-US" sz="2000" b="1" dirty="0">
              <a:solidFill>
                <a:srgbClr val="FF0000"/>
              </a:solidFill>
              <a:latin typeface="+mj-lt"/>
            </a:endParaRPr>
          </a:p>
        </p:txBody>
      </p:sp>
      <p:pic>
        <p:nvPicPr>
          <p:cNvPr id="4" name="Picture 3"/>
          <p:cNvPicPr>
            <a:picLocks noChangeAspect="1"/>
          </p:cNvPicPr>
          <p:nvPr/>
        </p:nvPicPr>
        <p:blipFill>
          <a:blip r:embed="rId3"/>
          <a:stretch>
            <a:fillRect/>
          </a:stretch>
        </p:blipFill>
        <p:spPr>
          <a:xfrm>
            <a:off x="9028090" y="271842"/>
            <a:ext cx="3051616" cy="2844845"/>
          </a:xfrm>
          <a:prstGeom prst="rect">
            <a:avLst/>
          </a:prstGeom>
        </p:spPr>
      </p:pic>
      <p:pic>
        <p:nvPicPr>
          <p:cNvPr id="7" name="Picture 6"/>
          <p:cNvPicPr>
            <a:picLocks noChangeAspect="1"/>
          </p:cNvPicPr>
          <p:nvPr/>
        </p:nvPicPr>
        <p:blipFill>
          <a:blip r:embed="rId4"/>
          <a:stretch>
            <a:fillRect/>
          </a:stretch>
        </p:blipFill>
        <p:spPr>
          <a:xfrm>
            <a:off x="320843" y="3876541"/>
            <a:ext cx="3625515" cy="2446986"/>
          </a:xfrm>
          <a:prstGeom prst="rect">
            <a:avLst/>
          </a:prstGeom>
        </p:spPr>
      </p:pic>
      <p:sp>
        <p:nvSpPr>
          <p:cNvPr id="8" name="Rectangle 7"/>
          <p:cNvSpPr/>
          <p:nvPr/>
        </p:nvSpPr>
        <p:spPr>
          <a:xfrm>
            <a:off x="4155582" y="3876541"/>
            <a:ext cx="7808892" cy="1938992"/>
          </a:xfrm>
          <a:prstGeom prst="rect">
            <a:avLst/>
          </a:prstGeom>
        </p:spPr>
        <p:txBody>
          <a:bodyPr wrap="square">
            <a:spAutoFit/>
          </a:bodyPr>
          <a:lstStyle/>
          <a:p>
            <a:pPr algn="just"/>
            <a:r>
              <a:rPr lang="vi-VN" sz="2000" b="1" dirty="0">
                <a:solidFill>
                  <a:srgbClr val="FF0000"/>
                </a:solidFill>
                <a:latin typeface="+mj-lt"/>
              </a:rPr>
              <a:t>Tình huống 2: </a:t>
            </a:r>
            <a:r>
              <a:rPr lang="vi-VN" sz="2000" b="1" dirty="0">
                <a:solidFill>
                  <a:srgbClr val="242021"/>
                </a:solidFill>
                <a:latin typeface="+mj-lt"/>
              </a:rPr>
              <a:t>Lan là học sinh của lớp 6A1. Ngày chủ nhật của tuần cuối tháng là ngày</a:t>
            </a:r>
            <a:r>
              <a:rPr lang="en-US" sz="2000" b="1" dirty="0">
                <a:solidFill>
                  <a:srgbClr val="242021"/>
                </a:solidFill>
                <a:latin typeface="+mj-lt"/>
              </a:rPr>
              <a:t> </a:t>
            </a:r>
            <a:r>
              <a:rPr lang="vi-VN" sz="2000" b="1" dirty="0">
                <a:solidFill>
                  <a:srgbClr val="242021"/>
                </a:solidFill>
                <a:latin typeface="+mj-lt"/>
              </a:rPr>
              <a:t>mà Lan yêu thích nhất. Vì khi đến ngày đó, Lan cùng gia đình tham gia những việc làm</a:t>
            </a:r>
            <a:r>
              <a:rPr lang="en-US" sz="2000" b="1" dirty="0">
                <a:solidFill>
                  <a:srgbClr val="242021"/>
                </a:solidFill>
                <a:latin typeface="+mj-lt"/>
              </a:rPr>
              <a:t> </a:t>
            </a:r>
            <a:r>
              <a:rPr lang="vi-VN" sz="2000" b="1" dirty="0">
                <a:solidFill>
                  <a:srgbClr val="242021"/>
                </a:solidFill>
                <a:latin typeface="+mj-lt"/>
              </a:rPr>
              <a:t>thiện nguyện đầy ý nghĩa như: tặng quà cho các cụ già neo đơn; tặng sách vở, quần áo</a:t>
            </a:r>
            <a:r>
              <a:rPr lang="en-US" sz="2000" b="1" dirty="0">
                <a:solidFill>
                  <a:srgbClr val="242021"/>
                </a:solidFill>
                <a:latin typeface="+mj-lt"/>
              </a:rPr>
              <a:t> </a:t>
            </a:r>
            <a:r>
              <a:rPr lang="vi-VN" sz="2000" b="1" dirty="0">
                <a:solidFill>
                  <a:srgbClr val="242021"/>
                </a:solidFill>
                <a:latin typeface="+mj-lt"/>
              </a:rPr>
              <a:t>cho trẻ em cơ nhỡ... Theo kế hoạch của gia đình trong lần tới, là sẽ đi đến miền Trung để</a:t>
            </a:r>
            <a:r>
              <a:rPr lang="en-US" sz="2000" b="1" dirty="0">
                <a:solidFill>
                  <a:srgbClr val="242021"/>
                </a:solidFill>
                <a:latin typeface="+mj-lt"/>
              </a:rPr>
              <a:t> </a:t>
            </a:r>
            <a:r>
              <a:rPr lang="vi-VN" sz="2000" b="1" dirty="0">
                <a:solidFill>
                  <a:srgbClr val="242021"/>
                </a:solidFill>
                <a:latin typeface="+mj-lt"/>
              </a:rPr>
              <a:t>giúp đỡ những gia đình bị tổn thất nhiều do thiên tai</a:t>
            </a:r>
            <a:r>
              <a:rPr lang="en-US" sz="2000" b="1" dirty="0">
                <a:latin typeface="+mj-lt"/>
              </a:rPr>
              <a:t>.</a:t>
            </a:r>
          </a:p>
        </p:txBody>
      </p:sp>
      <p:sp>
        <p:nvSpPr>
          <p:cNvPr id="10" name="Rectangle 9"/>
          <p:cNvSpPr/>
          <p:nvPr/>
        </p:nvSpPr>
        <p:spPr>
          <a:xfrm>
            <a:off x="3946357" y="6031607"/>
            <a:ext cx="8101263" cy="400110"/>
          </a:xfrm>
          <a:prstGeom prst="rect">
            <a:avLst/>
          </a:prstGeom>
          <a:blipFill>
            <a:blip r:embed="rId2"/>
            <a:tile tx="0" ty="0" sx="100000" sy="100000" flip="none" algn="tl"/>
          </a:blipFill>
        </p:spPr>
        <p:txBody>
          <a:bodyPr wrap="square">
            <a:spAutoFit/>
          </a:bodyPr>
          <a:lstStyle/>
          <a:p>
            <a:r>
              <a:rPr lang="en-US" sz="2000" b="1" dirty="0" err="1" smtClean="0">
                <a:solidFill>
                  <a:srgbClr val="FF0000"/>
                </a:solidFill>
                <a:latin typeface="Times New Roman" panose="02020603050405020304" pitchFamily="18" charset="0"/>
                <a:cs typeface="Times New Roman" panose="02020603050405020304" pitchFamily="18" charset="0"/>
              </a:rPr>
              <a:t>Em</a:t>
            </a:r>
            <a:r>
              <a:rPr lang="en-US" sz="2000" b="1" dirty="0" smtClean="0">
                <a:solidFill>
                  <a:srgbClr val="FF0000"/>
                </a:solidFill>
                <a:latin typeface="Times New Roman" panose="02020603050405020304" pitchFamily="18" charset="0"/>
                <a:cs typeface="Times New Roman" panose="02020603050405020304" pitchFamily="18" charset="0"/>
              </a:rPr>
              <a:t> </a:t>
            </a:r>
            <a:r>
              <a:rPr lang="en-US" sz="2000" b="1" dirty="0" err="1" smtClean="0">
                <a:solidFill>
                  <a:srgbClr val="FF0000"/>
                </a:solidFill>
                <a:latin typeface="Times New Roman" panose="02020603050405020304" pitchFamily="18" charset="0"/>
                <a:cs typeface="Times New Roman" panose="02020603050405020304" pitchFamily="18" charset="0"/>
              </a:rPr>
              <a:t>có</a:t>
            </a:r>
            <a:r>
              <a:rPr lang="en-US" sz="2000" b="1" dirty="0" smtClean="0">
                <a:solidFill>
                  <a:srgbClr val="FF0000"/>
                </a:solidFill>
                <a:latin typeface="Times New Roman" panose="02020603050405020304" pitchFamily="18" charset="0"/>
                <a:cs typeface="Times New Roman" panose="02020603050405020304" pitchFamily="18" charset="0"/>
              </a:rPr>
              <a:t> </a:t>
            </a:r>
            <a:r>
              <a:rPr lang="en-US" sz="2000" b="1" dirty="0" err="1" smtClean="0">
                <a:solidFill>
                  <a:srgbClr val="FF0000"/>
                </a:solidFill>
                <a:latin typeface="Times New Roman" panose="02020603050405020304" pitchFamily="18" charset="0"/>
                <a:cs typeface="Times New Roman" panose="02020603050405020304" pitchFamily="18" charset="0"/>
              </a:rPr>
              <a:t>suy</a:t>
            </a:r>
            <a:r>
              <a:rPr lang="en-US" sz="2000" b="1" dirty="0" smtClean="0">
                <a:solidFill>
                  <a:srgbClr val="FF0000"/>
                </a:solidFill>
                <a:latin typeface="Times New Roman" panose="02020603050405020304" pitchFamily="18" charset="0"/>
                <a:cs typeface="Times New Roman" panose="02020603050405020304" pitchFamily="18" charset="0"/>
              </a:rPr>
              <a:t> </a:t>
            </a:r>
            <a:r>
              <a:rPr lang="en-US" sz="2000" b="1" dirty="0" err="1" smtClean="0">
                <a:solidFill>
                  <a:srgbClr val="FF0000"/>
                </a:solidFill>
                <a:latin typeface="Times New Roman" panose="02020603050405020304" pitchFamily="18" charset="0"/>
                <a:cs typeface="Times New Roman" panose="02020603050405020304" pitchFamily="18" charset="0"/>
              </a:rPr>
              <a:t>nghĩ</a:t>
            </a:r>
            <a:r>
              <a:rPr lang="en-US" sz="2000" b="1" dirty="0" smtClean="0">
                <a:solidFill>
                  <a:srgbClr val="FF0000"/>
                </a:solidFill>
                <a:latin typeface="Times New Roman" panose="02020603050405020304" pitchFamily="18" charset="0"/>
                <a:cs typeface="Times New Roman" panose="02020603050405020304" pitchFamily="18" charset="0"/>
              </a:rPr>
              <a:t> </a:t>
            </a:r>
            <a:r>
              <a:rPr lang="en-US" sz="2000" b="1" dirty="0" err="1" smtClean="0">
                <a:solidFill>
                  <a:srgbClr val="FF0000"/>
                </a:solidFill>
                <a:latin typeface="Times New Roman" panose="02020603050405020304" pitchFamily="18" charset="0"/>
                <a:cs typeface="Times New Roman" panose="02020603050405020304" pitchFamily="18" charset="0"/>
              </a:rPr>
              <a:t>gì</a:t>
            </a:r>
            <a:r>
              <a:rPr lang="en-US" sz="2000" b="1" dirty="0" smtClean="0">
                <a:solidFill>
                  <a:srgbClr val="FF0000"/>
                </a:solidFill>
                <a:latin typeface="Times New Roman" panose="02020603050405020304" pitchFamily="18" charset="0"/>
                <a:cs typeface="Times New Roman" panose="02020603050405020304" pitchFamily="18" charset="0"/>
              </a:rPr>
              <a:t> </a:t>
            </a:r>
            <a:r>
              <a:rPr lang="en-US" sz="2000" b="1" dirty="0" err="1" smtClean="0">
                <a:solidFill>
                  <a:srgbClr val="FF0000"/>
                </a:solidFill>
                <a:latin typeface="Times New Roman" panose="02020603050405020304" pitchFamily="18" charset="0"/>
                <a:cs typeface="Times New Roman" panose="02020603050405020304" pitchFamily="18" charset="0"/>
              </a:rPr>
              <a:t>về</a:t>
            </a:r>
            <a:r>
              <a:rPr lang="en-US" sz="2000" b="1" dirty="0" smtClean="0">
                <a:solidFill>
                  <a:srgbClr val="FF0000"/>
                </a:solidFill>
                <a:latin typeface="Times New Roman" panose="02020603050405020304" pitchFamily="18" charset="0"/>
                <a:cs typeface="Times New Roman" panose="02020603050405020304" pitchFamily="18" charset="0"/>
              </a:rPr>
              <a:t> </a:t>
            </a:r>
            <a:r>
              <a:rPr lang="en-US" sz="2000" b="1" dirty="0" err="1" smtClean="0">
                <a:solidFill>
                  <a:srgbClr val="FF0000"/>
                </a:solidFill>
                <a:latin typeface="Times New Roman" panose="02020603050405020304" pitchFamily="18" charset="0"/>
                <a:cs typeface="Times New Roman" panose="02020603050405020304" pitchFamily="18" charset="0"/>
              </a:rPr>
              <a:t>việc</a:t>
            </a:r>
            <a:r>
              <a:rPr lang="en-US" sz="2000" b="1" dirty="0" smtClean="0">
                <a:solidFill>
                  <a:srgbClr val="FF0000"/>
                </a:solidFill>
                <a:latin typeface="Times New Roman" panose="02020603050405020304" pitchFamily="18" charset="0"/>
                <a:cs typeface="Times New Roman" panose="02020603050405020304" pitchFamily="18" charset="0"/>
              </a:rPr>
              <a:t> </a:t>
            </a:r>
            <a:r>
              <a:rPr lang="en-US" sz="2000" b="1" dirty="0" err="1" smtClean="0">
                <a:solidFill>
                  <a:srgbClr val="FF0000"/>
                </a:solidFill>
                <a:latin typeface="Times New Roman" panose="02020603050405020304" pitchFamily="18" charset="0"/>
                <a:cs typeface="Times New Roman" panose="02020603050405020304" pitchFamily="18" charset="0"/>
              </a:rPr>
              <a:t>làm</a:t>
            </a:r>
            <a:r>
              <a:rPr lang="en-US" sz="2000" b="1" dirty="0" smtClean="0">
                <a:solidFill>
                  <a:srgbClr val="FF0000"/>
                </a:solidFill>
                <a:latin typeface="Times New Roman" panose="02020603050405020304" pitchFamily="18" charset="0"/>
                <a:cs typeface="Times New Roman" panose="02020603050405020304" pitchFamily="18" charset="0"/>
              </a:rPr>
              <a:t> </a:t>
            </a:r>
            <a:r>
              <a:rPr lang="en-US" sz="2000" b="1" dirty="0" err="1" smtClean="0">
                <a:solidFill>
                  <a:srgbClr val="FF0000"/>
                </a:solidFill>
                <a:latin typeface="Times New Roman" panose="02020603050405020304" pitchFamily="18" charset="0"/>
                <a:cs typeface="Times New Roman" panose="02020603050405020304" pitchFamily="18" charset="0"/>
              </a:rPr>
              <a:t>của</a:t>
            </a:r>
            <a:r>
              <a:rPr lang="en-US" sz="2000" b="1" dirty="0" smtClean="0">
                <a:solidFill>
                  <a:srgbClr val="FF0000"/>
                </a:solidFill>
                <a:latin typeface="Times New Roman" panose="02020603050405020304" pitchFamily="18" charset="0"/>
                <a:cs typeface="Times New Roman" panose="02020603050405020304" pitchFamily="18" charset="0"/>
              </a:rPr>
              <a:t> </a:t>
            </a:r>
            <a:r>
              <a:rPr lang="en-US" sz="2000" b="1" dirty="0" err="1" smtClean="0">
                <a:solidFill>
                  <a:srgbClr val="FF0000"/>
                </a:solidFill>
                <a:latin typeface="Times New Roman" panose="02020603050405020304" pitchFamily="18" charset="0"/>
                <a:cs typeface="Times New Roman" panose="02020603050405020304" pitchFamily="18" charset="0"/>
              </a:rPr>
              <a:t>bạn</a:t>
            </a:r>
            <a:r>
              <a:rPr lang="en-US" sz="2000" b="1" dirty="0" smtClean="0">
                <a:solidFill>
                  <a:srgbClr val="FF0000"/>
                </a:solidFill>
                <a:latin typeface="Times New Roman" panose="02020603050405020304" pitchFamily="18" charset="0"/>
                <a:cs typeface="Times New Roman" panose="02020603050405020304" pitchFamily="18" charset="0"/>
              </a:rPr>
              <a:t> </a:t>
            </a:r>
            <a:r>
              <a:rPr lang="en-US" sz="2000" b="1" dirty="0" err="1" smtClean="0">
                <a:solidFill>
                  <a:srgbClr val="FF0000"/>
                </a:solidFill>
                <a:latin typeface="Times New Roman" panose="02020603050405020304" pitchFamily="18" charset="0"/>
                <a:cs typeface="Times New Roman" panose="02020603050405020304" pitchFamily="18" charset="0"/>
              </a:rPr>
              <a:t>Lan</a:t>
            </a:r>
            <a:r>
              <a:rPr lang="en-US" sz="2000" b="1" dirty="0" smtClean="0">
                <a:solidFill>
                  <a:srgbClr val="FF0000"/>
                </a:solidFill>
                <a:latin typeface="Times New Roman" panose="02020603050405020304" pitchFamily="18" charset="0"/>
                <a:cs typeface="Times New Roman" panose="02020603050405020304" pitchFamily="18" charset="0"/>
              </a:rPr>
              <a:t> </a:t>
            </a:r>
            <a:r>
              <a:rPr lang="en-US" sz="2000" b="1" dirty="0" err="1" smtClean="0">
                <a:solidFill>
                  <a:srgbClr val="FF0000"/>
                </a:solidFill>
                <a:latin typeface="Times New Roman" panose="02020603050405020304" pitchFamily="18" charset="0"/>
                <a:cs typeface="Times New Roman" panose="02020603050405020304" pitchFamily="18" charset="0"/>
              </a:rPr>
              <a:t>cùng</a:t>
            </a:r>
            <a:r>
              <a:rPr lang="en-US" sz="2000" b="1" dirty="0" smtClean="0">
                <a:solidFill>
                  <a:srgbClr val="FF0000"/>
                </a:solidFill>
                <a:latin typeface="Times New Roman" panose="02020603050405020304" pitchFamily="18" charset="0"/>
                <a:cs typeface="Times New Roman" panose="02020603050405020304" pitchFamily="18" charset="0"/>
              </a:rPr>
              <a:t> </a:t>
            </a:r>
            <a:r>
              <a:rPr lang="en-US" sz="2000" b="1" dirty="0" err="1" smtClean="0">
                <a:solidFill>
                  <a:srgbClr val="FF0000"/>
                </a:solidFill>
                <a:latin typeface="Times New Roman" panose="02020603050405020304" pitchFamily="18" charset="0"/>
                <a:cs typeface="Times New Roman" panose="02020603050405020304" pitchFamily="18" charset="0"/>
              </a:rPr>
              <a:t>gia</a:t>
            </a:r>
            <a:r>
              <a:rPr lang="en-US" sz="2000" b="1" dirty="0" smtClean="0">
                <a:solidFill>
                  <a:srgbClr val="FF0000"/>
                </a:solidFill>
                <a:latin typeface="Times New Roman" panose="02020603050405020304" pitchFamily="18" charset="0"/>
                <a:cs typeface="Times New Roman" panose="02020603050405020304" pitchFamily="18" charset="0"/>
              </a:rPr>
              <a:t> </a:t>
            </a:r>
            <a:r>
              <a:rPr lang="en-US" sz="2000" b="1" dirty="0" err="1" smtClean="0">
                <a:solidFill>
                  <a:srgbClr val="FF0000"/>
                </a:solidFill>
                <a:latin typeface="Times New Roman" panose="02020603050405020304" pitchFamily="18" charset="0"/>
                <a:cs typeface="Times New Roman" panose="02020603050405020304" pitchFamily="18" charset="0"/>
              </a:rPr>
              <a:t>đình</a:t>
            </a:r>
            <a:r>
              <a:rPr lang="en-US" sz="2000" b="1" dirty="0" smtClean="0">
                <a:solidFill>
                  <a:srgbClr val="FF0000"/>
                </a:solidFill>
                <a:latin typeface="Times New Roman" panose="02020603050405020304" pitchFamily="18" charset="0"/>
                <a:cs typeface="Times New Roman" panose="02020603050405020304" pitchFamily="18" charset="0"/>
              </a:rPr>
              <a:t>? </a:t>
            </a:r>
            <a:endParaRPr lang="en-US" sz="20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45809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6674" y="2139477"/>
            <a:ext cx="11470105" cy="2308324"/>
          </a:xfrm>
          <a:prstGeom prst="rect">
            <a:avLst/>
          </a:prstGeom>
        </p:spPr>
        <p:txBody>
          <a:bodyPr wrap="square">
            <a:spAutoFit/>
          </a:bodyPr>
          <a:lstStyle/>
          <a:p>
            <a:pPr algn="just">
              <a:buNone/>
            </a:pPr>
            <a:r>
              <a:rPr lang="en-US" sz="3600" b="1" u="sng" dirty="0" err="1" smtClean="0">
                <a:solidFill>
                  <a:srgbClr val="FF0000"/>
                </a:solidFill>
                <a:latin typeface="Times New Roman" panose="02020603050405020304" pitchFamily="18" charset="0"/>
                <a:cs typeface="Times New Roman" panose="02020603050405020304" pitchFamily="18" charset="0"/>
              </a:rPr>
              <a:t>Câu</a:t>
            </a:r>
            <a:r>
              <a:rPr lang="en-US" sz="3600" b="1" u="sng" dirty="0" smtClean="0">
                <a:solidFill>
                  <a:srgbClr val="FF0000"/>
                </a:solidFill>
                <a:latin typeface="Times New Roman" panose="02020603050405020304" pitchFamily="18" charset="0"/>
                <a:cs typeface="Times New Roman" panose="02020603050405020304" pitchFamily="18" charset="0"/>
              </a:rPr>
              <a:t> 2</a:t>
            </a:r>
            <a:r>
              <a:rPr lang="en-US" sz="3600" b="1" dirty="0" smtClean="0">
                <a:solidFill>
                  <a:srgbClr val="FF0000"/>
                </a:solidFill>
                <a:latin typeface="Times New Roman" panose="02020603050405020304" pitchFamily="18" charset="0"/>
                <a:cs typeface="Times New Roman" panose="02020603050405020304" pitchFamily="18" charset="0"/>
              </a:rPr>
              <a:t>: - </a:t>
            </a:r>
            <a:r>
              <a:rPr lang="en-US" sz="3600" b="1" dirty="0" err="1" smtClean="0">
                <a:solidFill>
                  <a:srgbClr val="FF0000"/>
                </a:solidFill>
                <a:latin typeface="Times New Roman" panose="02020603050405020304" pitchFamily="18" charset="0"/>
                <a:cs typeface="Times New Roman" panose="02020603050405020304" pitchFamily="18" charset="0"/>
              </a:rPr>
              <a:t>Em</a:t>
            </a: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hãy</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tìm</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những</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câu</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ca</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dao</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tục</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ngữ</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nói</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về</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truyền</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thống</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hiếu</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thảo</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hiếu</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học</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yêu</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nghề</a:t>
            </a:r>
            <a:r>
              <a:rPr lang="en-US" sz="3600" b="1" dirty="0" smtClean="0">
                <a:solidFill>
                  <a:srgbClr val="FF0000"/>
                </a:solidFill>
                <a:latin typeface="Times New Roman" panose="02020603050405020304" pitchFamily="18" charset="0"/>
                <a:cs typeface="Times New Roman" panose="02020603050405020304" pitchFamily="18" charset="0"/>
              </a:rPr>
              <a:t>,... </a:t>
            </a:r>
          </a:p>
          <a:p>
            <a:pPr algn="just">
              <a:buNone/>
            </a:pP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dirty="0" err="1" smtClean="0">
                <a:solidFill>
                  <a:srgbClr val="FF0000"/>
                </a:solidFill>
                <a:latin typeface="Times New Roman" panose="02020603050405020304" pitchFamily="18" charset="0"/>
                <a:cs typeface="Times New Roman" panose="02020603050405020304" pitchFamily="18" charset="0"/>
              </a:rPr>
              <a:t>Chọn</a:t>
            </a: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một</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câu</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ca</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dao</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tục</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ngữ</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dirty="0">
                <a:solidFill>
                  <a:srgbClr val="FF0000"/>
                </a:solidFill>
                <a:latin typeface="Times New Roman" panose="02020603050405020304" pitchFamily="18" charset="0"/>
                <a:cs typeface="Times New Roman" panose="02020603050405020304" pitchFamily="18" charset="0"/>
              </a:rPr>
              <a:t>mà </a:t>
            </a:r>
            <a:r>
              <a:rPr lang="en-US" sz="3600" b="1" dirty="0" err="1">
                <a:solidFill>
                  <a:srgbClr val="FF0000"/>
                </a:solidFill>
                <a:latin typeface="Times New Roman" panose="02020603050405020304" pitchFamily="18" charset="0"/>
                <a:cs typeface="Times New Roman" panose="02020603050405020304" pitchFamily="18" charset="0"/>
              </a:rPr>
              <a:t>em</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thích</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nhất</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và</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rút</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ra</a:t>
            </a:r>
            <a:r>
              <a:rPr lang="en-US" sz="3600" b="1" dirty="0">
                <a:solidFill>
                  <a:srgbClr val="FF0000"/>
                </a:solidFill>
                <a:latin typeface="Times New Roman" panose="02020603050405020304" pitchFamily="18" charset="0"/>
                <a:cs typeface="Times New Roman" panose="02020603050405020304" pitchFamily="18" charset="0"/>
              </a:rPr>
              <a:t> ý </a:t>
            </a:r>
            <a:r>
              <a:rPr lang="en-US" sz="3600" b="1" dirty="0" err="1">
                <a:solidFill>
                  <a:srgbClr val="FF0000"/>
                </a:solidFill>
                <a:latin typeface="Times New Roman" panose="02020603050405020304" pitchFamily="18" charset="0"/>
                <a:cs typeface="Times New Roman" panose="02020603050405020304" pitchFamily="18" charset="0"/>
              </a:rPr>
              <a:t>nghĩa</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của</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câu</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ca</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dao</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tục</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ngữ</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smtClean="0">
                <a:solidFill>
                  <a:srgbClr val="FF0000"/>
                </a:solidFill>
                <a:latin typeface="Times New Roman" panose="02020603050405020304" pitchFamily="18" charset="0"/>
                <a:cs typeface="Times New Roman" panose="02020603050405020304" pitchFamily="18" charset="0"/>
              </a:rPr>
              <a:t>ấy</a:t>
            </a:r>
            <a:r>
              <a:rPr lang="en-US" sz="3600" b="1" dirty="0" smtClean="0">
                <a:solidFill>
                  <a:srgbClr val="FF0000"/>
                </a:solidFill>
                <a:latin typeface="Times New Roman" panose="02020603050405020304" pitchFamily="18" charset="0"/>
                <a:cs typeface="Times New Roman" panose="02020603050405020304" pitchFamily="18" charset="0"/>
              </a:rPr>
              <a:t>. </a:t>
            </a:r>
            <a:endParaRPr lang="en-US" sz="36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427107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AutoShape 7"/>
          <p:cNvSpPr>
            <a:spLocks noChangeArrowheads="1"/>
          </p:cNvSpPr>
          <p:nvPr/>
        </p:nvSpPr>
        <p:spPr bwMode="auto">
          <a:xfrm>
            <a:off x="90152" y="598088"/>
            <a:ext cx="6426558" cy="4643614"/>
          </a:xfrm>
          <a:prstGeom prst="cloudCallout">
            <a:avLst>
              <a:gd name="adj1" fmla="val -12307"/>
              <a:gd name="adj2" fmla="val 67333"/>
            </a:avLst>
          </a:prstGeom>
          <a:solidFill>
            <a:srgbClr val="FFCCFF"/>
          </a:solidFill>
          <a:ln w="9525">
            <a:solidFill>
              <a:sysClr val="windowText" lastClr="000000"/>
            </a:solidFill>
            <a:round/>
            <a:headEnd/>
            <a:tailEnd/>
          </a:ln>
          <a:effectLst/>
          <a:extLst/>
        </p:spPr>
        <p:txBody>
          <a:bodyPr anchor="ctr"/>
          <a:lstStyle/>
          <a:p>
            <a:pPr algn="ctr" fontAlgn="base">
              <a:spcBef>
                <a:spcPct val="0"/>
              </a:spcBef>
              <a:spcAft>
                <a:spcPct val="0"/>
              </a:spcAft>
              <a:defRPr/>
            </a:pPr>
            <a:endParaRPr lang="en-US" sz="2000" b="1" i="1" kern="0" dirty="0" smtClean="0">
              <a:solidFill>
                <a:srgbClr val="A50021"/>
              </a:solidFill>
            </a:endParaRPr>
          </a:p>
        </p:txBody>
      </p:sp>
      <p:pic>
        <p:nvPicPr>
          <p:cNvPr id="34" name="Picture 10" descr="lotus1"/>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68968" y="5637949"/>
            <a:ext cx="1842477" cy="1075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AutoShape 7"/>
          <p:cNvSpPr>
            <a:spLocks noChangeArrowheads="1"/>
          </p:cNvSpPr>
          <p:nvPr/>
        </p:nvSpPr>
        <p:spPr bwMode="auto">
          <a:xfrm>
            <a:off x="6655353" y="2684910"/>
            <a:ext cx="5360636" cy="3736899"/>
          </a:xfrm>
          <a:prstGeom prst="cloudCallout">
            <a:avLst>
              <a:gd name="adj1" fmla="val -12549"/>
              <a:gd name="adj2" fmla="val 58753"/>
            </a:avLst>
          </a:prstGeom>
          <a:solidFill>
            <a:srgbClr val="9BBB59">
              <a:lumMod val="20000"/>
              <a:lumOff val="80000"/>
            </a:srgbClr>
          </a:solidFill>
          <a:ln w="9525">
            <a:solidFill>
              <a:sysClr val="windowText" lastClr="000000"/>
            </a:solidFill>
            <a:round/>
            <a:headEnd/>
            <a:tailEnd/>
          </a:ln>
          <a:effectLst/>
          <a:extLst/>
        </p:spPr>
        <p:txBody>
          <a:bodyPr anchor="ctr"/>
          <a:lstStyle/>
          <a:p>
            <a:pPr algn="ctr"/>
            <a:r>
              <a:rPr lang="vi-VN" sz="2800" b="1" dirty="0" smtClean="0">
                <a:solidFill>
                  <a:srgbClr val="FF0000"/>
                </a:solidFill>
                <a:latin typeface="Times New Roman" panose="02020603050405020304" pitchFamily="18" charset="0"/>
                <a:cs typeface="Times New Roman" panose="02020603050405020304" pitchFamily="18" charset="0"/>
              </a:rPr>
              <a:t>           </a:t>
            </a:r>
            <a:r>
              <a:rPr lang="en-US" sz="2800" b="1" u="sng" dirty="0" err="1" smtClean="0">
                <a:solidFill>
                  <a:srgbClr val="FF0000"/>
                </a:solidFill>
                <a:latin typeface="Times New Roman" panose="02020603050405020304" pitchFamily="18" charset="0"/>
                <a:cs typeface="Times New Roman" panose="02020603050405020304" pitchFamily="18" charset="0"/>
              </a:rPr>
              <a:t>Câu</a:t>
            </a:r>
            <a:r>
              <a:rPr lang="en-US" sz="2800" b="1" u="sng" dirty="0" smtClean="0">
                <a:solidFill>
                  <a:srgbClr val="FF0000"/>
                </a:solidFill>
                <a:latin typeface="Times New Roman" panose="02020603050405020304" pitchFamily="18" charset="0"/>
                <a:cs typeface="Times New Roman" panose="02020603050405020304" pitchFamily="18" charset="0"/>
              </a:rPr>
              <a:t> </a:t>
            </a:r>
            <a:r>
              <a:rPr lang="en-US" sz="2800" b="1" u="sng" dirty="0" err="1">
                <a:solidFill>
                  <a:srgbClr val="FF0000"/>
                </a:solidFill>
                <a:latin typeface="Times New Roman" panose="02020603050405020304" pitchFamily="18" charset="0"/>
                <a:cs typeface="Times New Roman" panose="02020603050405020304" pitchFamily="18" charset="0"/>
              </a:rPr>
              <a:t>hỏi</a:t>
            </a:r>
            <a:r>
              <a:rPr lang="en-US" sz="2800" b="1" u="sng" dirty="0">
                <a:solidFill>
                  <a:srgbClr val="FF0000"/>
                </a:solidFill>
                <a:latin typeface="Times New Roman" panose="02020603050405020304" pitchFamily="18" charset="0"/>
                <a:cs typeface="Times New Roman" panose="02020603050405020304" pitchFamily="18" charset="0"/>
              </a:rPr>
              <a:t>: </a:t>
            </a:r>
          </a:p>
          <a:p>
            <a:pPr algn="ctr"/>
            <a:r>
              <a:rPr lang="vi-VN" sz="2800" b="1" dirty="0" smtClean="0">
                <a:solidFill>
                  <a:srgbClr val="0000FF"/>
                </a:solidFill>
                <a:latin typeface="Times New Roman" pitchFamily="18" charset="0"/>
                <a:cs typeface="Times New Roman" pitchFamily="18" charset="0"/>
              </a:rPr>
              <a:t>1. Nếu </a:t>
            </a:r>
            <a:r>
              <a:rPr lang="vi-VN" sz="2800" b="1" dirty="0">
                <a:solidFill>
                  <a:srgbClr val="0000FF"/>
                </a:solidFill>
                <a:latin typeface="Times New Roman" pitchFamily="18" charset="0"/>
                <a:cs typeface="Times New Roman" pitchFamily="18" charset="0"/>
              </a:rPr>
              <a:t>là Giang em sẽ ứng xử như th</a:t>
            </a:r>
            <a:r>
              <a:rPr lang="en-US" sz="2800" b="1" dirty="0">
                <a:solidFill>
                  <a:srgbClr val="0000FF"/>
                </a:solidFill>
                <a:latin typeface="Times New Roman" pitchFamily="18" charset="0"/>
                <a:cs typeface="Times New Roman" pitchFamily="18" charset="0"/>
              </a:rPr>
              <a:t>ế</a:t>
            </a:r>
            <a:r>
              <a:rPr lang="vi-VN" sz="2800" b="1" dirty="0">
                <a:solidFill>
                  <a:srgbClr val="0000FF"/>
                </a:solidFill>
                <a:latin typeface="Times New Roman" pitchFamily="18" charset="0"/>
                <a:cs typeface="Times New Roman" pitchFamily="18" charset="0"/>
              </a:rPr>
              <a:t> </a:t>
            </a:r>
            <a:r>
              <a:rPr lang="vi-VN" sz="2800" b="1" dirty="0" smtClean="0">
                <a:solidFill>
                  <a:srgbClr val="0000FF"/>
                </a:solidFill>
                <a:latin typeface="Times New Roman" pitchFamily="18" charset="0"/>
                <a:cs typeface="Times New Roman" pitchFamily="18" charset="0"/>
              </a:rPr>
              <a:t>nào</a:t>
            </a:r>
          </a:p>
          <a:p>
            <a:pPr algn="ctr"/>
            <a:r>
              <a:rPr lang="vi-VN" sz="2800" b="1" dirty="0" smtClean="0">
                <a:solidFill>
                  <a:srgbClr val="0000FF"/>
                </a:solidFill>
                <a:latin typeface="Times New Roman" pitchFamily="18" charset="0"/>
                <a:cs typeface="Times New Roman" pitchFamily="18" charset="0"/>
              </a:rPr>
              <a:t>với </a:t>
            </a:r>
            <a:r>
              <a:rPr lang="vi-VN" sz="2800" b="1" dirty="0">
                <a:solidFill>
                  <a:srgbClr val="0000FF"/>
                </a:solidFill>
                <a:latin typeface="Times New Roman" pitchFamily="18" charset="0"/>
                <a:cs typeface="Times New Roman" pitchFamily="18" charset="0"/>
              </a:rPr>
              <a:t>bạn bè?</a:t>
            </a:r>
            <a:endParaRPr lang="en-US" sz="2800" b="1" dirty="0">
              <a:solidFill>
                <a:srgbClr val="0000FF"/>
              </a:solidFill>
              <a:latin typeface="Times New Roman" pitchFamily="18" charset="0"/>
              <a:cs typeface="Times New Roman" pitchFamily="18" charset="0"/>
            </a:endParaRPr>
          </a:p>
          <a:p>
            <a:pPr algn="ctr"/>
            <a:r>
              <a:rPr lang="vi-VN" sz="2800" b="1" dirty="0">
                <a:solidFill>
                  <a:srgbClr val="0000FF"/>
                </a:solidFill>
                <a:latin typeface="Times New Roman" pitchFamily="18" charset="0"/>
                <a:cs typeface="Times New Roman" pitchFamily="18" charset="0"/>
              </a:rPr>
              <a:t>2. Em sẽ làm gì để thể hiện sự tự hào về truyền thống của gia đình em?</a:t>
            </a:r>
            <a:endParaRPr lang="en-US" sz="2800" b="1" dirty="0">
              <a:solidFill>
                <a:srgbClr val="0000FF"/>
              </a:solidFill>
              <a:latin typeface="Times New Roman" pitchFamily="18" charset="0"/>
              <a:cs typeface="Times New Roman" pitchFamily="18" charset="0"/>
            </a:endParaRPr>
          </a:p>
        </p:txBody>
      </p:sp>
      <p:sp>
        <p:nvSpPr>
          <p:cNvPr id="16" name="Rectangle 15"/>
          <p:cNvSpPr/>
          <p:nvPr/>
        </p:nvSpPr>
        <p:spPr>
          <a:xfrm>
            <a:off x="507801" y="952374"/>
            <a:ext cx="5336825" cy="3600986"/>
          </a:xfrm>
          <a:prstGeom prst="rect">
            <a:avLst/>
          </a:prstGeom>
        </p:spPr>
        <p:txBody>
          <a:bodyPr wrap="square">
            <a:spAutoFit/>
          </a:bodyPr>
          <a:lstStyle/>
          <a:p>
            <a:pPr algn="ctr"/>
            <a:r>
              <a:rPr lang="en-US" sz="3200" b="1" dirty="0" smtClean="0">
                <a:solidFill>
                  <a:srgbClr val="FF0000"/>
                </a:solidFill>
                <a:latin typeface="Times New Roman" panose="02020603050405020304" pitchFamily="18" charset="0"/>
                <a:cs typeface="Times New Roman" panose="02020603050405020304" pitchFamily="18" charset="0"/>
              </a:rPr>
              <a:t>       </a:t>
            </a:r>
            <a:r>
              <a:rPr lang="en-US" sz="2800" b="1" u="sng" dirty="0" err="1" smtClean="0">
                <a:solidFill>
                  <a:srgbClr val="FF0000"/>
                </a:solidFill>
                <a:latin typeface="Times New Roman" panose="02020603050405020304" pitchFamily="18" charset="0"/>
                <a:cs typeface="Times New Roman" panose="02020603050405020304" pitchFamily="18" charset="0"/>
              </a:rPr>
              <a:t>Tình</a:t>
            </a:r>
            <a:r>
              <a:rPr lang="en-US" sz="2800" b="1" u="sng" dirty="0" smtClean="0">
                <a:solidFill>
                  <a:srgbClr val="FF0000"/>
                </a:solidFill>
                <a:latin typeface="Times New Roman" panose="02020603050405020304" pitchFamily="18" charset="0"/>
                <a:cs typeface="Times New Roman" panose="02020603050405020304" pitchFamily="18" charset="0"/>
              </a:rPr>
              <a:t> </a:t>
            </a:r>
            <a:r>
              <a:rPr lang="en-US" sz="2800" b="1" u="sng" dirty="0" err="1" smtClean="0">
                <a:solidFill>
                  <a:srgbClr val="FF0000"/>
                </a:solidFill>
                <a:latin typeface="Times New Roman" panose="02020603050405020304" pitchFamily="18" charset="0"/>
                <a:cs typeface="Times New Roman" panose="02020603050405020304" pitchFamily="18" charset="0"/>
              </a:rPr>
              <a:t>huống</a:t>
            </a:r>
            <a:r>
              <a:rPr lang="en-US" sz="2800" b="1" u="sng" dirty="0" smtClean="0">
                <a:solidFill>
                  <a:srgbClr val="FF0000"/>
                </a:solidFill>
                <a:latin typeface="Times New Roman" panose="02020603050405020304" pitchFamily="18" charset="0"/>
                <a:cs typeface="Times New Roman" panose="02020603050405020304" pitchFamily="18" charset="0"/>
              </a:rPr>
              <a:t> </a:t>
            </a:r>
            <a:r>
              <a:rPr lang="en-US" sz="2800" b="1" dirty="0" smtClean="0">
                <a:solidFill>
                  <a:srgbClr val="FF0000"/>
                </a:solidFill>
                <a:latin typeface="Times New Roman" panose="02020603050405020304" pitchFamily="18" charset="0"/>
                <a:cs typeface="Times New Roman" panose="02020603050405020304" pitchFamily="18" charset="0"/>
              </a:rPr>
              <a:t>: </a:t>
            </a:r>
            <a:r>
              <a:rPr lang="vi-VN" sz="2800" b="1" dirty="0" smtClean="0">
                <a:solidFill>
                  <a:schemeClr val="bg2">
                    <a:lumMod val="10000"/>
                  </a:schemeClr>
                </a:solidFill>
                <a:latin typeface="Times New Roman" pitchFamily="18" charset="0"/>
                <a:cs typeface="Times New Roman" pitchFamily="18" charset="0"/>
              </a:rPr>
              <a:t>Giang </a:t>
            </a:r>
            <a:r>
              <a:rPr lang="vi-VN" sz="2800" b="1" dirty="0">
                <a:solidFill>
                  <a:schemeClr val="bg2">
                    <a:lumMod val="10000"/>
                  </a:schemeClr>
                </a:solidFill>
                <a:latin typeface="Times New Roman" pitchFamily="18" charset="0"/>
                <a:cs typeface="Times New Roman" pitchFamily="18" charset="0"/>
              </a:rPr>
              <a:t>sinh ra trong một gia đình có truyền thống hiếu học, có trình độ học vấn cao, vì vậy bố mẹ muốn Giang trở thành một nhà khoa học. Giang còn đang phân vân thì các bạn bảo rằng cứ làm theo ý mình chứ sao phải vì gia đình.</a:t>
            </a:r>
            <a:endParaRPr lang="en-US" sz="2800" b="1" dirty="0">
              <a:solidFill>
                <a:schemeClr val="bg2">
                  <a:lumMod val="10000"/>
                </a:schemeClr>
              </a:solidFill>
              <a:latin typeface="Times New Roman" pitchFamily="18" charset="0"/>
              <a:cs typeface="Times New Roman" pitchFamily="18" charset="0"/>
            </a:endParaRPr>
          </a:p>
        </p:txBody>
      </p:sp>
      <p:sp>
        <p:nvSpPr>
          <p:cNvPr id="19" name="Rectangle 18"/>
          <p:cNvSpPr/>
          <p:nvPr/>
        </p:nvSpPr>
        <p:spPr>
          <a:xfrm>
            <a:off x="8261686" y="1140235"/>
            <a:ext cx="3529263" cy="369332"/>
          </a:xfrm>
          <a:prstGeom prst="rect">
            <a:avLst/>
          </a:prstGeom>
        </p:spPr>
        <p:txBody>
          <a:bodyPr wrap="square">
            <a:spAutoFit/>
          </a:bodyPr>
          <a:lstStyle/>
          <a:p>
            <a:r>
              <a:rPr lang="en-US" b="1" dirty="0" smtClean="0">
                <a:solidFill>
                  <a:srgbClr val="FF0000"/>
                </a:solidFill>
                <a:latin typeface="Times New Roman" panose="02020603050405020304" pitchFamily="18" charset="0"/>
                <a:cs typeface="Times New Roman" panose="02020603050405020304" pitchFamily="18" charset="0"/>
              </a:rPr>
              <a:t>              </a:t>
            </a:r>
            <a:endParaRPr lang="en-US" sz="2000" b="1" dirty="0">
              <a:solidFill>
                <a:srgbClr val="0000FF"/>
              </a:solidFill>
              <a:latin typeface="#9Slide04 AdrianeSwash" panose="02000504060000090004" pitchFamily="2" charset="0"/>
            </a:endParaRPr>
          </a:p>
        </p:txBody>
      </p:sp>
      <p:sp>
        <p:nvSpPr>
          <p:cNvPr id="4" name="Rectangle 3"/>
          <p:cNvSpPr/>
          <p:nvPr/>
        </p:nvSpPr>
        <p:spPr>
          <a:xfrm>
            <a:off x="224590" y="0"/>
            <a:ext cx="11566357" cy="1077218"/>
          </a:xfrm>
          <a:prstGeom prst="rect">
            <a:avLst/>
          </a:prstGeom>
        </p:spPr>
        <p:txBody>
          <a:bodyPr wrap="square">
            <a:spAutoFit/>
          </a:bodyPr>
          <a:lstStyle/>
          <a:p>
            <a:r>
              <a:rPr lang="vi-VN" sz="3200" b="1" dirty="0" smtClean="0">
                <a:solidFill>
                  <a:srgbClr val="FF0000"/>
                </a:solidFill>
                <a:latin typeface="+mj-lt"/>
              </a:rPr>
              <a:t>Câu 3: Em </a:t>
            </a:r>
            <a:r>
              <a:rPr lang="vi-VN" sz="3200" b="1" dirty="0">
                <a:solidFill>
                  <a:srgbClr val="FF0000"/>
                </a:solidFill>
                <a:latin typeface="+mj-lt"/>
              </a:rPr>
              <a:t>hãy </a:t>
            </a:r>
            <a:r>
              <a:rPr lang="vi-VN" sz="3200" b="1" dirty="0" smtClean="0">
                <a:solidFill>
                  <a:srgbClr val="FF0000"/>
                </a:solidFill>
                <a:latin typeface="+mj-lt"/>
              </a:rPr>
              <a:t>xử </a:t>
            </a:r>
            <a:r>
              <a:rPr lang="vi-VN" sz="3200" b="1" dirty="0">
                <a:solidFill>
                  <a:srgbClr val="FF0000"/>
                </a:solidFill>
                <a:latin typeface="+mj-lt"/>
              </a:rPr>
              <a:t>lí tình huống </a:t>
            </a:r>
            <a:r>
              <a:rPr lang="vi-VN" sz="3200" b="1" dirty="0" smtClean="0">
                <a:solidFill>
                  <a:srgbClr val="FF0000"/>
                </a:solidFill>
                <a:latin typeface="+mj-lt"/>
              </a:rPr>
              <a:t>sau</a:t>
            </a:r>
            <a:r>
              <a:rPr lang="en-US" sz="3200" b="1" dirty="0" smtClean="0">
                <a:solidFill>
                  <a:srgbClr val="FF0000"/>
                </a:solidFill>
                <a:latin typeface="+mj-lt"/>
              </a:rPr>
              <a:t>:</a:t>
            </a:r>
            <a:r>
              <a:rPr lang="vi-VN" sz="3200" b="1" dirty="0">
                <a:solidFill>
                  <a:srgbClr val="FF0000"/>
                </a:solidFill>
                <a:latin typeface="+mj-lt"/>
              </a:rPr>
              <a:t/>
            </a:r>
            <a:br>
              <a:rPr lang="vi-VN" sz="3200" b="1" dirty="0">
                <a:solidFill>
                  <a:srgbClr val="FF0000"/>
                </a:solidFill>
                <a:latin typeface="+mj-lt"/>
              </a:rPr>
            </a:br>
            <a:endParaRPr lang="en-US" sz="3200" dirty="0">
              <a:latin typeface="+mj-lt"/>
            </a:endParaRPr>
          </a:p>
        </p:txBody>
      </p:sp>
      <p:pic>
        <p:nvPicPr>
          <p:cNvPr id="8" name="Picture 10" descr="6_48_1330017704_72_120223hdguongsang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77318" y="47645"/>
            <a:ext cx="5138671" cy="2528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786563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barn(inVertical)">
                                      <p:cBhvr>
                                        <p:cTn id="7" dur="500"/>
                                        <p:tgtEl>
                                          <p:spTgt spid="30"/>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barn(inVertical)">
                                      <p:cBhvr>
                                        <p:cTn id="10" dur="500"/>
                                        <p:tgtEl>
                                          <p:spTgt spid="16"/>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anim calcmode="lin" valueType="num">
                                      <p:cBhvr additive="base">
                                        <p:cTn id="15" dur="500" fill="hold"/>
                                        <p:tgtEl>
                                          <p:spTgt spid="17"/>
                                        </p:tgtEl>
                                        <p:attrNameLst>
                                          <p:attrName>ppt_x</p:attrName>
                                        </p:attrNameLst>
                                      </p:cBhvr>
                                      <p:tavLst>
                                        <p:tav tm="0">
                                          <p:val>
                                            <p:strVal val="#ppt_x"/>
                                          </p:val>
                                        </p:tav>
                                        <p:tav tm="100000">
                                          <p:val>
                                            <p:strVal val="#ppt_x"/>
                                          </p:val>
                                        </p:tav>
                                      </p:tavLst>
                                    </p:anim>
                                    <p:anim calcmode="lin" valueType="num">
                                      <p:cBhvr additive="base">
                                        <p:cTn id="16" dur="500" fill="hold"/>
                                        <p:tgtEl>
                                          <p:spTgt spid="17"/>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9"/>
                                        </p:tgtEl>
                                        <p:attrNameLst>
                                          <p:attrName>style.visibility</p:attrName>
                                        </p:attrNameLst>
                                      </p:cBhvr>
                                      <p:to>
                                        <p:strVal val="visible"/>
                                      </p:to>
                                    </p:set>
                                    <p:anim calcmode="lin" valueType="num">
                                      <p:cBhvr additive="base">
                                        <p:cTn id="19" dur="500" fill="hold"/>
                                        <p:tgtEl>
                                          <p:spTgt spid="19"/>
                                        </p:tgtEl>
                                        <p:attrNameLst>
                                          <p:attrName>ppt_x</p:attrName>
                                        </p:attrNameLst>
                                      </p:cBhvr>
                                      <p:tavLst>
                                        <p:tav tm="0">
                                          <p:val>
                                            <p:strVal val="#ppt_x"/>
                                          </p:val>
                                        </p:tav>
                                        <p:tav tm="100000">
                                          <p:val>
                                            <p:strVal val="#ppt_x"/>
                                          </p:val>
                                        </p:tav>
                                      </p:tavLst>
                                    </p:anim>
                                    <p:anim calcmode="lin" valueType="num">
                                      <p:cBhvr additive="base">
                                        <p:cTn id="2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17" grpId="0" animBg="1"/>
      <p:bldP spid="16" grpId="0"/>
      <p:bldP spid="19"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643</TotalTime>
  <Words>362</Words>
  <Application>Microsoft Office PowerPoint</Application>
  <PresentationFormat>Custom</PresentationFormat>
  <Paragraphs>20</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PowerPoint Presentation</vt:lpstr>
      <vt:lpstr>HƯỚNG DẪN HỌC SINH NGHIÊN CỨU, CHUẨN BỊ NỘI DUNG BÀI HỌC</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Win10</dc:creator>
  <cp:lastModifiedBy>Admin</cp:lastModifiedBy>
  <cp:revision>50</cp:revision>
  <dcterms:created xsi:type="dcterms:W3CDTF">2021-05-30T14:14:41Z</dcterms:created>
  <dcterms:modified xsi:type="dcterms:W3CDTF">2021-09-04T16:25:44Z</dcterms:modified>
</cp:coreProperties>
</file>