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112" r:id="rId2"/>
    <p:sldId id="2080" r:id="rId3"/>
    <p:sldId id="262" r:id="rId4"/>
    <p:sldId id="263" r:id="rId5"/>
    <p:sldId id="2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9900"/>
    <a:srgbClr val="800000"/>
    <a:srgbClr val="669900"/>
    <a:srgbClr val="990033"/>
    <a:srgbClr val="D60093"/>
    <a:srgbClr val="FF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757" autoAdjust="0"/>
  </p:normalViewPr>
  <p:slideViewPr>
    <p:cSldViewPr snapToGrid="0">
      <p:cViewPr varScale="1">
        <p:scale>
          <a:sx n="63" d="100"/>
          <a:sy n="63" d="100"/>
        </p:scale>
        <p:origin x="932" y="64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138712-594E-47D8-9E9C-A81CE8530A22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0945B-319F-41F4-9F38-46C469C5B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18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D0945B-319F-41F4-9F38-46C469C5BB1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1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93605-B302-4C45-AB7C-4A0CD719FE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1BF24C-6527-4330-BA40-C9E184D04D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149C5-860D-4855-9C5D-54E7FDFB0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7F9A6-48CE-4F46-912F-384461AA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8EEB3-8FDB-4A80-A6AA-D656581EA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AC03E-69BF-45F5-B692-496376734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EFB1EF-6BCE-4637-B514-550EBF640A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57C6F4-B050-47A4-9C94-60A0D2F7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578D3-CA11-4415-8FE4-04A706D86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1FC68-6EDC-4417-8171-A9263B801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614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6D77FE-24E8-4DFE-AB38-7BCA4DF26E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42F5CE-80B3-44E8-AB4C-18C7451FC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9D33C-5314-44AB-B8FF-5D82373B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EDC1D-0EE1-41E8-B927-C953F7D52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E9003-0579-4D32-819F-E8A19ED0B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6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3A582-8A78-4990-A75D-25EA07A0C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0D6EE-226F-4281-B7C0-61BD2F340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EC3EF-AB82-4A14-A67D-2BF701EBE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DE20C-DB6D-4349-A076-B47B27617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60CE2-AC93-48E4-BC15-B4DC8241C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51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D452-4A16-480B-9DF3-D8DD44D5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582EF-0E80-4C13-BE7D-0E4F37BF7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92481-93A8-426C-B8D1-954EF1B78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463D0-D6F7-4759-8F2E-59073A358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99BAD-ED39-459D-9325-0BBF5736B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3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E293F-76D6-4DA0-B8A2-C46621E15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AD79-D65F-4B35-A28C-DD11D6865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5C597-AACB-41F9-A341-E265470FC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D0053-9EB2-41A0-8469-81B7ABD2D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3C59B0-1691-4636-BF1C-A68B6989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BCB47-51BF-45ED-B89B-775728081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7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E92D8-0C1E-48EA-AC20-69C180D99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99A2A-73A2-4184-B301-211D28A56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B17E5-17EC-4691-A992-C2910E1E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80602B-A284-41B0-998C-57B582655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26C34-109C-4561-8BC8-32C160155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03341F-A547-41E2-8373-D1ED4E500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C0E6C3-B6FC-4A09-8A7E-05884E6E8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1514FC-BB6D-48C8-974B-E7A9452C4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94715-05FB-4D0B-8DE6-676EF139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143BBE-3680-4A16-9EA5-738DDE964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7275C9-4D9C-4D50-98D0-75A033824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50C1D-CD8E-460E-8B0E-020C706EF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1A04AA-8A46-412D-9E16-8107A9449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4A6CE0-8477-4264-92F3-4DDE484B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BAEE1-7CF0-4B3E-BD0D-7973EAF85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860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7D3E5-F766-4908-A504-503C4E34C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4829D-B77A-47D9-B030-601893DCC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F65E34-328F-4E3E-9AF5-5639F056EC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9945B3-0C79-427A-8852-090D5C5F9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E8B9A-DDB1-4315-9658-25C85DF12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2621AA-7F22-4543-AE20-411406C0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1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0A8CC-C826-4A37-831B-7835322F0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1611B7-1425-49BC-9129-DEF18125B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BB0DB-23F2-4FBB-B92F-2D6A1E2DD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84D7F-9A84-4B8D-AC40-0C3834953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4131A-FF8E-4B37-BE8E-A77D10F5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C058B-8D93-45BB-B7F8-8CC213B65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3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72E9B-8071-4EF6-A661-D029C7753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E796F-00F2-446C-B323-3C8199927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65686-8E83-4A9D-A35C-A04A606E55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D29787-F407-407A-BB21-EACA3B3BF419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4D243-4452-41B7-9C9B-79EDCA421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2217A-B2C1-4D29-91E2-031F5A94F1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8216A-D31C-415E-8422-F032216B3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5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9536" y="692696"/>
            <a:ext cx="8496944" cy="1728191"/>
          </a:xfrm>
        </p:spPr>
        <p:txBody>
          <a:bodyPr>
            <a:normAutofit/>
          </a:bodyPr>
          <a:lstStyle/>
          <a:p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Môn: Anh </a:t>
            </a:r>
            <a:r>
              <a:rPr lang="en-AU" sz="3000" b="1" dirty="0" err="1">
                <a:latin typeface="Times New Roman" panose="02020603050405020304" pitchFamily="18" charset="0"/>
                <a:cs typeface="Times New Roman" pitchFamily="18" charset="0"/>
              </a:rPr>
              <a:t>Văn</a:t>
            </a: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en-AU" sz="3000" b="1" dirty="0" err="1">
                <a:latin typeface="Times New Roman" panose="02020603050405020304" pitchFamily="18" charset="0"/>
                <a:cs typeface="Times New Roman" pitchFamily="18" charset="0"/>
              </a:rPr>
              <a:t>Lớp</a:t>
            </a: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: 6</a:t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UNIT1:  T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OWN AND CITY</a:t>
            </a:r>
            <a:b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Lesson 1: </a:t>
            </a:r>
            <a:r>
              <a:rPr lang="en-A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Vocabulary</a:t>
            </a:r>
            <a:r>
              <a:rPr lang="en-US" sz="2800" dirty="0">
                <a:latin typeface="Arial Rounded MT Bold" panose="020F0704030504030204" pitchFamily="34" charset="0"/>
              </a:rPr>
              <a:t>  </a:t>
            </a:r>
            <a:br>
              <a:rPr lang="en-US" sz="2800" dirty="0">
                <a:latin typeface="Arial Rounded MT Bold" panose="020F0704030504030204" pitchFamily="34" charset="0"/>
              </a:rPr>
            </a:br>
            <a:r>
              <a:rPr lang="en-US" sz="2800" b="1" dirty="0">
                <a:ln w="28575">
                  <a:solidFill>
                    <a:srgbClr val="002060"/>
                  </a:solidFill>
                </a:ln>
                <a:solidFill>
                  <a:srgbClr val="FFCC66"/>
                </a:solidFill>
                <a:latin typeface="VNI-Bandit" pitchFamily="2" charset="0"/>
                <a:cs typeface="Times New Roman" panose="02020603050405020304" pitchFamily="18" charset="0"/>
              </a:rPr>
              <a:t>Places In A Town Or City</a:t>
            </a:r>
            <a:endParaRPr lang="en-A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6919" y="2420888"/>
            <a:ext cx="9459257" cy="3376597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514350" indent="-514350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SGK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ừ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vựng</a:t>
            </a: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a/an /some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any</a:t>
            </a: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14350" indent="-514350" algn="l">
              <a:buAutoNum type="arabicPeriod"/>
            </a:pP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63552" y="188640"/>
            <a:ext cx="8208912" cy="50405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481485" y="406296"/>
            <a:ext cx="5638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4000" b="1" u="sng" dirty="0">
                <a:solidFill>
                  <a:srgbClr val="FF0000"/>
                </a:solidFill>
                <a:latin typeface=".VnMemorandum" panose="020B7200000000000000" pitchFamily="34" charset="0"/>
              </a:rPr>
              <a:t>NEW WORDS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670560" y="670560"/>
            <a:ext cx="11521440" cy="7910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*NOUNS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		         *</a:t>
            </a:r>
            <a:r>
              <a:rPr lang="en-US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VERBS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  <a:endParaRPr lang="en-US" sz="32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457200">
              <a:buFontTx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bridge 			13. bus station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25. take			 </a:t>
            </a:r>
          </a:p>
          <a:p>
            <a:pPr indent="457200">
              <a:buFontTx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monument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14.cinema			26. watch		</a:t>
            </a: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</a:p>
          <a:p>
            <a:pPr lvl="0" indent="457200">
              <a:buFontTx/>
              <a:buAutoNum type="arabicPeriod"/>
              <a:defRPr/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flat 			15.shop			27. see		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4. office building  	16.park				 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                     </a:t>
            </a: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5. square 			17.market				  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6. shopping </a:t>
            </a:r>
            <a:r>
              <a:rPr lang="en-US" altLang="en-US" sz="28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centre</a:t>
            </a: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	18.hotel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				 	</a:t>
            </a:r>
          </a:p>
          <a:p>
            <a:pPr>
              <a:defRPr/>
            </a:pP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7.sports </a:t>
            </a:r>
            <a:r>
              <a:rPr lang="en-US" altLang="en-US" sz="28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centre</a:t>
            </a:r>
            <a:r>
              <a:rPr lang="en-US" altLang="en-US" sz="28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	   	19.street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8.famous place		20.dictrict</a:t>
            </a:r>
          </a:p>
          <a:p>
            <a:pPr lvl="0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9.restaurant		21.million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10.train station		22. cafe.</a:t>
            </a:r>
          </a:p>
          <a:p>
            <a:pPr lvl="0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11.theater 			23.middle</a:t>
            </a:r>
          </a:p>
          <a:p>
            <a:pPr lvl="0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12.library			24.actor	</a:t>
            </a:r>
          </a:p>
          <a:p>
            <a:pPr lvl="0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		 </a:t>
            </a:r>
          </a:p>
          <a:p>
            <a:pPr lvl="8"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                   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lvl="0" indent="457200">
              <a:buFontTx/>
              <a:buAutoNum type="arabicPeriod"/>
              <a:defRPr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13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9E955BF-2288-4989-87ED-0D210AA2C361}"/>
              </a:ext>
            </a:extLst>
          </p:cNvPr>
          <p:cNvSpPr txBox="1"/>
          <p:nvPr/>
        </p:nvSpPr>
        <p:spPr>
          <a:xfrm>
            <a:off x="1708444" y="4450080"/>
            <a:ext cx="68259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285750">
              <a:spcBef>
                <a:spcPts val="0"/>
              </a:spcBef>
              <a:spcAft>
                <a:spcPts val="0"/>
              </a:spcAft>
              <a:tabLst>
                <a:tab pos="581025" algn="l"/>
              </a:tabLst>
            </a:pPr>
            <a:r>
              <a:rPr lang="en-US" sz="3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There is </a:t>
            </a:r>
            <a:r>
              <a:rPr lang="en-US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+ </a:t>
            </a:r>
            <a:r>
              <a:rPr lang="en-US" sz="36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 /AN </a:t>
            </a:r>
            <a:r>
              <a:rPr lang="en-US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+ singular Noun</a:t>
            </a:r>
            <a:endParaRPr lang="en-US" sz="3200" b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2AEDD7-E220-4866-BF6A-6FDD9B0AD545}"/>
              </a:ext>
            </a:extLst>
          </p:cNvPr>
          <p:cNvSpPr txBox="1"/>
          <p:nvPr/>
        </p:nvSpPr>
        <p:spPr>
          <a:xfrm>
            <a:off x="1708445" y="5516001"/>
            <a:ext cx="682595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indent="285750">
              <a:spcBef>
                <a:spcPts val="0"/>
              </a:spcBef>
              <a:spcAft>
                <a:spcPts val="0"/>
              </a:spcAft>
              <a:tabLst>
                <a:tab pos="581025" algn="l"/>
              </a:tabLst>
            </a:pPr>
            <a:r>
              <a:rPr lang="en-US" sz="36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There are </a:t>
            </a:r>
            <a:r>
              <a:rPr lang="en-US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+ plural Noun </a:t>
            </a:r>
            <a:endParaRPr lang="en-US" sz="3600" b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5EF5F8-CF6B-4776-BA3D-93EF3E24797D}"/>
              </a:ext>
            </a:extLst>
          </p:cNvPr>
          <p:cNvSpPr txBox="1"/>
          <p:nvPr/>
        </p:nvSpPr>
        <p:spPr>
          <a:xfrm>
            <a:off x="533399" y="1103039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Modal sentences: 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780FDDF-D365-4EBB-8738-D3F29901B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4728" y="2052363"/>
            <a:ext cx="37112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00550" algn="l"/>
              </a:tabLst>
            </a:pPr>
            <a:r>
              <a:rPr kumimoji="0" lang="en-US" altLang="en-US" sz="3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There is </a:t>
            </a:r>
            <a:r>
              <a:rPr kumimoji="0" lang="en-US" altLang="en-US" sz="3600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</a:t>
            </a:r>
            <a:r>
              <a:rPr kumimoji="0" lang="en-US" altLang="en-US" sz="360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en-US" sz="360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cinema</a:t>
            </a:r>
            <a:r>
              <a:rPr kumimoji="0" lang="en-US" altLang="en-US" sz="36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kumimoji="0" lang="en-US" alt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68E3B300-FDEE-451A-B86F-C7009DE8E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9199" y="2782669"/>
            <a:ext cx="80724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005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00550" algn="l"/>
              </a:tabLst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There are </a:t>
            </a:r>
            <a:r>
              <a:rPr kumimoji="0" lang="en-US" altLang="en-US" sz="3600" b="1" i="1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two</a:t>
            </a:r>
            <a:r>
              <a:rPr kumimoji="0" lang="en-US" altLang="en-US" sz="3600" b="0" i="0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kumimoji="0" lang="en-US" altLang="en-US" sz="36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cinema</a:t>
            </a:r>
            <a:r>
              <a:rPr kumimoji="0" lang="en-US" altLang="en-US" sz="3600" b="1" i="1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720A51B-DCDA-4470-A1A4-6B40D8DCF517}"/>
              </a:ext>
            </a:extLst>
          </p:cNvPr>
          <p:cNvGrpSpPr/>
          <p:nvPr/>
        </p:nvGrpSpPr>
        <p:grpSpPr>
          <a:xfrm>
            <a:off x="286045" y="3532399"/>
            <a:ext cx="2690835" cy="707886"/>
            <a:chOff x="428285" y="3632413"/>
            <a:chExt cx="2690835" cy="707886"/>
          </a:xfrm>
          <a:solidFill>
            <a:schemeClr val="bg1"/>
          </a:solidFill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9B4B08A-E687-4FB5-B175-DEACBDF6E72F}"/>
                </a:ext>
              </a:extLst>
            </p:cNvPr>
            <p:cNvSpPr txBox="1"/>
            <p:nvPr/>
          </p:nvSpPr>
          <p:spPr>
            <a:xfrm>
              <a:off x="965200" y="3632413"/>
              <a:ext cx="2153920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CC9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Form: </a:t>
              </a:r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D46B36D4-3F33-4AE8-AF14-27EB8ABA5974}"/>
                </a:ext>
              </a:extLst>
            </p:cNvPr>
            <p:cNvSpPr/>
            <p:nvPr/>
          </p:nvSpPr>
          <p:spPr>
            <a:xfrm>
              <a:off x="428285" y="3821256"/>
              <a:ext cx="497840" cy="330200"/>
            </a:xfrm>
            <a:prstGeom prst="rightArrow">
              <a:avLst/>
            </a:prstGeom>
            <a:grpFill/>
            <a:ln w="28575"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solidFill>
                  <a:srgbClr val="CC99FF"/>
                </a:solidFill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23A453E-9310-40DE-9BE5-112BE092961B}"/>
              </a:ext>
            </a:extLst>
          </p:cNvPr>
          <p:cNvSpPr txBox="1"/>
          <p:nvPr/>
        </p:nvSpPr>
        <p:spPr>
          <a:xfrm>
            <a:off x="208279" y="1257906"/>
            <a:ext cx="142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361E33-247C-4A2B-8CDB-FE4123559764}"/>
              </a:ext>
            </a:extLst>
          </p:cNvPr>
          <p:cNvSpPr txBox="1"/>
          <p:nvPr/>
        </p:nvSpPr>
        <p:spPr>
          <a:xfrm>
            <a:off x="4648199" y="376767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GRAMMAR</a:t>
            </a:r>
            <a:r>
              <a:rPr lang="en-US" sz="32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61095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255600-3204-4DEC-9941-9565268F2D01}"/>
              </a:ext>
            </a:extLst>
          </p:cNvPr>
          <p:cNvSpPr txBox="1"/>
          <p:nvPr/>
        </p:nvSpPr>
        <p:spPr>
          <a:xfrm>
            <a:off x="2153920" y="38743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36195">
              <a:spcBef>
                <a:spcPts val="0"/>
              </a:spcBef>
              <a:spcAft>
                <a:spcPts val="0"/>
              </a:spcAft>
              <a:tabLst>
                <a:tab pos="4400550" algn="l"/>
              </a:tabLst>
            </a:pPr>
            <a:r>
              <a:rPr lang="en-US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There </a:t>
            </a:r>
            <a:r>
              <a:rPr lang="en-US" sz="3600" b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are</a:t>
            </a:r>
            <a:r>
              <a:rPr lang="en-US" sz="36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SOME</a:t>
            </a:r>
            <a:r>
              <a:rPr lang="en-US" sz="3600" b="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restaurants. </a:t>
            </a:r>
            <a:endParaRPr lang="en-US" sz="3600" b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15A4B8-E474-4891-AD26-AB28F5FCF88D}"/>
              </a:ext>
            </a:extLst>
          </p:cNvPr>
          <p:cNvSpPr txBox="1"/>
          <p:nvPr/>
        </p:nvSpPr>
        <p:spPr>
          <a:xfrm>
            <a:off x="496425" y="478291"/>
            <a:ext cx="129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EEEBA2-16D7-4BB7-9686-53735978F6B1}"/>
              </a:ext>
            </a:extLst>
          </p:cNvPr>
          <p:cNvSpPr txBox="1"/>
          <p:nvPr/>
        </p:nvSpPr>
        <p:spPr>
          <a:xfrm>
            <a:off x="1778000" y="115780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0350" marR="36195">
              <a:spcBef>
                <a:spcPts val="0"/>
              </a:spcBef>
              <a:spcAft>
                <a:spcPts val="1200"/>
              </a:spcAft>
              <a:tabLst>
                <a:tab pos="4400550" algn="l"/>
              </a:tabLst>
            </a:pPr>
            <a:r>
              <a:rPr lang="en-US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There </a:t>
            </a:r>
            <a:r>
              <a:rPr lang="en-US" sz="3600" b="1" i="1" u="sng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aren’t</a:t>
            </a:r>
            <a:r>
              <a:rPr lang="en-US" sz="3600" b="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36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ANY</a:t>
            </a:r>
            <a:r>
              <a:rPr lang="en-US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restaurants. </a:t>
            </a:r>
            <a:endParaRPr lang="en-US" sz="3600" b="1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DF8C02-4647-42CB-A83F-52DE0F8B03C0}"/>
              </a:ext>
            </a:extLst>
          </p:cNvPr>
          <p:cNvSpPr txBox="1"/>
          <p:nvPr/>
        </p:nvSpPr>
        <p:spPr>
          <a:xfrm>
            <a:off x="814472" y="2054659"/>
            <a:ext cx="2214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Some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EB7FEE4-1CD3-4D09-9642-525D379E878B}"/>
              </a:ext>
            </a:extLst>
          </p:cNvPr>
          <p:cNvCxnSpPr/>
          <p:nvPr/>
        </p:nvCxnSpPr>
        <p:spPr>
          <a:xfrm>
            <a:off x="2394352" y="2438784"/>
            <a:ext cx="1270000" cy="0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7E59A6EA-BA86-4136-A1DB-8EC4F11D7E87}"/>
              </a:ext>
            </a:extLst>
          </p:cNvPr>
          <p:cNvSpPr txBox="1"/>
          <p:nvPr/>
        </p:nvSpPr>
        <p:spPr>
          <a:xfrm>
            <a:off x="3801512" y="2123378"/>
            <a:ext cx="450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Affirmative sentences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74B343-A363-4EAE-B159-AF75D3C1FA15}"/>
              </a:ext>
            </a:extLst>
          </p:cNvPr>
          <p:cNvSpPr txBox="1"/>
          <p:nvPr/>
        </p:nvSpPr>
        <p:spPr>
          <a:xfrm>
            <a:off x="814472" y="2825033"/>
            <a:ext cx="254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6EBA1CD-C685-4315-9048-833D09125E50}"/>
              </a:ext>
            </a:extLst>
          </p:cNvPr>
          <p:cNvCxnSpPr/>
          <p:nvPr/>
        </p:nvCxnSpPr>
        <p:spPr>
          <a:xfrm>
            <a:off x="2257192" y="3209158"/>
            <a:ext cx="1270000" cy="0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CC8F61A-0E5A-4F5D-B699-53CD067374E2}"/>
              </a:ext>
            </a:extLst>
          </p:cNvPr>
          <p:cNvSpPr txBox="1"/>
          <p:nvPr/>
        </p:nvSpPr>
        <p:spPr>
          <a:xfrm>
            <a:off x="3664352" y="2893752"/>
            <a:ext cx="4155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Negative sentences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DC50A67-E27B-4680-8742-CC3745BB1E11}"/>
              </a:ext>
            </a:extLst>
          </p:cNvPr>
          <p:cNvCxnSpPr>
            <a:cxnSpLocks/>
          </p:cNvCxnSpPr>
          <p:nvPr/>
        </p:nvCxnSpPr>
        <p:spPr>
          <a:xfrm>
            <a:off x="2274972" y="3209158"/>
            <a:ext cx="1117600" cy="612339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512295B-8245-4394-AFFD-6A4550FD2F0E}"/>
              </a:ext>
            </a:extLst>
          </p:cNvPr>
          <p:cNvSpPr txBox="1"/>
          <p:nvPr/>
        </p:nvSpPr>
        <p:spPr>
          <a:xfrm>
            <a:off x="3527192" y="3593283"/>
            <a:ext cx="5963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Interrogative questions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4E0548E-D102-465A-9BC2-6F9B106A61CD}"/>
              </a:ext>
            </a:extLst>
          </p:cNvPr>
          <p:cNvGrpSpPr/>
          <p:nvPr/>
        </p:nvGrpSpPr>
        <p:grpSpPr>
          <a:xfrm>
            <a:off x="240432" y="4263574"/>
            <a:ext cx="2651760" cy="707886"/>
            <a:chOff x="467360" y="2975939"/>
            <a:chExt cx="2651760" cy="70788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DD215EB-FF70-432F-B082-5520C68C77F5}"/>
                </a:ext>
              </a:extLst>
            </p:cNvPr>
            <p:cNvSpPr txBox="1"/>
            <p:nvPr/>
          </p:nvSpPr>
          <p:spPr>
            <a:xfrm>
              <a:off x="965200" y="2975939"/>
              <a:ext cx="21539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990033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Form: </a:t>
              </a:r>
            </a:p>
          </p:txBody>
        </p:sp>
        <p:sp>
          <p:nvSpPr>
            <p:cNvPr id="21" name="Arrow: Right 20">
              <a:extLst>
                <a:ext uri="{FF2B5EF4-FFF2-40B4-BE49-F238E27FC236}">
                  <a16:creationId xmlns:a16="http://schemas.microsoft.com/office/drawing/2014/main" id="{DF199BAD-62B6-4605-9715-9DFD86EF0DB7}"/>
                </a:ext>
              </a:extLst>
            </p:cNvPr>
            <p:cNvSpPr/>
            <p:nvPr/>
          </p:nvSpPr>
          <p:spPr>
            <a:xfrm>
              <a:off x="467360" y="3098800"/>
              <a:ext cx="497840" cy="330200"/>
            </a:xfrm>
            <a:prstGeom prst="rightArrow">
              <a:avLst/>
            </a:prstGeom>
            <a:solidFill>
              <a:schemeClr val="bg1"/>
            </a:solidFill>
            <a:ln w="28575">
              <a:solidFill>
                <a:srgbClr val="9900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/>
            </a:p>
          </p:txBody>
        </p:sp>
      </p:grp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8C89483E-9C1E-4375-94A8-CDBEBEF24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887974"/>
              </p:ext>
            </p:extLst>
          </p:nvPr>
        </p:nvGraphicFramePr>
        <p:xfrm>
          <a:off x="2031940" y="5174072"/>
          <a:ext cx="8040024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40024">
                  <a:extLst>
                    <a:ext uri="{9D8B030D-6E8A-4147-A177-3AD203B41FA5}">
                      <a16:colId xmlns:a16="http://schemas.microsoft.com/office/drawing/2014/main" val="7301626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36195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There are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36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SOME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plural Noun </a:t>
                      </a:r>
                      <a:endParaRPr lang="en-US" sz="3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4200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36195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400550" algn="l"/>
                        </a:tabLst>
                      </a:pP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There are + </a:t>
                      </a:r>
                      <a:r>
                        <a:rPr lang="en-US" sz="36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</a:t>
                      </a:r>
                      <a:r>
                        <a:rPr lang="en-US" sz="360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36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ANY </a:t>
                      </a:r>
                      <a:r>
                        <a:rPr lang="en-US" sz="3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3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plural Noun  </a:t>
                      </a:r>
                      <a:endParaRPr lang="en-US" sz="3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847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18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2" grpId="0"/>
      <p:bldP spid="13" grpId="0"/>
      <p:bldP spid="15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4915" y="18730"/>
            <a:ext cx="12192000" cy="6857147"/>
          </a:xfr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73520" y="1602426"/>
            <a:ext cx="11035129" cy="25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5002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>
              <a:spcBef>
                <a:spcPts val="600"/>
              </a:spcBef>
              <a:spcAft>
                <a:spcPts val="600"/>
              </a:spcAft>
              <a:tabLst>
                <a:tab pos="581025" algn="l"/>
              </a:tabLst>
            </a:pP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  </a:t>
            </a:r>
            <a:r>
              <a:rPr lang="en-US" sz="4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Learn by heart all the new words.</a:t>
            </a:r>
          </a:p>
          <a:p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 </a:t>
            </a:r>
            <a:r>
              <a:rPr lang="en-US" sz="44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Prepare for next lesson –Reading: find out some information about a cruise ship. </a:t>
            </a:r>
            <a:endParaRPr lang="en-US" alt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110000"/>
              </a:lnSpc>
            </a:pPr>
            <a:endParaRPr lang="en-US" alt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3530897" y="427210"/>
            <a:ext cx="4572000" cy="9620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/>
          <a:lstStyle/>
          <a:p>
            <a:pPr algn="ctr"/>
            <a:r>
              <a:rPr lang="en-US" sz="65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vie" panose="04040805050809020602" pitchFamily="82" charset="0"/>
                <a:cs typeface="Gisha" panose="020B0502040204020203" pitchFamily="34" charset="-79"/>
              </a:rPr>
              <a:t>Homework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EBF74B-0253-4F3A-8746-969287BA5A17}"/>
              </a:ext>
            </a:extLst>
          </p:cNvPr>
          <p:cNvSpPr/>
          <p:nvPr/>
        </p:nvSpPr>
        <p:spPr>
          <a:xfrm>
            <a:off x="211393" y="2012619"/>
            <a:ext cx="11769213" cy="806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256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4400" dirty="0">
              <a:solidFill>
                <a:schemeClr val="bg1"/>
              </a:solidFill>
              <a:effectLst/>
              <a:latin typeface="VNI-Time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23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354</Words>
  <Application>Microsoft Office PowerPoint</Application>
  <PresentationFormat>Widescreen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8" baseType="lpstr">
      <vt:lpstr>MS Mincho</vt:lpstr>
      <vt:lpstr>.VnMemorandum</vt:lpstr>
      <vt:lpstr>Arial</vt:lpstr>
      <vt:lpstr>Arial Rounded MT Bold</vt:lpstr>
      <vt:lpstr>Calibri</vt:lpstr>
      <vt:lpstr>Calibri Light</vt:lpstr>
      <vt:lpstr>Gisha</vt:lpstr>
      <vt:lpstr>Ravie</vt:lpstr>
      <vt:lpstr>Times New Roman</vt:lpstr>
      <vt:lpstr>VNI-Bandit</vt:lpstr>
      <vt:lpstr>VNI-Times</vt:lpstr>
      <vt:lpstr>Wingdings</vt:lpstr>
      <vt:lpstr>Office Theme</vt:lpstr>
      <vt:lpstr>Môn: Anh Văn – Lớp: 6  UNIT1:  TOWN AND CITY Lesson 1: Vocabulary   Places In A Town Or City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Diep Huynh</dc:creator>
  <cp:lastModifiedBy>Administrator</cp:lastModifiedBy>
  <cp:revision>75</cp:revision>
  <dcterms:created xsi:type="dcterms:W3CDTF">2021-04-22T17:27:42Z</dcterms:created>
  <dcterms:modified xsi:type="dcterms:W3CDTF">2021-09-24T03:32:26Z</dcterms:modified>
</cp:coreProperties>
</file>