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23" r:id="rId3"/>
    <p:sldId id="293" r:id="rId4"/>
    <p:sldId id="295" r:id="rId5"/>
    <p:sldId id="294" r:id="rId6"/>
    <p:sldId id="324" r:id="rId7"/>
    <p:sldId id="330" r:id="rId8"/>
    <p:sldId id="335" r:id="rId9"/>
    <p:sldId id="334" r:id="rId10"/>
    <p:sldId id="331" r:id="rId11"/>
    <p:sldId id="332" r:id="rId12"/>
    <p:sldId id="325" r:id="rId13"/>
    <p:sldId id="326" r:id="rId14"/>
    <p:sldId id="299" r:id="rId15"/>
    <p:sldId id="337" r:id="rId16"/>
    <p:sldId id="322" r:id="rId17"/>
    <p:sldId id="319" r:id="rId18"/>
    <p:sldId id="306" r:id="rId19"/>
    <p:sldId id="338" r:id="rId20"/>
    <p:sldId id="328" r:id="rId21"/>
    <p:sldId id="305" r:id="rId22"/>
    <p:sldId id="33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0066"/>
    <a:srgbClr val="FFFF99"/>
    <a:srgbClr val="FF33CC"/>
    <a:srgbClr val="FFCCFF"/>
    <a:srgbClr val="FF66FF"/>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FE1D0-37F3-48A2-A9C6-7C1A6F3A0A83}" type="datetimeFigureOut">
              <a:rPr lang="en-US" smtClean="0"/>
              <a:t>9/18/2021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B2FF9-C099-4BF3-8D58-46B8D058BB73}" type="slidenum">
              <a:rPr lang="en-US" smtClean="0"/>
              <a:t>‹#›</a:t>
            </a:fld>
            <a:endParaRPr lang="en-US"/>
          </a:p>
        </p:txBody>
      </p:sp>
    </p:spTree>
    <p:extLst>
      <p:ext uri="{BB962C8B-B14F-4D97-AF65-F5344CB8AC3E}">
        <p14:creationId xmlns:p14="http://schemas.microsoft.com/office/powerpoint/2010/main" val="189195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FD8BCB-1565-48B3-8C5A-3655F95080D2}"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4249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81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933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8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99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28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8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74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2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0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33272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41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76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30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D8BCB-1565-48B3-8C5A-3655F95080D2}"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229833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FD8BCB-1565-48B3-8C5A-3655F95080D2}"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94532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FD8BCB-1565-48B3-8C5A-3655F95080D2}"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8567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FD8BCB-1565-48B3-8C5A-3655F95080D2}"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8059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D8BCB-1565-48B3-8C5A-3655F95080D2}"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25302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D8BCB-1565-48B3-8C5A-3655F95080D2}"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33885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D8BCB-1565-48B3-8C5A-3655F95080D2}"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25439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8BCB-1565-48B3-8C5A-3655F95080D2}" type="datetimeFigureOut">
              <a:rPr lang="en-US" smtClean="0"/>
              <a:t>9/18/2021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BDB9B-6485-48C1-88D7-B0B3F2E29123}" type="slidenum">
              <a:rPr lang="en-US" smtClean="0"/>
              <a:t>‹#›</a:t>
            </a:fld>
            <a:endParaRPr lang="en-US"/>
          </a:p>
        </p:txBody>
      </p:sp>
    </p:spTree>
    <p:extLst>
      <p:ext uri="{BB962C8B-B14F-4D97-AF65-F5344CB8AC3E}">
        <p14:creationId xmlns:p14="http://schemas.microsoft.com/office/powerpoint/2010/main" val="207023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C31A8-C9C9-4ABB-9959-8BC1C88FC4F7}" type="datetimeFigureOut">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B7AD3-7172-441C-8EB2-7588D33A1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365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nền 1.jpg"/>
          <p:cNvPicPr>
            <a:picLocks noChangeAspect="1"/>
          </p:cNvPicPr>
          <p:nvPr/>
        </p:nvPicPr>
        <p:blipFill>
          <a:blip r:embed="rId2"/>
          <a:stretch>
            <a:fillRect/>
          </a:stretch>
        </p:blipFill>
        <p:spPr>
          <a:xfrm>
            <a:off x="143340" y="0"/>
            <a:ext cx="11905323" cy="6858000"/>
          </a:xfrm>
          <a:prstGeom prst="rect">
            <a:avLst/>
          </a:prstGeom>
        </p:spPr>
      </p:pic>
      <p:sp>
        <p:nvSpPr>
          <p:cNvPr id="5" name="Rectangle 4"/>
          <p:cNvSpPr/>
          <p:nvPr/>
        </p:nvSpPr>
        <p:spPr>
          <a:xfrm>
            <a:off x="1625600" y="676275"/>
            <a:ext cx="9033301" cy="40856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pitchFamily="18" charset="0"/>
                <a:ea typeface="+mj-lt"/>
                <a:cs typeface="Times" pitchFamily="18" charset="0"/>
              </a:rPr>
              <a:t>CHÀO MỪNG</a:t>
            </a:r>
          </a:p>
          <a:p>
            <a:pPr algn="ctr"/>
            <a:r>
              <a:rPr lang="en-US" sz="48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pitchFamily="18" charset="0"/>
                <a:ea typeface="+mj-lt"/>
                <a:cs typeface="Times" pitchFamily="18" charset="0"/>
              </a:rPr>
              <a:t> CÁC EM HỌC SINH LỚP 6 ĐẾN VỚI TIẾT HỌC MÔN GDCD NGÀY HÔM NAY.</a:t>
            </a:r>
          </a:p>
        </p:txBody>
      </p:sp>
      <p:pic>
        <p:nvPicPr>
          <p:cNvPr id="6" name="Picture 3" descr="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54117" y="4437112"/>
            <a:ext cx="253788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4149080"/>
            <a:ext cx="3893344"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8"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45720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0203" y="259896"/>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5343" y="478974"/>
            <a:ext cx="658284"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34888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62660" y="2129805"/>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75787" y="505758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3617" y="2357986"/>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6"/>
                                        </p:tgtEl>
                                        <p:attrNameLst>
                                          <p:attrName>ppt_x</p:attrName>
                                          <p:attrName>ppt_y</p:attrName>
                                        </p:attrNameLst>
                                      </p:cBhvr>
                                      <p:rCtr x="-30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vi-VN"/>
          </a:p>
        </p:txBody>
      </p:sp>
      <p:pic>
        <p:nvPicPr>
          <p:cNvPr id="23555" name="il_fi" descr="http://tintucimg.vnanet.vn/2011/03/29/09/55/T10-tho-cam-lam-lam%20(2).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457200"/>
            <a:ext cx="11379200" cy="5392738"/>
          </a:xfrm>
          <a:noFill/>
        </p:spPr>
      </p:pic>
      <p:sp>
        <p:nvSpPr>
          <p:cNvPr id="23556" name="Rectangle 2"/>
          <p:cNvSpPr txBox="1">
            <a:spLocks noChangeArrowheads="1"/>
          </p:cNvSpPr>
          <p:nvPr/>
        </p:nvSpPr>
        <p:spPr bwMode="auto">
          <a:xfrm>
            <a:off x="1117600" y="5943600"/>
            <a:ext cx="944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0000FF"/>
                </a:solidFill>
                <a:latin typeface="Times New Roman" pitchFamily="18" charset="0"/>
                <a:cs typeface="Times New Roman" pitchFamily="18" charset="0"/>
              </a:rPr>
              <a:t>Dệt thổ cẩm</a:t>
            </a:r>
          </a:p>
        </p:txBody>
      </p:sp>
    </p:spTree>
    <p:extLst>
      <p:ext uri="{BB962C8B-B14F-4D97-AF65-F5344CB8AC3E}">
        <p14:creationId xmlns:p14="http://schemas.microsoft.com/office/powerpoint/2010/main" val="39249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13"/>
          <p:cNvSpPr>
            <a:spLocks noChangeArrowheads="1"/>
          </p:cNvSpPr>
          <p:nvPr/>
        </p:nvSpPr>
        <p:spPr bwMode="auto">
          <a:xfrm>
            <a:off x="1612670" y="482140"/>
            <a:ext cx="8728364" cy="4362003"/>
          </a:xfrm>
          <a:prstGeom prst="cloudCallout">
            <a:avLst>
              <a:gd name="adj1" fmla="val -19307"/>
              <a:gd name="adj2" fmla="val 90891"/>
            </a:avLst>
          </a:prstGeom>
          <a:solidFill>
            <a:srgbClr val="FFCCFF"/>
          </a:solidFill>
          <a:ln w="9525">
            <a:solidFill>
              <a:schemeClr val="tx1"/>
            </a:solidFill>
            <a:round/>
            <a:headEnd/>
            <a:tailEnd/>
          </a:ln>
        </p:spPr>
        <p:txBody>
          <a:bodyPr/>
          <a:lstStyle/>
          <a:p>
            <a:pPr marL="342900" indent="-342900" algn="ctr"/>
            <a:r>
              <a:rPr lang="en-US" sz="4400" b="1" dirty="0">
                <a:solidFill>
                  <a:srgbClr val="FF0000"/>
                </a:solidFill>
                <a:latin typeface="Times New Roman" pitchFamily="18" charset="0"/>
                <a:cs typeface="Times New Roman" pitchFamily="18" charset="0"/>
              </a:rPr>
              <a:t>Theo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có</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phải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tất</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cả</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các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truyền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thống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đều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cần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phải</a:t>
            </a:r>
            <a:r>
              <a:rPr lang="en-US" sz="4400" b="1" dirty="0">
                <a:solidFill>
                  <a:srgbClr val="FF0000"/>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tự hào, </a:t>
            </a:r>
            <a:r>
              <a:rPr lang="en-US" sz="4400" b="1" dirty="0" err="1">
                <a:solidFill>
                  <a:srgbClr val="FF0000"/>
                </a:solidFill>
                <a:latin typeface="Times New Roman" pitchFamily="18" charset="0"/>
                <a:cs typeface="Times New Roman" pitchFamily="18" charset="0"/>
              </a:rPr>
              <a:t>giữ</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phát</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huy</a:t>
            </a:r>
            <a:r>
              <a:rPr lang="vi-VN" sz="4400" b="1" dirty="0">
                <a:solidFill>
                  <a:srgbClr val="FF0000"/>
                </a:solidFill>
                <a:latin typeface="Times New Roman" pitchFamily="18" charset="0"/>
                <a:cs typeface="Times New Roman" pitchFamily="18" charset="0"/>
              </a:rPr>
              <a:t> hay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không</a:t>
            </a:r>
            <a:r>
              <a:rPr lang="en-US" sz="4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8292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4"/>
          <p:cNvSpPr>
            <a:spLocks noChangeArrowheads="1"/>
          </p:cNvSpPr>
          <p:nvPr/>
        </p:nvSpPr>
        <p:spPr bwMode="auto">
          <a:xfrm>
            <a:off x="3681413" y="440535"/>
            <a:ext cx="825754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dirty="0">
                <a:solidFill>
                  <a:srgbClr val="0000FF"/>
                </a:solidFill>
                <a:latin typeface="Times New Roman" panose="02020603050405020304" pitchFamily="18" charset="0"/>
                <a:cs typeface="Times New Roman" panose="02020603050405020304" pitchFamily="18" charset="0"/>
              </a:rPr>
              <a:t>1</a:t>
            </a:r>
            <a:r>
              <a:rPr lang="en-US" altLang="en-US" sz="2000" b="1" dirty="0">
                <a:solidFill>
                  <a:srgbClr val="0000FF"/>
                </a:solidFill>
                <a:latin typeface="Times New Roman" panose="02020603050405020304" pitchFamily="18" charset="0"/>
                <a:cs typeface="Times New Roman" panose="02020603050405020304" pitchFamily="18" charset="0"/>
              </a:rPr>
              <a:t>. Nam </a:t>
            </a:r>
            <a:r>
              <a:rPr lang="en-US" altLang="en-US" sz="2000" b="1" dirty="0" err="1">
                <a:solidFill>
                  <a:srgbClr val="0000FF"/>
                </a:solidFill>
                <a:latin typeface="Times New Roman" panose="02020603050405020304" pitchFamily="18" charset="0"/>
                <a:cs typeface="Times New Roman" panose="02020603050405020304" pitchFamily="18" charset="0"/>
              </a:rPr>
              <a:t>lớn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lên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trong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gia</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đình</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có</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truyền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thống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hiếu</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học</a:t>
            </a:r>
            <a:r>
              <a:rPr lang="en-US" altLang="en-US" sz="2000" b="1" dirty="0">
                <a:solidFill>
                  <a:srgbClr val="0000FF"/>
                </a:solidFill>
                <a:latin typeface="Times New Roman" panose="02020603050405020304" pitchFamily="18" charset="0"/>
                <a:cs typeface="Times New Roman" panose="02020603050405020304" pitchFamily="18" charset="0"/>
              </a:rPr>
              <a:t>. Nam </a:t>
            </a:r>
            <a:r>
              <a:rPr lang="en-US" altLang="en-US" sz="2000" b="1" dirty="0" err="1">
                <a:solidFill>
                  <a:srgbClr val="0000FF"/>
                </a:solidFill>
                <a:latin typeface="Times New Roman" panose="02020603050405020304" pitchFamily="18" charset="0"/>
                <a:cs typeface="Times New Roman" panose="02020603050405020304" pitchFamily="18" charset="0"/>
              </a:rPr>
              <a:t>rất</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tự</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hào</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về</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sự</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nỗ</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lực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học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tập</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nói</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được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nhiều</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ngoại</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ngữ</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của</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bố</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trí</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nhớ</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về</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các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tác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phẩm</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văn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học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và</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sự</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tự</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rèn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luyện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đọc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thơ</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diễn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cảm</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của</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mẹ</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Hôm</a:t>
            </a:r>
            <a:r>
              <a:rPr lang="en-US" altLang="en-US" sz="2000" b="1" dirty="0">
                <a:solidFill>
                  <a:srgbClr val="0000FF"/>
                </a:solidFill>
                <a:latin typeface="Times New Roman" panose="02020603050405020304" pitchFamily="18" charset="0"/>
                <a:cs typeface="Times New Roman" panose="02020603050405020304" pitchFamily="18" charset="0"/>
              </a:rPr>
              <a:t> nay,  </a:t>
            </a:r>
            <a:r>
              <a:rPr lang="en-US" altLang="en-US" sz="2000" b="1" dirty="0" err="1">
                <a:solidFill>
                  <a:srgbClr val="0000FF"/>
                </a:solidFill>
                <a:latin typeface="Times New Roman" panose="02020603050405020304" pitchFamily="18" charset="0"/>
                <a:cs typeface="Times New Roman" panose="02020603050405020304" pitchFamily="18" charset="0"/>
              </a:rPr>
              <a:t>nhận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được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giải</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thưởng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thuyết</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trình</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xuất</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sắc</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nhất</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bằng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tiếng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Anh</a:t>
            </a:r>
            <a:r>
              <a:rPr lang="en-US" altLang="en-US" sz="2000" b="1" dirty="0">
                <a:solidFill>
                  <a:srgbClr val="0000FF"/>
                </a:solidFill>
                <a:latin typeface="Times New Roman" panose="02020603050405020304" pitchFamily="18" charset="0"/>
                <a:cs typeface="Times New Roman" panose="02020603050405020304" pitchFamily="18" charset="0"/>
              </a:rPr>
              <a:t>, Nam </a:t>
            </a:r>
            <a:r>
              <a:rPr lang="en-US" altLang="en-US" sz="2000" b="1" dirty="0" err="1">
                <a:solidFill>
                  <a:srgbClr val="0000FF"/>
                </a:solidFill>
                <a:latin typeface="Times New Roman" panose="02020603050405020304" pitchFamily="18" charset="0"/>
                <a:cs typeface="Times New Roman" panose="02020603050405020304" pitchFamily="18" charset="0"/>
              </a:rPr>
              <a:t>cảm</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ơn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bố</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mẹ</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và</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thầy</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cô</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trong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niềm</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hạnh</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phúc</a:t>
            </a:r>
            <a:r>
              <a:rPr lang="en-US" altLang="en-US" sz="2000" b="1" dirty="0">
                <a:solidFill>
                  <a:srgbClr val="0000FF"/>
                </a:solidFill>
                <a:latin typeface="Times New Roman" panose="02020603050405020304" pitchFamily="18" charset="0"/>
                <a:cs typeface="Times New Roman" panose="02020603050405020304" pitchFamily="18" charset="0"/>
              </a:rPr>
              <a:t>.</a:t>
            </a:r>
          </a:p>
        </p:txBody>
      </p:sp>
      <p:sp>
        <p:nvSpPr>
          <p:cNvPr id="1079302" name="Rectangle 8"/>
          <p:cNvSpPr>
            <a:spLocks noChangeArrowheads="1"/>
          </p:cNvSpPr>
          <p:nvPr/>
        </p:nvSpPr>
        <p:spPr bwMode="auto">
          <a:xfrm>
            <a:off x="201281" y="2161866"/>
            <a:ext cx="9356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b="1" dirty="0">
                <a:solidFill>
                  <a:srgbClr val="FF0000"/>
                </a:solidFill>
                <a:latin typeface="Times New Roman" panose="02020603050405020304" pitchFamily="18" charset="0"/>
                <a:cs typeface="Times New Roman" panose="02020603050405020304" pitchFamily="18" charset="0"/>
              </a:rPr>
              <a:t>2. Hai </a:t>
            </a:r>
            <a:r>
              <a:rPr lang="en-US" altLang="en-US" sz="2000" b="1" dirty="0" err="1">
                <a:solidFill>
                  <a:srgbClr val="FF0000"/>
                </a:solidFill>
                <a:latin typeface="Times New Roman" panose="02020603050405020304" pitchFamily="18" charset="0"/>
                <a:cs typeface="Times New Roman" panose="02020603050405020304" pitchFamily="18" charset="0"/>
              </a:rPr>
              <a:t>chị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ra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trong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một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đình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còn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nhiều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khó</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về</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tế</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nhưng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bố</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mẹ</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luôn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yêu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thương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dạy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bảo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hai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hết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lòng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Không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chỉ</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như</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vậy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bố</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mẹ</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còn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luôn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sẵn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lòng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giúp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đỡ</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bà</a:t>
            </a:r>
            <a:r>
              <a:rPr lang="en-US" altLang="en-US" sz="2000" b="1" dirty="0">
                <a:solidFill>
                  <a:srgbClr val="FF0000"/>
                </a:solidFill>
                <a:latin typeface="Times New Roman" panose="02020603050405020304" pitchFamily="18" charset="0"/>
                <a:cs typeface="Times New Roman" panose="02020603050405020304" pitchFamily="18" charset="0"/>
              </a:rPr>
              <a:t> con </a:t>
            </a:r>
            <a:r>
              <a:rPr lang="en-US" altLang="en-US" sz="2000" b="1" dirty="0" err="1">
                <a:solidFill>
                  <a:srgbClr val="FF0000"/>
                </a:solidFill>
                <a:latin typeface="Times New Roman" panose="02020603050405020304" pitchFamily="18" charset="0"/>
                <a:cs typeface="Times New Roman" panose="02020603050405020304" pitchFamily="18" charset="0"/>
              </a:rPr>
              <a:t>xóm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giềng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Noi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gương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ông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bố</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mẹ</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hai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luôn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sống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chan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hòa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đoàn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kết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yêu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thương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giúp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đỡ</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mọi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người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Vì</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vậy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từ</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người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trẻ</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trong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xóm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ai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cũng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quí</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đình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1079303" name="Rectangle 9"/>
          <p:cNvSpPr>
            <a:spLocks noChangeArrowheads="1"/>
          </p:cNvSpPr>
          <p:nvPr/>
        </p:nvSpPr>
        <p:spPr bwMode="auto">
          <a:xfrm>
            <a:off x="4365627" y="4586705"/>
            <a:ext cx="757333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en-US" altLang="en-US" sz="2000" b="1" dirty="0">
                <a:solidFill>
                  <a:schemeClr val="tx1"/>
                </a:solidFill>
                <a:latin typeface="Times New Roman" panose="02020603050405020304" pitchFamily="18" charset="0"/>
                <a:cs typeface="Times New Roman" panose="02020603050405020304" pitchFamily="18" charset="0"/>
              </a:rPr>
              <a:t>3. </a:t>
            </a:r>
            <a:r>
              <a:rPr lang="en-US" altLang="en-US" sz="2000" b="1" dirty="0" err="1">
                <a:solidFill>
                  <a:schemeClr val="tx1"/>
                </a:solidFill>
                <a:latin typeface="Times New Roman" panose="02020603050405020304" pitchFamily="18" charset="0"/>
                <a:cs typeface="Times New Roman" panose="02020603050405020304" pitchFamily="18" charset="0"/>
              </a:rPr>
              <a:t>Gia</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đình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Khuê</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nhiều</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đời</a:t>
            </a:r>
            <a:r>
              <a:rPr lang="en-US" altLang="en-US" sz="2000" b="1" dirty="0">
                <a:solidFill>
                  <a:schemeClr val="tx1"/>
                </a:solidFill>
                <a:latin typeface="Times New Roman" panose="02020603050405020304" pitchFamily="18" charset="0"/>
                <a:cs typeface="Times New Roman" panose="02020603050405020304" pitchFamily="18" charset="0"/>
              </a:rPr>
              <a:t> nay </a:t>
            </a:r>
            <a:r>
              <a:rPr lang="en-US" altLang="en-US" sz="2000" b="1" dirty="0" err="1">
                <a:solidFill>
                  <a:schemeClr val="tx1"/>
                </a:solidFill>
                <a:latin typeface="Times New Roman" panose="02020603050405020304" pitchFamily="18" charset="0"/>
                <a:cs typeface="Times New Roman" panose="02020603050405020304" pitchFamily="18" charset="0"/>
              </a:rPr>
              <a:t>đều</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làm</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nghề</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mộc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và</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kinh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doanh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đồ</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gỗ</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Những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sản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phẩm</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bằng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gỗ</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luôn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có</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sức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hút</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rất</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lớn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đối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với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Khuê</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Khuê</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thường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dành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thời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gian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rảnh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rỗi</a:t>
            </a:r>
            <a:r>
              <a:rPr lang="en-US" altLang="en-US" sz="2000" b="1" dirty="0">
                <a:solidFill>
                  <a:schemeClr val="tx1"/>
                </a:solidFill>
                <a:latin typeface="Times New Roman" panose="02020603050405020304" pitchFamily="18" charset="0"/>
                <a:cs typeface="Times New Roman" panose="02020603050405020304" pitchFamily="18" charset="0"/>
              </a:rPr>
              <a:t> ở </a:t>
            </a:r>
            <a:r>
              <a:rPr lang="en-US" altLang="en-US" sz="2000" b="1" dirty="0" err="1">
                <a:solidFill>
                  <a:schemeClr val="tx1"/>
                </a:solidFill>
                <a:latin typeface="Times New Roman" panose="02020603050405020304" pitchFamily="18" charset="0"/>
                <a:cs typeface="Times New Roman" panose="02020603050405020304" pitchFamily="18" charset="0"/>
              </a:rPr>
              <a:t>xưởng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mộc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gia</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đình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để</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học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hỏi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thêm</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về</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nghề</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của</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ông</a:t>
            </a:r>
            <a:r>
              <a:rPr lang="en-US" altLang="en-US" sz="2000" b="1" dirty="0">
                <a:solidFill>
                  <a:schemeClr val="tx1"/>
                </a:solidFill>
                <a:latin typeface="Times New Roman" panose="02020603050405020304" pitchFamily="18" charset="0"/>
                <a:cs typeface="Times New Roman" panose="02020603050405020304" pitchFamily="18" charset="0"/>
              </a:rPr>
              <a:t> cha. </a:t>
            </a:r>
            <a:r>
              <a:rPr lang="en-US" altLang="en-US" sz="2000" b="1" dirty="0" err="1">
                <a:solidFill>
                  <a:schemeClr val="tx1"/>
                </a:solidFill>
                <a:latin typeface="Times New Roman" panose="02020603050405020304" pitchFamily="18" charset="0"/>
                <a:cs typeface="Times New Roman" panose="02020603050405020304" pitchFamily="18" charset="0"/>
              </a:rPr>
              <a:t>Khuê</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mong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sau</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này</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sẽ</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đỗ</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vào</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ngành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điêu</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khắc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để</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có</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thể</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phát</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huy</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hơn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nữa</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truyền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thống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gia</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đình</a:t>
            </a:r>
            <a:r>
              <a:rPr lang="en-US" altLang="en-US" sz="2000" b="1" dirty="0">
                <a:solidFill>
                  <a:schemeClr val="tx1"/>
                </a:solidFill>
                <a:latin typeface="Times New Roman" panose="02020603050405020304" pitchFamily="18" charset="0"/>
                <a:cs typeface="Times New Roman" panose="02020603050405020304" pitchFamily="18" charset="0"/>
              </a:rPr>
              <a:t>.</a:t>
            </a:r>
          </a:p>
        </p:txBody>
      </p:sp>
      <p:pic>
        <p:nvPicPr>
          <p:cNvPr id="107930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3343" y="2298637"/>
            <a:ext cx="2225615" cy="135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30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82" y="4099900"/>
            <a:ext cx="3963063" cy="211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78852" y="682373"/>
            <a:ext cx="3106379" cy="1388988"/>
          </a:xfrm>
          <a:prstGeom prst="rect">
            <a:avLst/>
          </a:prstGeom>
        </p:spPr>
      </p:pic>
      <p:sp>
        <p:nvSpPr>
          <p:cNvPr id="3" name="Rectangle 2"/>
          <p:cNvSpPr/>
          <p:nvPr/>
        </p:nvSpPr>
        <p:spPr>
          <a:xfrm>
            <a:off x="362311" y="159153"/>
            <a:ext cx="11576647" cy="523220"/>
          </a:xfrm>
          <a:prstGeom prst="rect">
            <a:avLst/>
          </a:prstGeom>
        </p:spPr>
        <p:txBody>
          <a:bodyPr wrap="square">
            <a:spAutoFit/>
          </a:bodyPr>
          <a:lstStyle/>
          <a:p>
            <a:pPr lvl="0" algn="just"/>
            <a:r>
              <a:rPr lang="en-US" sz="20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anose="02020603050405020304" pitchFamily="18" charset="0"/>
                <a:cs typeface="Times New Roman" pitchFamily="18" charset="0"/>
              </a:rPr>
              <a:t>THÔNG TIN</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46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15" y="388341"/>
            <a:ext cx="6346595" cy="2306978"/>
          </a:xfrm>
          <a:prstGeom prst="rect">
            <a:avLst/>
          </a:prstGeom>
        </p:spPr>
        <p:txBody>
          <a:bodyPr wrap="square">
            <a:spAutoFit/>
          </a:bodyPr>
          <a:lstStyle/>
          <a:p>
            <a:pPr marR="165100" algn="ctr">
              <a:lnSpc>
                <a:spcPct val="107000"/>
              </a:lnSpc>
              <a:tabLst>
                <a:tab pos="785495" algn="l"/>
              </a:tabLst>
            </a:pPr>
            <a:r>
              <a:rPr 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ỌC SINH TRẢ LỜI CÂU HỎI</a:t>
            </a:r>
          </a:p>
          <a:p>
            <a:pPr algn="just">
              <a:lnSpc>
                <a:spcPts val="40"/>
              </a:lnSpc>
            </a:pPr>
            <a:r>
              <a:rPr lang="en-US" sz="36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tabLst>
                <a:tab pos="787400" algn="l"/>
              </a:tabLst>
            </a:pP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2.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Truyền</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thống</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đình</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dòng</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họ</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ý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nghĩa</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thế</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nào</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Nam,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Khuê</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5"/>
              </a:lnSpc>
            </a:pPr>
            <a:r>
              <a:rPr lang="en-US" sz="36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40" t="18457" r="6777" b="44966"/>
          <a:stretch/>
        </p:blipFill>
        <p:spPr bwMode="auto">
          <a:xfrm>
            <a:off x="6527410" y="3212601"/>
            <a:ext cx="5444199" cy="3864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1" t="56636" r="42684" b="5451"/>
          <a:stretch/>
        </p:blipFill>
        <p:spPr bwMode="auto">
          <a:xfrm>
            <a:off x="293356" y="2977579"/>
            <a:ext cx="5804485" cy="3981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639952" y="106079"/>
            <a:ext cx="5331657" cy="2871500"/>
          </a:xfrm>
          <a:prstGeom prst="rect">
            <a:avLst/>
          </a:prstGeom>
        </p:spPr>
      </p:pic>
    </p:spTree>
    <p:extLst>
      <p:ext uri="{BB962C8B-B14F-4D97-AF65-F5344CB8AC3E}">
        <p14:creationId xmlns:p14="http://schemas.microsoft.com/office/powerpoint/2010/main" val="23388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3" y="199881"/>
            <a:ext cx="11367489" cy="1444306"/>
          </a:xfrm>
          <a:prstGeom prst="rect">
            <a:avLst/>
          </a:prstGeom>
        </p:spPr>
        <p:txBody>
          <a:bodyPr wrap="square">
            <a:spAutoFit/>
          </a:bodyPr>
          <a:lstStyle/>
          <a:p>
            <a:pPr marR="165100">
              <a:lnSpc>
                <a:spcPct val="107000"/>
              </a:lnSpc>
              <a:tabLst>
                <a:tab pos="785495" algn="l"/>
              </a:tabLst>
            </a:pP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Trả</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lời</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2.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Truyền</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thống</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đình</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dòng</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họ</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ý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nghĩa</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như</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thế</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nào</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Nam,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Hà</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Khuê</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R="165100" lvl="0">
              <a:lnSpc>
                <a:spcPct val="107000"/>
              </a:lnSpc>
              <a:spcBef>
                <a:spcPts val="0"/>
              </a:spcBef>
              <a:spcAft>
                <a:spcPts val="0"/>
              </a:spcAft>
              <a:tabLst>
                <a:tab pos="785495" algn="l"/>
              </a:tabLst>
            </a:pP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A0591E1-4D28-4419-A1BF-6CEC77D4A3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40" t="18457" r="6777" b="44966"/>
          <a:stretch/>
        </p:blipFill>
        <p:spPr bwMode="auto">
          <a:xfrm>
            <a:off x="248203" y="3327267"/>
            <a:ext cx="1842811" cy="14737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E279FED-625F-43C5-913A-716242E212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1" t="56636" r="42684" b="5451"/>
          <a:stretch/>
        </p:blipFill>
        <p:spPr bwMode="auto">
          <a:xfrm>
            <a:off x="265047" y="5100620"/>
            <a:ext cx="1842812" cy="14737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84A289-521B-4FD3-A9CD-EA8EFF5FA124}"/>
              </a:ext>
            </a:extLst>
          </p:cNvPr>
          <p:cNvPicPr>
            <a:picLocks noChangeAspect="1"/>
          </p:cNvPicPr>
          <p:nvPr/>
        </p:nvPicPr>
        <p:blipFill>
          <a:blip r:embed="rId4"/>
          <a:stretch>
            <a:fillRect/>
          </a:stretch>
        </p:blipFill>
        <p:spPr>
          <a:xfrm>
            <a:off x="265047" y="1468224"/>
            <a:ext cx="1809124" cy="1346786"/>
          </a:xfrm>
          <a:prstGeom prst="rect">
            <a:avLst/>
          </a:prstGeom>
          <a:ln w="38100">
            <a:solidFill>
              <a:schemeClr val="accent1"/>
            </a:solidFill>
          </a:ln>
        </p:spPr>
      </p:pic>
      <p:sp>
        <p:nvSpPr>
          <p:cNvPr id="6" name="Rectangle 5">
            <a:extLst>
              <a:ext uri="{FF2B5EF4-FFF2-40B4-BE49-F238E27FC236}">
                <a16:creationId xmlns:a16="http://schemas.microsoft.com/office/drawing/2014/main" id="{6B9876C6-A64A-41AB-B84E-1907491F98E0}"/>
              </a:ext>
            </a:extLst>
          </p:cNvPr>
          <p:cNvSpPr/>
          <p:nvPr/>
        </p:nvSpPr>
        <p:spPr>
          <a:xfrm>
            <a:off x="2943824" y="1505353"/>
            <a:ext cx="2529323" cy="1272528"/>
          </a:xfrm>
          <a:prstGeom prst="rect">
            <a:avLst/>
          </a:prstGeom>
          <a:solidFill>
            <a:srgbClr val="CCFFCC"/>
          </a:solidFill>
          <a:ln w="28575">
            <a:solidFill>
              <a:srgbClr val="002060"/>
            </a:solidFill>
          </a:ln>
        </p:spPr>
        <p:txBody>
          <a:bodyPr wrap="square">
            <a:spAutoFit/>
          </a:bodyPr>
          <a:lstStyle/>
          <a:p>
            <a:pPr lvl="0" algn="just"/>
            <a:r>
              <a:rPr lang="en-US" sz="2400" b="1" dirty="0">
                <a:latin typeface="Times New Roman" pitchFamily="18" charset="0"/>
                <a:cs typeface="Times New Roman" pitchFamily="18" charset="0"/>
              </a:rPr>
              <a:t>Gia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Nam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a:t>
            </a:r>
          </a:p>
          <a:p>
            <a:pPr algn="just">
              <a:lnSpc>
                <a:spcPts val="40"/>
              </a:lnSpc>
            </a:pPr>
            <a:r>
              <a:rPr lang="en-US"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ADAEFE1-E7EE-4B4A-BB61-6A806EE54D89}"/>
              </a:ext>
            </a:extLst>
          </p:cNvPr>
          <p:cNvSpPr/>
          <p:nvPr/>
        </p:nvSpPr>
        <p:spPr>
          <a:xfrm>
            <a:off x="2943824" y="3269805"/>
            <a:ext cx="2529324" cy="1641860"/>
          </a:xfrm>
          <a:prstGeom prst="rect">
            <a:avLst/>
          </a:prstGeom>
          <a:solidFill>
            <a:srgbClr val="FFCCFF"/>
          </a:solidFill>
          <a:ln w="28575">
            <a:solidFill>
              <a:srgbClr val="002060"/>
            </a:solidFill>
          </a:ln>
        </p:spPr>
        <p:txBody>
          <a:bodyPr wrap="square">
            <a:spAutoFit/>
          </a:bodyPr>
          <a:lstStyle/>
          <a:p>
            <a:pPr lvl="0" algn="just"/>
            <a:r>
              <a:rPr lang="en-US" sz="2400" b="1" dirty="0">
                <a:latin typeface="Times New Roman" pitchFamily="18" charset="0"/>
                <a:cs typeface="Times New Roman" pitchFamily="18" charset="0"/>
              </a:rPr>
              <a:t>Gia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a:t>
            </a:r>
          </a:p>
          <a:p>
            <a:pPr algn="just">
              <a:lnSpc>
                <a:spcPts val="40"/>
              </a:lnSpc>
            </a:pPr>
            <a:r>
              <a:rPr lang="en-US"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CA57B20-F9A4-437E-B209-C5EA40C42CF5}"/>
              </a:ext>
            </a:extLst>
          </p:cNvPr>
          <p:cNvSpPr/>
          <p:nvPr/>
        </p:nvSpPr>
        <p:spPr>
          <a:xfrm>
            <a:off x="2957076" y="5301880"/>
            <a:ext cx="2529323" cy="1272528"/>
          </a:xfrm>
          <a:prstGeom prst="rect">
            <a:avLst/>
          </a:prstGeom>
          <a:solidFill>
            <a:srgbClr val="FFFF99"/>
          </a:solidFill>
          <a:ln w="28575">
            <a:solidFill>
              <a:srgbClr val="002060"/>
            </a:solidFill>
          </a:ln>
        </p:spPr>
        <p:txBody>
          <a:bodyPr wrap="square">
            <a:spAutoFit/>
          </a:bodyPr>
          <a:lstStyle/>
          <a:p>
            <a:pPr lvl="0" algn="just"/>
            <a:r>
              <a:rPr lang="en-US" sz="2400" b="1" dirty="0">
                <a:latin typeface="Times New Roman" pitchFamily="18" charset="0"/>
                <a:cs typeface="Times New Roman" pitchFamily="18" charset="0"/>
              </a:rPr>
              <a:t>Gia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mộc</a:t>
            </a:r>
            <a:r>
              <a:rPr lang="en-US" sz="2400" b="1" dirty="0">
                <a:latin typeface="Times New Roman" pitchFamily="18" charset="0"/>
                <a:cs typeface="Times New Roman"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40"/>
              </a:lnSpc>
            </a:pPr>
            <a:r>
              <a:rPr lang="en-US"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ight Arrow 4">
            <a:extLst>
              <a:ext uri="{FF2B5EF4-FFF2-40B4-BE49-F238E27FC236}">
                <a16:creationId xmlns:a16="http://schemas.microsoft.com/office/drawing/2014/main" id="{7F1F1C2C-0113-4E43-9A3F-FC08C8600D14}"/>
              </a:ext>
            </a:extLst>
          </p:cNvPr>
          <p:cNvSpPr/>
          <p:nvPr/>
        </p:nvSpPr>
        <p:spPr>
          <a:xfrm>
            <a:off x="2211938" y="2003501"/>
            <a:ext cx="663161" cy="4572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ight Arrow 4">
            <a:extLst>
              <a:ext uri="{FF2B5EF4-FFF2-40B4-BE49-F238E27FC236}">
                <a16:creationId xmlns:a16="http://schemas.microsoft.com/office/drawing/2014/main" id="{BD73AA86-C19B-4AE0-829D-8E525B383C84}"/>
              </a:ext>
            </a:extLst>
          </p:cNvPr>
          <p:cNvSpPr/>
          <p:nvPr/>
        </p:nvSpPr>
        <p:spPr>
          <a:xfrm>
            <a:off x="2229467" y="3862135"/>
            <a:ext cx="663161" cy="4572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ight Arrow 4">
            <a:extLst>
              <a:ext uri="{FF2B5EF4-FFF2-40B4-BE49-F238E27FC236}">
                <a16:creationId xmlns:a16="http://schemas.microsoft.com/office/drawing/2014/main" id="{6CB51DDC-B8DF-433C-B792-D238B0D16DCD}"/>
              </a:ext>
            </a:extLst>
          </p:cNvPr>
          <p:cNvSpPr/>
          <p:nvPr/>
        </p:nvSpPr>
        <p:spPr>
          <a:xfrm>
            <a:off x="2211938" y="5608914"/>
            <a:ext cx="663161" cy="4572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ight Arrow 4">
            <a:extLst>
              <a:ext uri="{FF2B5EF4-FFF2-40B4-BE49-F238E27FC236}">
                <a16:creationId xmlns:a16="http://schemas.microsoft.com/office/drawing/2014/main" id="{3CA1E2E1-AA42-496C-BC0A-C0E3F2DC48BC}"/>
              </a:ext>
            </a:extLst>
          </p:cNvPr>
          <p:cNvSpPr/>
          <p:nvPr/>
        </p:nvSpPr>
        <p:spPr>
          <a:xfrm>
            <a:off x="5858897" y="3831444"/>
            <a:ext cx="663161" cy="4572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8EB2973F-717F-4DAC-B686-D13E7D5CD075}"/>
              </a:ext>
            </a:extLst>
          </p:cNvPr>
          <p:cNvSpPr/>
          <p:nvPr/>
        </p:nvSpPr>
        <p:spPr>
          <a:xfrm>
            <a:off x="6939197" y="1449530"/>
            <a:ext cx="4311899" cy="5132174"/>
          </a:xfrm>
          <a:prstGeom prst="rect">
            <a:avLst/>
          </a:prstGeom>
          <a:solidFill>
            <a:srgbClr val="CC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0" fontAlgn="base" hangingPunct="0">
              <a:spcBef>
                <a:spcPts val="0"/>
              </a:spcBef>
            </a:pPr>
            <a:r>
              <a:rPr lang="en-US" sz="3200" b="1" dirty="0" err="1">
                <a:solidFill>
                  <a:srgbClr val="CC0066"/>
                </a:solidFill>
                <a:latin typeface="Times New Roman" panose="02020603050405020304" pitchFamily="18" charset="0"/>
                <a:ea typeface="Times New Roman" panose="02020603050405020304" pitchFamily="18" charset="0"/>
              </a:rPr>
              <a:t>Truyền</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thống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gia</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đình</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dòng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họ</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có</a:t>
            </a:r>
            <a:r>
              <a:rPr lang="en-US" sz="3200" b="1" dirty="0">
                <a:solidFill>
                  <a:srgbClr val="CC0066"/>
                </a:solidFill>
                <a:latin typeface="Times New Roman" panose="02020603050405020304" pitchFamily="18" charset="0"/>
                <a:ea typeface="Times New Roman" panose="02020603050405020304" pitchFamily="18" charset="0"/>
              </a:rPr>
              <a:t> ý </a:t>
            </a:r>
            <a:r>
              <a:rPr lang="en-US" sz="3200" b="1" dirty="0" err="1">
                <a:solidFill>
                  <a:srgbClr val="CC0066"/>
                </a:solidFill>
                <a:latin typeface="Times New Roman" panose="02020603050405020304" pitchFamily="18" charset="0"/>
                <a:ea typeface="Times New Roman" panose="02020603050405020304" pitchFamily="18" charset="0"/>
              </a:rPr>
              <a:t>nghĩa</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với</a:t>
            </a:r>
            <a:r>
              <a:rPr lang="en-US" sz="3200" b="1" dirty="0">
                <a:solidFill>
                  <a:srgbClr val="CC0066"/>
                </a:solidFill>
                <a:latin typeface="Times New Roman" panose="02020603050405020304" pitchFamily="18" charset="0"/>
                <a:ea typeface="Times New Roman" panose="02020603050405020304" pitchFamily="18" charset="0"/>
              </a:rPr>
              <a:t> Nam, </a:t>
            </a:r>
            <a:r>
              <a:rPr lang="en-US" sz="3200" b="1" dirty="0" err="1">
                <a:solidFill>
                  <a:srgbClr val="CC0066"/>
                </a:solidFill>
                <a:latin typeface="Times New Roman" panose="02020603050405020304" pitchFamily="18" charset="0"/>
                <a:ea typeface="Times New Roman" panose="02020603050405020304" pitchFamily="18" charset="0"/>
              </a:rPr>
              <a:t>Hà</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Khuê</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giúp</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các</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bạn</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tự</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hào</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có</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kinh</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nghiệm</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trong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cuộc</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sống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tạo</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cho</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các</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bạn</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có</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sự</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nỗ</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lực</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và</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quyết</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tâm</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rất</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lớn</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để</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nối</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bước</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theo</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những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truyền</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thống</a:t>
            </a:r>
            <a:r>
              <a:rPr lang="en-US" sz="3200" b="1" dirty="0">
                <a:solidFill>
                  <a:srgbClr val="CC0066"/>
                </a:solidFill>
                <a:latin typeface="Times New Roman" panose="02020603050405020304" pitchFamily="18" charset="0"/>
                <a:ea typeface="Times New Roman" panose="02020603050405020304" pitchFamily="18" charset="0"/>
              </a:rPr>
              <a:t> </a:t>
            </a:r>
            <a:r>
              <a:rPr lang="en-US" sz="3200" b="1" dirty="0" err="1">
                <a:solidFill>
                  <a:srgbClr val="CC0066"/>
                </a:solidFill>
                <a:latin typeface="Times New Roman" panose="02020603050405020304" pitchFamily="18" charset="0"/>
                <a:ea typeface="Times New Roman" panose="02020603050405020304" pitchFamily="18" charset="0"/>
              </a:rPr>
              <a:t>đó</a:t>
            </a:r>
            <a:r>
              <a:rPr lang="en-US" sz="3200" b="1" dirty="0">
                <a:solidFill>
                  <a:srgbClr val="CC0066"/>
                </a:solidFill>
                <a:latin typeface="Times New Roman" panose="02020603050405020304" pitchFamily="18" charset="0"/>
                <a:ea typeface="Times New Roman" panose="02020603050405020304" pitchFamily="18" charset="0"/>
              </a:rPr>
              <a:t>.</a:t>
            </a:r>
            <a:endParaRPr lang="en-US" sz="3200" b="1" dirty="0">
              <a:solidFill>
                <a:srgbClr val="CC0066"/>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75"/>
              </a:lnSpc>
            </a:pPr>
            <a:r>
              <a:rPr lang="en-US" sz="3200" b="1" dirty="0">
                <a:latin typeface="Times New Roman" panose="02020603050405020304" pitchFamily="18" charset="0"/>
                <a:ea typeface="Arial" panose="020B0604020202020204" pitchFamily="34" charset="0"/>
                <a:cs typeface="Times New Roman" panose="02020603050405020304" pitchFamily="18" charset="0"/>
              </a:rPr>
              <a:t>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7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8PIC58PIC58PIC58PICHsaGKG559akDq_PIC2018.png"/>
          <p:cNvPicPr>
            <a:picLocks noChangeAspect="1"/>
          </p:cNvPicPr>
          <p:nvPr/>
        </p:nvPicPr>
        <p:blipFill>
          <a:blip r:embed="rId2" cstate="print"/>
          <a:srcRect l="7143" t="16071" r="5357" b="14286"/>
          <a:stretch>
            <a:fillRect/>
          </a:stretch>
        </p:blipFill>
        <p:spPr>
          <a:xfrm>
            <a:off x="648394" y="3153853"/>
            <a:ext cx="5683591" cy="3887396"/>
          </a:xfrm>
          <a:prstGeom prst="rect">
            <a:avLst/>
          </a:prstGeom>
        </p:spPr>
      </p:pic>
      <p:pic>
        <p:nvPicPr>
          <p:cNvPr id="3"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252415" y="3782114"/>
            <a:ext cx="180524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6fc417983c9675ce1b60e983870aeb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609" y="-89608"/>
            <a:ext cx="2029377" cy="20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6989" y="4331401"/>
            <a:ext cx="1465012" cy="2526601"/>
          </a:xfrm>
          <a:prstGeom prst="rect">
            <a:avLst/>
          </a:prstGeom>
        </p:spPr>
      </p:pic>
      <p:pic>
        <p:nvPicPr>
          <p:cNvPr id="7"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1545" y="4890122"/>
            <a:ext cx="2222512" cy="1967878"/>
          </a:xfrm>
          <a:prstGeom prst="rect">
            <a:avLst/>
          </a:prstGeom>
        </p:spPr>
      </p:pic>
      <p:pic>
        <p:nvPicPr>
          <p:cNvPr id="8"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5676" y="4879246"/>
            <a:ext cx="2203537" cy="1795734"/>
          </a:xfrm>
          <a:prstGeom prst="rect">
            <a:avLst/>
          </a:prstGeom>
        </p:spPr>
      </p:pic>
      <p:sp>
        <p:nvSpPr>
          <p:cNvPr id="9" name="Freeform 12"/>
          <p:cNvSpPr>
            <a:spLocks/>
          </p:cNvSpPr>
          <p:nvPr/>
        </p:nvSpPr>
        <p:spPr bwMode="gray">
          <a:xfrm>
            <a:off x="3565529" y="1882335"/>
            <a:ext cx="2313355" cy="155733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3">
              <a:lumMod val="60000"/>
              <a:lumOff val="40000"/>
            </a:schemeClr>
          </a:solidFill>
          <a:ln>
            <a:solidFill>
              <a:srgbClr val="FF66FF"/>
            </a:solidFill>
          </a:ln>
        </p:spPr>
        <p:txBody>
          <a:bodyPr/>
          <a:lstStyle/>
          <a:p>
            <a:pPr>
              <a:defRPr/>
            </a:pPr>
            <a:endParaRPr lang="en-US">
              <a:solidFill>
                <a:prstClr val="black"/>
              </a:solidFill>
              <a:latin typeface="Calibri" panose="020F0502020204030204"/>
            </a:endParaRPr>
          </a:p>
        </p:txBody>
      </p:sp>
      <p:pic>
        <p:nvPicPr>
          <p:cNvPr id="11" name="图片 16" descr="ce1ed7f935192fceca30dfb2bcebe602"/>
          <p:cNvPicPr>
            <a:picLocks noChangeAspect="1"/>
          </p:cNvPicPr>
          <p:nvPr/>
        </p:nvPicPr>
        <p:blipFill>
          <a:blip r:embed="rId8"/>
          <a:srcRect l="11188" t="20367" r="10619" b="19944"/>
          <a:stretch>
            <a:fillRect/>
          </a:stretch>
        </p:blipFill>
        <p:spPr>
          <a:xfrm>
            <a:off x="5536277" y="-137670"/>
            <a:ext cx="7036724" cy="5016916"/>
          </a:xfrm>
          <a:prstGeom prst="rect">
            <a:avLst/>
          </a:prstGeom>
        </p:spPr>
      </p:pic>
      <p:sp>
        <p:nvSpPr>
          <p:cNvPr id="2" name="Rectangle 1"/>
          <p:cNvSpPr/>
          <p:nvPr/>
        </p:nvSpPr>
        <p:spPr>
          <a:xfrm>
            <a:off x="1101492" y="3574058"/>
            <a:ext cx="4777392" cy="3091231"/>
          </a:xfrm>
          <a:prstGeom prst="rect">
            <a:avLst/>
          </a:prstGeom>
        </p:spPr>
        <p:txBody>
          <a:bodyPr wrap="square">
            <a:spAutoFit/>
          </a:bodyPr>
          <a:lstStyle/>
          <a:p>
            <a:pPr marR="0" lvl="0" algn="just">
              <a:lnSpc>
                <a:spcPct val="116000"/>
              </a:lnSpc>
              <a:spcBef>
                <a:spcPts val="0"/>
              </a:spcBef>
              <a:spcAft>
                <a:spcPts val="0"/>
              </a:spcAft>
              <a:tabLst>
                <a:tab pos="488950" algn="l"/>
              </a:tabLst>
            </a:pPr>
            <a:r>
              <a:rPr lang="vi-VN" sz="2800" b="1" dirty="0">
                <a:solidFill>
                  <a:srgbClr val="CC0066"/>
                </a:solidFill>
                <a:latin typeface="Times New Roman" panose="02020603050405020304" pitchFamily="18" charset="0"/>
                <a:ea typeface="Arial" panose="020B0604020202020204" pitchFamily="34" charset="0"/>
                <a:cs typeface="Times New Roman" panose="02020603050405020304" pitchFamily="18" charset="0"/>
              </a:rPr>
              <a:t>Hãy đưa ra lập luận để bảo vệ hoặc phê phán ý kiến sau: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giá</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trị</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truyền</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thống</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tốt</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đẹp</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đình</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dòng</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họ</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sẽ</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là</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hành</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trang</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vững</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chắc</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cho</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mỗi</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khi</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bước</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vào</a:t>
            </a:r>
            <a:r>
              <a:rPr lang="en-US" sz="28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đời</a:t>
            </a: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508977" y="557477"/>
            <a:ext cx="5353395" cy="3139321"/>
          </a:xfrm>
          <a:prstGeom prst="rect">
            <a:avLst/>
          </a:prstGeom>
        </p:spPr>
        <p:txBody>
          <a:bodyPr wrap="square">
            <a:spAutoFit/>
          </a:bodyPr>
          <a:lstStyle/>
          <a:p>
            <a:pPr algn="ctr" eaLnBrk="0" fontAlgn="base" hangingPunct="0"/>
            <a:r>
              <a:rPr lang="en-US" sz="2200" b="1" i="1" dirty="0" err="1">
                <a:solidFill>
                  <a:srgbClr val="FF0000"/>
                </a:solidFill>
                <a:latin typeface="Times New Roman" panose="02020603050405020304" pitchFamily="18" charset="0"/>
                <a:ea typeface="Times New Roman" panose="02020603050405020304" pitchFamily="18" charset="0"/>
              </a:rPr>
              <a:t>Những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giá</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trị</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truyền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thống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tốt</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đẹp</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của</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gia</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đình</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dòng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họ</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sẽ</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là</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hành</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trang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vững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chắc</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cho</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mỗi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người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bước</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vào</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đời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câu</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nói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có</a:t>
            </a:r>
            <a:r>
              <a:rPr lang="en-US" sz="2200" b="1" i="1" dirty="0">
                <a:solidFill>
                  <a:srgbClr val="FF0000"/>
                </a:solidFill>
                <a:latin typeface="Times New Roman" panose="02020603050405020304" pitchFamily="18" charset="0"/>
                <a:ea typeface="Times New Roman" panose="02020603050405020304" pitchFamily="18" charset="0"/>
              </a:rPr>
              <a:t> ý </a:t>
            </a:r>
            <a:r>
              <a:rPr lang="en-US" sz="2200" b="1" i="1" dirty="0" err="1">
                <a:solidFill>
                  <a:srgbClr val="FF0000"/>
                </a:solidFill>
                <a:latin typeface="Times New Roman" panose="02020603050405020304" pitchFamily="18" charset="0"/>
                <a:ea typeface="Times New Roman" panose="02020603050405020304" pitchFamily="18" charset="0"/>
              </a:rPr>
              <a:t>nghĩa</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sâu</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sắc</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với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mỗi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chúng</a:t>
            </a:r>
            <a:r>
              <a:rPr lang="en-US" sz="2200" b="1" i="1" dirty="0">
                <a:solidFill>
                  <a:srgbClr val="FF0000"/>
                </a:solidFill>
                <a:latin typeface="Times New Roman" panose="02020603050405020304" pitchFamily="18" charset="0"/>
                <a:ea typeface="Times New Roman" panose="02020603050405020304" pitchFamily="18" charset="0"/>
              </a:rPr>
              <a:t> ta, </a:t>
            </a:r>
            <a:r>
              <a:rPr lang="en-US" sz="2200" b="1" i="1" dirty="0" err="1">
                <a:solidFill>
                  <a:srgbClr val="FF0000"/>
                </a:solidFill>
                <a:latin typeface="Times New Roman" panose="02020603050405020304" pitchFamily="18" charset="0"/>
                <a:ea typeface="Times New Roman" panose="02020603050405020304" pitchFamily="18" charset="0"/>
              </a:rPr>
              <a:t>khi</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chúng</a:t>
            </a:r>
            <a:r>
              <a:rPr lang="en-US" sz="2200" b="1" i="1" dirty="0">
                <a:solidFill>
                  <a:srgbClr val="FF0000"/>
                </a:solidFill>
                <a:latin typeface="Times New Roman" panose="02020603050405020304" pitchFamily="18" charset="0"/>
                <a:ea typeface="Times New Roman" panose="02020603050405020304" pitchFamily="18" charset="0"/>
              </a:rPr>
              <a:t> ta </a:t>
            </a:r>
            <a:r>
              <a:rPr lang="en-US" sz="2200" b="1" i="1" dirty="0" err="1">
                <a:solidFill>
                  <a:srgbClr val="FF0000"/>
                </a:solidFill>
                <a:latin typeface="Times New Roman" panose="02020603050405020304" pitchFamily="18" charset="0"/>
                <a:ea typeface="Times New Roman" panose="02020603050405020304" pitchFamily="18" charset="0"/>
              </a:rPr>
              <a:t>sống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trong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một</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gia</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đình</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có</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nhiều</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truyền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thống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tốt</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đẹp</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thì</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sẽ</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phần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nào</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giúp</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chúng</a:t>
            </a:r>
            <a:r>
              <a:rPr lang="en-US" sz="2200" b="1" i="1" dirty="0">
                <a:solidFill>
                  <a:srgbClr val="FF0000"/>
                </a:solidFill>
                <a:latin typeface="Times New Roman" panose="02020603050405020304" pitchFamily="18" charset="0"/>
                <a:ea typeface="Times New Roman" panose="02020603050405020304" pitchFamily="18" charset="0"/>
              </a:rPr>
              <a:t> ta </a:t>
            </a:r>
            <a:r>
              <a:rPr lang="en-US" sz="2200" b="1" i="1" dirty="0" err="1">
                <a:solidFill>
                  <a:srgbClr val="FF0000"/>
                </a:solidFill>
                <a:latin typeface="Times New Roman" panose="02020603050405020304" pitchFamily="18" charset="0"/>
                <a:ea typeface="Times New Roman" panose="02020603050405020304" pitchFamily="18" charset="0"/>
              </a:rPr>
              <a:t>phát</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triển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toàn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diện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hơn.Từ</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những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những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truyền</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thống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tốt</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đẹp</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đó</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chính</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là</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hành</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trang</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cho</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chúng</a:t>
            </a:r>
            <a:r>
              <a:rPr lang="en-US" sz="2200" b="1" i="1" dirty="0">
                <a:solidFill>
                  <a:srgbClr val="FF0000"/>
                </a:solidFill>
                <a:latin typeface="Times New Roman" panose="02020603050405020304" pitchFamily="18" charset="0"/>
                <a:ea typeface="Times New Roman" panose="02020603050405020304" pitchFamily="18" charset="0"/>
              </a:rPr>
              <a:t> ta </a:t>
            </a:r>
            <a:r>
              <a:rPr lang="en-US" sz="2200" b="1" i="1" dirty="0" err="1">
                <a:solidFill>
                  <a:srgbClr val="FF0000"/>
                </a:solidFill>
                <a:latin typeface="Times New Roman" panose="02020603050405020304" pitchFamily="18" charset="0"/>
                <a:ea typeface="Times New Roman" panose="02020603050405020304" pitchFamily="18" charset="0"/>
              </a:rPr>
              <a:t>sau</a:t>
            </a:r>
            <a:r>
              <a:rPr lang="en-US" sz="2200" b="1" i="1" dirty="0">
                <a:solidFill>
                  <a:srgbClr val="FF0000"/>
                </a:solidFill>
                <a:latin typeface="Times New Roman" panose="02020603050405020304" pitchFamily="18" charset="0"/>
                <a:ea typeface="Times New Roman" panose="02020603050405020304" pitchFamily="18" charset="0"/>
              </a:rPr>
              <a:t> </a:t>
            </a:r>
            <a:r>
              <a:rPr lang="en-US" sz="2200" b="1" i="1" dirty="0" err="1">
                <a:solidFill>
                  <a:srgbClr val="FF0000"/>
                </a:solidFill>
                <a:latin typeface="Times New Roman" panose="02020603050405020304" pitchFamily="18" charset="0"/>
                <a:ea typeface="Times New Roman" panose="02020603050405020304" pitchFamily="18" charset="0"/>
              </a:rPr>
              <a:t>này</a:t>
            </a:r>
            <a:r>
              <a:rPr lang="en-US" sz="2200" b="1" i="1" dirty="0">
                <a:solidFill>
                  <a:srgbClr val="FF0000"/>
                </a:solidFill>
                <a:latin typeface="Times New Roman" panose="02020603050405020304" pitchFamily="18" charset="0"/>
                <a:ea typeface="Times New Roman" panose="02020603050405020304" pitchFamily="18" charset="0"/>
              </a:rPr>
              <a:t>.</a:t>
            </a:r>
          </a:p>
        </p:txBody>
      </p:sp>
      <p:pic>
        <p:nvPicPr>
          <p:cNvPr id="14" name="Picture 7" descr="BACK0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15" y="-137670"/>
            <a:ext cx="4820816" cy="227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41997" y="1001958"/>
            <a:ext cx="4193327" cy="1138773"/>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dirty="0">
                <a:solidFill>
                  <a:srgbClr val="FF3300"/>
                </a:solidFill>
                <a:latin typeface="Times New Roman" panose="02020603050405020304" pitchFamily="18" charset="0"/>
              </a:rPr>
              <a:t>       </a:t>
            </a:r>
            <a:r>
              <a:rPr lang="en-US" altLang="en-US" sz="3200" dirty="0">
                <a:solidFill>
                  <a:srgbClr val="FF3300"/>
                </a:solidFill>
                <a:latin typeface="Times New Roman" panose="02020603050405020304" pitchFamily="18" charset="0"/>
              </a:rPr>
              <a:t>TÔI LÀ.... </a:t>
            </a:r>
          </a:p>
          <a:p>
            <a:pPr eaLnBrk="1" fontAlgn="base" hangingPunct="1">
              <a:spcBef>
                <a:spcPct val="0"/>
              </a:spcBef>
              <a:spcAft>
                <a:spcPct val="0"/>
              </a:spcAft>
            </a:pPr>
            <a:r>
              <a:rPr lang="en-US" altLang="en-US" sz="3200" dirty="0">
                <a:solidFill>
                  <a:srgbClr val="FF3300"/>
                </a:solidFill>
                <a:latin typeface="Times New Roman" panose="02020603050405020304" pitchFamily="18" charset="0"/>
              </a:rPr>
              <a:t>NHÀ HÙNG BIỆN</a:t>
            </a:r>
          </a:p>
        </p:txBody>
      </p:sp>
    </p:spTree>
    <p:extLst>
      <p:ext uri="{BB962C8B-B14F-4D97-AF65-F5344CB8AC3E}">
        <p14:creationId xmlns:p14="http://schemas.microsoft.com/office/powerpoint/2010/main" val="225757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82" y="2250230"/>
            <a:ext cx="10734441" cy="2800767"/>
          </a:xfrm>
          <a:prstGeom prst="rect">
            <a:avLst/>
          </a:prstGeom>
          <a:solidFill>
            <a:schemeClr val="accent6">
              <a:lumMod val="20000"/>
              <a:lumOff val="80000"/>
            </a:schemeClr>
          </a:solidFill>
          <a:ln w="28575">
            <a:solidFill>
              <a:srgbClr val="FF0000"/>
            </a:solidFill>
          </a:ln>
        </p:spPr>
        <p:txBody>
          <a:bodyPr wrap="square">
            <a:spAutoFit/>
          </a:bodyPr>
          <a:lstStyle/>
          <a:p>
            <a:pPr algn="just"/>
            <a:r>
              <a:rPr lang="vi-VN" sz="4400" b="1" dirty="0">
                <a:solidFill>
                  <a:srgbClr val="242021"/>
                </a:solidFill>
                <a:latin typeface="+mj-lt"/>
              </a:rPr>
              <a:t>– Truyền thống của gia đình, dòng họ giúp chúng ta có thêm kinh nghiệm, động lực, vượt qua khó khăn, thử thách và nỗ lực vươn lên để thành công.</a:t>
            </a:r>
            <a:endParaRPr lang="en-US" sz="4400" b="1" dirty="0">
              <a:latin typeface="+mj-lt"/>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22319" y="2094845"/>
            <a:ext cx="862149" cy="1928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045" y="448700"/>
            <a:ext cx="12041875" cy="1485022"/>
          </a:xfrm>
          <a:prstGeom prst="rect">
            <a:avLst/>
          </a:prstGeom>
        </p:spPr>
        <p:txBody>
          <a:bodyPr wrap="square">
            <a:spAutoFit/>
          </a:bodyPr>
          <a:lstStyle/>
          <a:p>
            <a:pPr marL="255905" marR="0">
              <a:spcBef>
                <a:spcPts val="0"/>
              </a:spcBef>
              <a:spcAft>
                <a:spcPts val="0"/>
              </a:spcAft>
            </a:pP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II. NỘI DUNG BÀI HỌC</a:t>
            </a:r>
            <a:endParaRPr lang="en-US" sz="44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ts val="250"/>
              </a:lnSpc>
            </a:pPr>
            <a:r>
              <a:rPr lang="en-US" sz="4400" dirty="0">
                <a:solidFill>
                  <a:srgbClr val="FF0000"/>
                </a:solidFill>
                <a:effectLst/>
                <a:latin typeface="Times New Roman" panose="02020603050405020304" pitchFamily="18" charset="0"/>
                <a:ea typeface="Times New Roman" panose="02020603050405020304" pitchFamily="18" charset="0"/>
                <a:cs typeface="Times New Roman" pitchFamily="18" charset="0"/>
              </a:rPr>
              <a:t> </a:t>
            </a:r>
            <a:endParaRPr lang="en-US" sz="4400" dirty="0">
              <a:solidFill>
                <a:srgbClr val="FF0000"/>
              </a:solidFill>
              <a:effectLst/>
              <a:latin typeface="Times New Roman" pitchFamily="18" charset="0"/>
              <a:ea typeface="Calibri" panose="020F0502020204030204" pitchFamily="34" charset="0"/>
              <a:cs typeface="Times New Roman" pitchFamily="18" charset="0"/>
            </a:endParaRPr>
          </a:p>
          <a:p>
            <a:r>
              <a:rPr lang="en-US" sz="4400" b="1" dirty="0">
                <a:solidFill>
                  <a:srgbClr val="FF0000"/>
                </a:solidFill>
                <a:latin typeface="Times New Roman" pitchFamily="18" charset="0"/>
                <a:cs typeface="Times New Roman" pitchFamily="18" charset="0"/>
              </a:rPr>
              <a:t>	</a:t>
            </a:r>
            <a:r>
              <a:rPr lang="en-US" sz="4400" b="1" dirty="0">
                <a:solidFill>
                  <a:srgbClr val="FF0000"/>
                </a:solidFill>
                <a:effectLst/>
                <a:latin typeface="Times New Roman" pitchFamily="18" charset="0"/>
                <a:ea typeface="Calibri" panose="020F0502020204030204" pitchFamily="34" charset="0"/>
                <a:cs typeface="Times New Roman" pitchFamily="18" charset="0"/>
              </a:rPr>
              <a:t>3</a:t>
            </a:r>
            <a:r>
              <a:rPr lang="en-US" sz="4400" b="1" dirty="0">
                <a:solidFill>
                  <a:srgbClr val="FF0000"/>
                </a:solidFill>
                <a:latin typeface="Times New Roman" pitchFamily="18" charset="0"/>
                <a:ea typeface="Calibri" panose="020F0502020204030204" pitchFamily="34" charset="0"/>
                <a:cs typeface="Times New Roman" pitchFamily="18" charset="0"/>
              </a:rPr>
              <a:t>. Ý </a:t>
            </a:r>
            <a:r>
              <a:rPr lang="en-US" sz="4400" b="1" dirty="0" err="1">
                <a:solidFill>
                  <a:srgbClr val="FF0000"/>
                </a:solidFill>
                <a:latin typeface="Times New Roman" pitchFamily="18" charset="0"/>
                <a:ea typeface="Calibri" panose="020F0502020204030204" pitchFamily="34" charset="0"/>
                <a:cs typeface="Times New Roman" pitchFamily="18" charset="0"/>
              </a:rPr>
              <a:t>nghĩa</a:t>
            </a:r>
            <a:endParaRPr lang="en-US" sz="4400" dirty="0">
              <a:effectLst/>
              <a:latin typeface="Times New Roman" pitchFamily="18" charset="0"/>
              <a:ea typeface="Calibri" panose="020F0502020204030204" pitchFamily="34" charset="0"/>
              <a:cs typeface="Times New Roman" pitchFamily="18" charset="0"/>
            </a:endParaRPr>
          </a:p>
        </p:txBody>
      </p:sp>
      <p:grpSp>
        <p:nvGrpSpPr>
          <p:cNvPr id="5" name="Group 15"/>
          <p:cNvGrpSpPr>
            <a:grpSpLocks/>
          </p:cNvGrpSpPr>
          <p:nvPr/>
        </p:nvGrpSpPr>
        <p:grpSpPr bwMode="auto">
          <a:xfrm>
            <a:off x="1" y="908411"/>
            <a:ext cx="960723" cy="878307"/>
            <a:chOff x="3984" y="672"/>
            <a:chExt cx="768" cy="528"/>
          </a:xfrm>
        </p:grpSpPr>
        <p:sp>
          <p:nvSpPr>
            <p:cNvPr id="6" name="AutoShape 16"/>
            <p:cNvSpPr>
              <a:spLocks noChangeArrowheads="1"/>
            </p:cNvSpPr>
            <p:nvPr/>
          </p:nvSpPr>
          <p:spPr bwMode="auto">
            <a:xfrm>
              <a:off x="3984" y="672"/>
              <a:ext cx="432" cy="528"/>
            </a:xfrm>
            <a:prstGeom prst="wave">
              <a:avLst>
                <a:gd name="adj1" fmla="val 13005"/>
                <a:gd name="adj2" fmla="val 0"/>
              </a:avLst>
            </a:prstGeom>
            <a:solidFill>
              <a:schemeClr val="accent1"/>
            </a:solidFill>
            <a:ln w="9525">
              <a:solidFill>
                <a:schemeClr val="tx1"/>
              </a:solidFill>
              <a:round/>
              <a:headEnd/>
              <a:tailEnd/>
            </a:ln>
          </p:spPr>
          <p:txBody>
            <a:bodyPr wrap="none" anchor="ctr"/>
            <a:lstStyle/>
            <a:p>
              <a:pPr algn="ctr" eaLnBrk="1" hangingPunct="1"/>
              <a:endParaRPr lang="en-US">
                <a:solidFill>
                  <a:srgbClr val="3333FF"/>
                </a:solidFill>
                <a:latin typeface="Arial" charset="0"/>
              </a:endParaRPr>
            </a:p>
          </p:txBody>
        </p:sp>
        <p:sp>
          <p:nvSpPr>
            <p:cNvPr id="7" name="Text Box 17"/>
            <p:cNvSpPr txBox="1">
              <a:spLocks noChangeArrowheads="1"/>
            </p:cNvSpPr>
            <p:nvPr/>
          </p:nvSpPr>
          <p:spPr bwMode="auto">
            <a:xfrm>
              <a:off x="4032" y="768"/>
              <a:ext cx="33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2400" b="1" dirty="0"/>
                <a:t>W</a:t>
              </a:r>
            </a:p>
          </p:txBody>
        </p:sp>
        <p:pic>
          <p:nvPicPr>
            <p:cNvPr id="8" name="Picture 18" descr="ag00218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47259">
              <a:off x="4320" y="768"/>
              <a:ext cx="43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72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56" y="106080"/>
            <a:ext cx="6346595" cy="2306978"/>
          </a:xfrm>
          <a:prstGeom prst="rect">
            <a:avLst/>
          </a:prstGeom>
        </p:spPr>
        <p:txBody>
          <a:bodyPr wrap="square">
            <a:spAutoFit/>
          </a:bodyPr>
          <a:lstStyle/>
          <a:p>
            <a:pPr marR="165100" algn="ctr">
              <a:lnSpc>
                <a:spcPct val="107000"/>
              </a:lnSpc>
              <a:tabLst>
                <a:tab pos="785495" algn="l"/>
              </a:tabLst>
            </a:pPr>
            <a:r>
              <a:rPr 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ỌC SINH TRẢ LỜI CÂU HỎI</a:t>
            </a:r>
          </a:p>
          <a:p>
            <a:pPr algn="just">
              <a:lnSpc>
                <a:spcPts val="40"/>
              </a:lnSpc>
            </a:pPr>
            <a:r>
              <a:rPr lang="en-US" sz="36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tabLst>
                <a:tab pos="787400" algn="l"/>
              </a:tabLst>
            </a:pP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 Các em đã làm gì để phát huy truyền thống của gia đình, dòng họ mình?</a:t>
            </a:r>
          </a:p>
          <a:p>
            <a:pPr algn="just">
              <a:lnSpc>
                <a:spcPts val="175"/>
              </a:lnSpc>
            </a:pPr>
            <a:r>
              <a:rPr lang="en-US" sz="36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40" t="18457" r="6777" b="44966"/>
          <a:stretch/>
        </p:blipFill>
        <p:spPr bwMode="auto">
          <a:xfrm>
            <a:off x="6527410" y="3212601"/>
            <a:ext cx="5444199" cy="3864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1" t="56636" r="42684" b="5451"/>
          <a:stretch/>
        </p:blipFill>
        <p:spPr bwMode="auto">
          <a:xfrm>
            <a:off x="293356" y="2977579"/>
            <a:ext cx="5804485" cy="3981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639952" y="106080"/>
            <a:ext cx="5331657" cy="3106522"/>
          </a:xfrm>
          <a:prstGeom prst="rect">
            <a:avLst/>
          </a:prstGeom>
        </p:spPr>
      </p:pic>
    </p:spTree>
    <p:extLst>
      <p:ext uri="{BB962C8B-B14F-4D97-AF65-F5344CB8AC3E}">
        <p14:creationId xmlns:p14="http://schemas.microsoft.com/office/powerpoint/2010/main" val="377411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3" y="199881"/>
            <a:ext cx="11751800" cy="2037161"/>
          </a:xfrm>
          <a:prstGeom prst="rect">
            <a:avLst/>
          </a:prstGeom>
        </p:spPr>
        <p:txBody>
          <a:bodyPr wrap="square">
            <a:spAutoFit/>
          </a:bodyPr>
          <a:lstStyle/>
          <a:p>
            <a:pPr marR="165100">
              <a:lnSpc>
                <a:spcPct val="107000"/>
              </a:lnSpc>
              <a:tabLst>
                <a:tab pos="785495" algn="l"/>
              </a:tabLst>
            </a:pPr>
            <a:r>
              <a:rPr lang="en-US" sz="32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Trả</a:t>
            </a:r>
            <a:r>
              <a:rPr lang="en-US" sz="32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lời</a:t>
            </a:r>
            <a:r>
              <a:rPr lang="en-US" sz="32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3. </a:t>
            </a:r>
            <a:r>
              <a:rPr lang="vi-VN" sz="32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 em đã làm gì để phát huy truyền thống của gia đình, dòng họ mình?</a:t>
            </a:r>
          </a:p>
          <a:p>
            <a:pPr marR="165100">
              <a:lnSpc>
                <a:spcPct val="107000"/>
              </a:lnSpc>
              <a:tabLst>
                <a:tab pos="785495" algn="l"/>
              </a:tabLst>
            </a:pP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R="165100" lvl="0">
              <a:lnSpc>
                <a:spcPct val="107000"/>
              </a:lnSpc>
              <a:spcBef>
                <a:spcPts val="0"/>
              </a:spcBef>
              <a:spcAft>
                <a:spcPts val="0"/>
              </a:spcAft>
              <a:tabLst>
                <a:tab pos="785495" algn="l"/>
              </a:tabLst>
            </a:pPr>
            <a:r>
              <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A0591E1-4D28-4419-A1BF-6CEC77D4A3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40" t="18457" r="6777" b="44966"/>
          <a:stretch/>
        </p:blipFill>
        <p:spPr bwMode="auto">
          <a:xfrm>
            <a:off x="248203" y="3327267"/>
            <a:ext cx="1842811" cy="14737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E279FED-625F-43C5-913A-716242E212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1" t="56636" r="42684" b="5451"/>
          <a:stretch/>
        </p:blipFill>
        <p:spPr bwMode="auto">
          <a:xfrm>
            <a:off x="265047" y="5100620"/>
            <a:ext cx="1842812" cy="14737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84A289-521B-4FD3-A9CD-EA8EFF5FA124}"/>
              </a:ext>
            </a:extLst>
          </p:cNvPr>
          <p:cNvPicPr>
            <a:picLocks noChangeAspect="1"/>
          </p:cNvPicPr>
          <p:nvPr/>
        </p:nvPicPr>
        <p:blipFill>
          <a:blip r:embed="rId4"/>
          <a:stretch>
            <a:fillRect/>
          </a:stretch>
        </p:blipFill>
        <p:spPr>
          <a:xfrm>
            <a:off x="265047" y="1468224"/>
            <a:ext cx="1809124" cy="1346786"/>
          </a:xfrm>
          <a:prstGeom prst="rect">
            <a:avLst/>
          </a:prstGeom>
          <a:ln w="38100">
            <a:solidFill>
              <a:schemeClr val="accent1"/>
            </a:solidFill>
          </a:ln>
        </p:spPr>
      </p:pic>
      <p:sp>
        <p:nvSpPr>
          <p:cNvPr id="17" name="Rectangle 16">
            <a:extLst>
              <a:ext uri="{FF2B5EF4-FFF2-40B4-BE49-F238E27FC236}">
                <a16:creationId xmlns:a16="http://schemas.microsoft.com/office/drawing/2014/main" id="{8104772B-DEED-41AE-A254-E5DD37A4522C}"/>
              </a:ext>
            </a:extLst>
          </p:cNvPr>
          <p:cNvSpPr/>
          <p:nvPr/>
        </p:nvSpPr>
        <p:spPr>
          <a:xfrm>
            <a:off x="3228403" y="1634958"/>
            <a:ext cx="8526275"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base">
              <a:lnSpc>
                <a:spcPct val="100000"/>
              </a:lnSpc>
              <a:spcBef>
                <a:spcPct val="50000"/>
              </a:spcBef>
              <a:spcAft>
                <a:spcPct val="0"/>
              </a:spcAft>
              <a:buFontTx/>
              <a:buNone/>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trọng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hào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những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tốt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đẹp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dòng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họ</a:t>
            </a:r>
            <a:r>
              <a:rPr lang="en-US" altLang="en-US" sz="2800" b="1" dirty="0">
                <a:latin typeface="Times New Roman" pitchFamily="18" charset="0"/>
                <a:cs typeface="Times New Roman" pitchFamily="18" charset="0"/>
              </a:rPr>
              <a:t>.</a:t>
            </a:r>
          </a:p>
          <a:p>
            <a:pPr algn="just" fontAlgn="base">
              <a:lnSpc>
                <a:spcPct val="100000"/>
              </a:lnSpc>
              <a:spcBef>
                <a:spcPct val="50000"/>
              </a:spcBef>
              <a:spcAft>
                <a:spcPct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trọng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a:t>
            </a:r>
            <a:r>
              <a:rPr lang="vi-VN" sz="2800" b="1" dirty="0">
                <a:latin typeface="Times New Roman" panose="02020603050405020304" pitchFamily="18" charset="0"/>
                <a:ea typeface="Times New Roman" panose="02020603050405020304" pitchFamily="18" charset="0"/>
              </a:rPr>
              <a:t>ư</a:t>
            </a:r>
            <a:r>
              <a:rPr lang="en-US" sz="2800" b="1" dirty="0" err="1">
                <a:latin typeface="Times New Roman" panose="02020603050405020304" pitchFamily="18" charset="0"/>
                <a:ea typeface="Times New Roman" panose="02020603050405020304" pitchFamily="18" charset="0"/>
              </a:rPr>
              <a:t>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vâng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ngày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phấn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đấu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nhiều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hơn</a:t>
            </a:r>
            <a:r>
              <a:rPr lang="en-US" sz="2800" b="1" dirty="0">
                <a:latin typeface="Times New Roman" panose="02020603050405020304" pitchFamily="18" charset="0"/>
                <a:ea typeface="Times New Roman" panose="02020603050405020304" pitchFamily="18" charset="0"/>
              </a:rPr>
              <a:t>.</a:t>
            </a:r>
          </a:p>
          <a:p>
            <a:pPr algn="just" fontAlgn="base">
              <a:spcBef>
                <a:spcPct val="50000"/>
              </a:spcBef>
              <a:spcAft>
                <a:spcPct val="0"/>
              </a:spcAft>
            </a:pPr>
            <a:r>
              <a:rPr lang="en-US" altLang="en-US" sz="2800" b="1" dirty="0">
                <a:latin typeface="Times New Roman" panose="02020603050405020304" pitchFamily="18" charset="0"/>
                <a:cs typeface="Times New Roman" pitchFamily="18" charset="0"/>
              </a:rPr>
              <a:t>- </a:t>
            </a:r>
            <a:r>
              <a:rPr lang="en-US" sz="2800" b="1" dirty="0" err="1">
                <a:latin typeface="Times New Roman" panose="02020603050405020304" pitchFamily="18" charset="0"/>
                <a:ea typeface="Times New Roman" panose="02020603050405020304" pitchFamily="18" charset="0"/>
              </a:rPr>
              <a:t>Cố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chăm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chỉ</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đạt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a:t>
            </a:r>
            <a:endParaRPr lang="en-US" altLang="en-US" sz="2800" b="1" dirty="0">
              <a:latin typeface="Times New Roman" pitchFamily="18" charset="0"/>
              <a:cs typeface="Times New Roman" pitchFamily="18" charset="0"/>
            </a:endParaRPr>
          </a:p>
          <a:p>
            <a:pPr algn="just" fontAlgn="base">
              <a:lnSpc>
                <a:spcPct val="100000"/>
              </a:lnSpc>
              <a:spcBef>
                <a:spcPct val="50000"/>
              </a:spcBef>
              <a:spcAft>
                <a:spcPct val="0"/>
              </a:spcAft>
              <a:buFontTx/>
              <a:buNone/>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Phải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sạch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thiện</a:t>
            </a:r>
            <a:r>
              <a:rPr lang="en-US" altLang="en-US" sz="2800" b="1" dirty="0">
                <a:latin typeface="Times New Roman" pitchFamily="18" charset="0"/>
                <a:cs typeface="Times New Roman" pitchFamily="18" charset="0"/>
              </a:rPr>
              <a:t>.</a:t>
            </a:r>
          </a:p>
          <a:p>
            <a:pPr algn="just" fontAlgn="base">
              <a:lnSpc>
                <a:spcPct val="100000"/>
              </a:lnSpc>
              <a:spcBef>
                <a:spcPct val="50000"/>
              </a:spcBef>
              <a:spcAft>
                <a:spcPct val="0"/>
              </a:spcAft>
              <a:buFontTx/>
              <a:buNone/>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điều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gì</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tổn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đến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dòng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họ</a:t>
            </a:r>
            <a:r>
              <a:rPr lang="en-US" altLang="en-US" sz="2800" b="1" dirty="0">
                <a:latin typeface="Times New Roman" pitchFamily="18" charset="0"/>
                <a:cs typeface="Times New Roman" pitchFamily="18" charset="0"/>
              </a:rPr>
              <a:t>…</a:t>
            </a:r>
          </a:p>
        </p:txBody>
      </p:sp>
      <p:sp>
        <p:nvSpPr>
          <p:cNvPr id="18" name="Right Arrow 4">
            <a:extLst>
              <a:ext uri="{FF2B5EF4-FFF2-40B4-BE49-F238E27FC236}">
                <a16:creationId xmlns:a16="http://schemas.microsoft.com/office/drawing/2014/main" id="{A347311A-2140-41C4-9407-7A42E8899AF6}"/>
              </a:ext>
            </a:extLst>
          </p:cNvPr>
          <p:cNvSpPr/>
          <p:nvPr/>
        </p:nvSpPr>
        <p:spPr>
          <a:xfrm>
            <a:off x="2265569" y="3606961"/>
            <a:ext cx="663161" cy="4572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1134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645" y="163771"/>
            <a:ext cx="6714699" cy="3016156"/>
          </a:xfrm>
          <a:prstGeom prst="roundRect">
            <a:avLst/>
          </a:prstGeom>
          <a:solidFill>
            <a:srgbClr val="002060"/>
          </a:solidFill>
          <a:ln>
            <a:solidFill>
              <a:srgbClr val="FF33CC"/>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a:solidFill>
                  <a:srgbClr val="FFFF99"/>
                </a:solidFill>
                <a:latin typeface="Times New Roman" pitchFamily="18" charset="0"/>
                <a:ea typeface="+mj-ea"/>
                <a:cs typeface="Times New Roman" pitchFamily="18" charset="0"/>
              </a:rPr>
              <a:t>       </a:t>
            </a:r>
            <a:r>
              <a:rPr lang="vi-VN" sz="3200" b="1" i="1" dirty="0">
                <a:solidFill>
                  <a:srgbClr val="FFFF99"/>
                </a:solidFill>
                <a:latin typeface="Times New Roman" pitchFamily="18" charset="0"/>
                <a:ea typeface="+mj-ea"/>
                <a:cs typeface="Times New Roman" pitchFamily="18" charset="0"/>
              </a:rPr>
              <a:t>Hiện nay, một số học sinh không chăm học, quan hệ ứng xử với mọi người thiếu văn hoá đã làm ảnh hưởng đến danh dự, truyền thống của dòng họ, gia đình. </a:t>
            </a:r>
            <a:endParaRPr lang="en-US" sz="3200" b="1" i="1" dirty="0">
              <a:solidFill>
                <a:srgbClr val="FFFF9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233" y="136476"/>
            <a:ext cx="5016478" cy="335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90326" y="136476"/>
            <a:ext cx="1742366" cy="5962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67" y="3256840"/>
            <a:ext cx="6617965" cy="362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DMIN\Desktop\13_PAC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257" y="3699397"/>
            <a:ext cx="4707453" cy="302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 calcmode="lin" valueType="num">
                                      <p:cBhvr additive="base">
                                        <p:cTn id="18" dur="500" fill="hold"/>
                                        <p:tgtEl>
                                          <p:spTgt spid="1029"/>
                                        </p:tgtEl>
                                        <p:attrNameLst>
                                          <p:attrName>ppt_x</p:attrName>
                                        </p:attrNameLst>
                                      </p:cBhvr>
                                      <p:tavLst>
                                        <p:tav tm="0">
                                          <p:val>
                                            <p:strVal val="#ppt_x"/>
                                          </p:val>
                                        </p:tav>
                                        <p:tav tm="100000">
                                          <p:val>
                                            <p:strVal val="#ppt_x"/>
                                          </p:val>
                                        </p:tav>
                                      </p:tavLst>
                                    </p:anim>
                                    <p:anim calcmode="lin" valueType="num">
                                      <p:cBhvr additive="base">
                                        <p:cTn id="19"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huôn Viên Thanh Niên Mùa Gió Trường Thiết Kế Nền Bảng đen, Phong Cách Trẻ  Trung, Khuôn Viên Trường, Bảng đe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395" y="1111186"/>
            <a:ext cx="8438605" cy="2492990"/>
          </a:xfrm>
          <a:prstGeom prst="rect">
            <a:avLst/>
          </a:prstGeom>
          <a:noFill/>
        </p:spPr>
        <p:txBody>
          <a:bodyPr wrap="square" rtlCol="0">
            <a:spAutoFit/>
          </a:bodyPr>
          <a:lstStyle/>
          <a:p>
            <a:pPr algn="ctr"/>
            <a:r>
              <a:rPr lang="en-US" sz="3200" b="1" u="sng" dirty="0">
                <a:solidFill>
                  <a:schemeClr val="bg1"/>
                </a:solidFill>
                <a:latin typeface="Times New Roman" panose="02020603050405020304" pitchFamily="18" charset="0"/>
                <a:cs typeface="Times New Roman" panose="02020603050405020304" pitchFamily="18" charset="0"/>
              </a:rPr>
              <a:t>TUẦN 2 - TIẾT 2 - BÀI 1</a:t>
            </a:r>
            <a:r>
              <a:rPr lang="en-US" sz="3200" b="1" dirty="0">
                <a:solidFill>
                  <a:schemeClr val="bg1"/>
                </a:solidFill>
                <a:latin typeface="Times New Roman" panose="02020603050405020304" pitchFamily="18" charset="0"/>
                <a:cs typeface="Times New Roman" panose="02020603050405020304" pitchFamily="18" charset="0"/>
              </a:rPr>
              <a:t>:</a:t>
            </a:r>
            <a:r>
              <a:rPr lang="en-US" sz="3200" b="1" i="1" dirty="0">
                <a:solidFill>
                  <a:schemeClr val="bg1"/>
                </a:solidFill>
                <a:latin typeface="Times New Roman" panose="02020603050405020304" pitchFamily="18" charset="0"/>
                <a:cs typeface="Times New Roman" panose="02020603050405020304" pitchFamily="18" charset="0"/>
              </a:rPr>
              <a:t>    </a:t>
            </a:r>
          </a:p>
          <a:p>
            <a:pPr algn="ctr"/>
            <a:r>
              <a:rPr lang="en-US" sz="4400" b="1" dirty="0">
                <a:solidFill>
                  <a:srgbClr val="FFFF00"/>
                </a:solidFill>
                <a:latin typeface="Times New Roman" panose="02020603050405020304" pitchFamily="18" charset="0"/>
                <a:cs typeface="Times New Roman" panose="02020603050405020304" pitchFamily="18" charset="0"/>
              </a:rPr>
              <a:t>TỰ HÀO  VỀ TRUYỀN THỐNG </a:t>
            </a:r>
          </a:p>
          <a:p>
            <a:pPr algn="ctr"/>
            <a:r>
              <a:rPr lang="en-US" sz="4400" b="1" dirty="0">
                <a:solidFill>
                  <a:srgbClr val="FFFF00"/>
                </a:solidFill>
                <a:latin typeface="Times New Roman" panose="02020603050405020304" pitchFamily="18" charset="0"/>
                <a:cs typeface="Times New Roman" panose="02020603050405020304" pitchFamily="18" charset="0"/>
              </a:rPr>
              <a:t>GIA ĐÌNH, DÒNG HỌ. </a:t>
            </a:r>
          </a:p>
          <a:p>
            <a:pPr algn="ctr"/>
            <a:r>
              <a:rPr lang="en-US" sz="3600" b="1" dirty="0">
                <a:solidFill>
                  <a:srgbClr val="FFCCFF"/>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285539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897" y="2218535"/>
            <a:ext cx="10835928" cy="2123658"/>
          </a:xfrm>
          <a:prstGeom prst="rect">
            <a:avLst/>
          </a:prstGeom>
          <a:solidFill>
            <a:schemeClr val="accent6">
              <a:lumMod val="20000"/>
              <a:lumOff val="80000"/>
            </a:schemeClr>
          </a:solidFill>
          <a:ln w="28575">
            <a:solidFill>
              <a:srgbClr val="FF0000"/>
            </a:solidFill>
          </a:ln>
        </p:spPr>
        <p:txBody>
          <a:bodyPr wrap="square">
            <a:spAutoFit/>
          </a:bodyPr>
          <a:lstStyle/>
          <a:p>
            <a:pPr algn="just"/>
            <a:r>
              <a:rPr lang="vi-VN" sz="3600" b="1" dirty="0">
                <a:solidFill>
                  <a:srgbClr val="242021"/>
                </a:solidFill>
                <a:latin typeface="+mj-lt"/>
              </a:rPr>
              <a:t>– </a:t>
            </a:r>
            <a:r>
              <a:rPr lang="vi-VN" sz="4400" b="1" dirty="0">
                <a:solidFill>
                  <a:srgbClr val="242021"/>
                </a:solidFill>
                <a:latin typeface="+mj-lt"/>
              </a:rPr>
              <a:t>Chúng ta cần tự hào, trân trọng, nối tiếp và gìn giữ truyền thống của gia đình, dòng họ bằng hành động và thái độ phù hợp. </a:t>
            </a:r>
            <a:endParaRPr lang="en-US" sz="4400" b="1" dirty="0">
              <a:latin typeface="+mj-lt"/>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205748" y="2466344"/>
            <a:ext cx="862149" cy="844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2036" y="323689"/>
            <a:ext cx="12041875" cy="1485022"/>
          </a:xfrm>
          <a:prstGeom prst="rect">
            <a:avLst/>
          </a:prstGeom>
        </p:spPr>
        <p:txBody>
          <a:bodyPr wrap="square">
            <a:spAutoFit/>
          </a:bodyPr>
          <a:lstStyle/>
          <a:p>
            <a:pPr marL="255905" marR="0">
              <a:spcBef>
                <a:spcPts val="0"/>
              </a:spcBef>
              <a:spcAft>
                <a:spcPts val="0"/>
              </a:spcAft>
            </a:pP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II. NỘI DUNG BÀI HỌC: </a:t>
            </a:r>
            <a:endParaRPr lang="en-US" sz="44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ts val="250"/>
              </a:lnSpc>
            </a:pPr>
            <a:r>
              <a:rPr lang="en-US" sz="4400" dirty="0">
                <a:solidFill>
                  <a:srgbClr val="FF0000"/>
                </a:solidFill>
                <a:effectLst/>
                <a:latin typeface="Times New Roman" panose="02020603050405020304" pitchFamily="18" charset="0"/>
                <a:ea typeface="Times New Roman" panose="02020603050405020304" pitchFamily="18" charset="0"/>
                <a:cs typeface="Times New Roman" pitchFamily="18" charset="0"/>
              </a:rPr>
              <a:t> </a:t>
            </a:r>
            <a:endParaRPr lang="en-US" sz="4400" dirty="0">
              <a:solidFill>
                <a:srgbClr val="FF0000"/>
              </a:solidFill>
              <a:effectLst/>
              <a:latin typeface="Times New Roman" pitchFamily="18" charset="0"/>
              <a:ea typeface="Calibri" panose="020F0502020204030204" pitchFamily="34" charset="0"/>
              <a:cs typeface="Times New Roman" pitchFamily="18" charset="0"/>
            </a:endParaRPr>
          </a:p>
          <a:p>
            <a:r>
              <a:rPr lang="en-US" sz="4400" b="1" dirty="0">
                <a:solidFill>
                  <a:srgbClr val="FF0000"/>
                </a:solidFill>
                <a:latin typeface="Times New Roman" pitchFamily="18" charset="0"/>
                <a:cs typeface="Times New Roman" pitchFamily="18" charset="0"/>
              </a:rPr>
              <a:t>         </a:t>
            </a:r>
            <a:r>
              <a:rPr lang="en-US" sz="4400" b="1" dirty="0">
                <a:solidFill>
                  <a:srgbClr val="FF0000"/>
                </a:solidFill>
                <a:effectLst/>
                <a:latin typeface="Times New Roman" pitchFamily="18" charset="0"/>
                <a:ea typeface="Calibri" panose="020F0502020204030204" pitchFamily="34" charset="0"/>
                <a:cs typeface="Times New Roman" pitchFamily="18" charset="0"/>
              </a:rPr>
              <a:t>4</a:t>
            </a:r>
            <a:r>
              <a:rPr lang="en-US" sz="4400" b="1" dirty="0">
                <a:solidFill>
                  <a:srgbClr val="FF0000"/>
                </a:solidFill>
                <a:latin typeface="Times New Roman" pitchFamily="18" charset="0"/>
                <a:ea typeface="Calibri" panose="020F0502020204030204" pitchFamily="34" charset="0"/>
                <a:cs typeface="Times New Roman" pitchFamily="18" charset="0"/>
              </a:rPr>
              <a:t>. </a:t>
            </a:r>
            <a:r>
              <a:rPr lang="en-US" sz="4400" b="1" dirty="0" err="1">
                <a:solidFill>
                  <a:srgbClr val="FF0000"/>
                </a:solidFill>
                <a:latin typeface="Times New Roman" pitchFamily="18" charset="0"/>
                <a:ea typeface="Calibri" panose="020F0502020204030204" pitchFamily="34" charset="0"/>
                <a:cs typeface="Times New Roman" pitchFamily="18" charset="0"/>
              </a:rPr>
              <a:t>Rèn</a:t>
            </a:r>
            <a:r>
              <a:rPr lang="en-US" sz="4400" b="1" dirty="0">
                <a:solidFill>
                  <a:srgbClr val="FF0000"/>
                </a:solidFill>
                <a:latin typeface="Times New Roman" pitchFamily="18" charset="0"/>
                <a:ea typeface="Calibri" panose="020F0502020204030204" pitchFamily="34" charset="0"/>
                <a:cs typeface="Times New Roman" pitchFamily="18" charset="0"/>
              </a:rPr>
              <a:t> </a:t>
            </a:r>
            <a:r>
              <a:rPr lang="en-US" sz="4400" b="1" dirty="0" err="1">
                <a:solidFill>
                  <a:srgbClr val="FF0000"/>
                </a:solidFill>
                <a:latin typeface="Times New Roman" pitchFamily="18" charset="0"/>
                <a:ea typeface="Calibri" panose="020F0502020204030204" pitchFamily="34" charset="0"/>
                <a:cs typeface="Times New Roman" pitchFamily="18" charset="0"/>
              </a:rPr>
              <a:t>luyện</a:t>
            </a:r>
            <a:endParaRPr lang="en-US" sz="4400" dirty="0">
              <a:effectLst/>
              <a:latin typeface="Times New Roman" pitchFamily="18" charset="0"/>
              <a:ea typeface="Calibri" panose="020F0502020204030204" pitchFamily="34" charset="0"/>
              <a:cs typeface="Times New Roman" pitchFamily="18" charset="0"/>
            </a:endParaRPr>
          </a:p>
        </p:txBody>
      </p:sp>
      <p:grpSp>
        <p:nvGrpSpPr>
          <p:cNvPr id="5" name="Group 15"/>
          <p:cNvGrpSpPr>
            <a:grpSpLocks/>
          </p:cNvGrpSpPr>
          <p:nvPr/>
        </p:nvGrpSpPr>
        <p:grpSpPr bwMode="auto">
          <a:xfrm>
            <a:off x="166223" y="786741"/>
            <a:ext cx="1254471" cy="878307"/>
            <a:chOff x="3984" y="672"/>
            <a:chExt cx="768" cy="528"/>
          </a:xfrm>
        </p:grpSpPr>
        <p:sp>
          <p:nvSpPr>
            <p:cNvPr id="6" name="AutoShape 16"/>
            <p:cNvSpPr>
              <a:spLocks noChangeArrowheads="1"/>
            </p:cNvSpPr>
            <p:nvPr/>
          </p:nvSpPr>
          <p:spPr bwMode="auto">
            <a:xfrm>
              <a:off x="3984" y="672"/>
              <a:ext cx="432" cy="528"/>
            </a:xfrm>
            <a:prstGeom prst="wave">
              <a:avLst>
                <a:gd name="adj1" fmla="val 13005"/>
                <a:gd name="adj2" fmla="val 0"/>
              </a:avLst>
            </a:prstGeom>
            <a:solidFill>
              <a:schemeClr val="accent1"/>
            </a:solidFill>
            <a:ln w="9525">
              <a:solidFill>
                <a:schemeClr val="tx1"/>
              </a:solidFill>
              <a:round/>
              <a:headEnd/>
              <a:tailEnd/>
            </a:ln>
          </p:spPr>
          <p:txBody>
            <a:bodyPr wrap="none" anchor="ctr"/>
            <a:lstStyle/>
            <a:p>
              <a:pPr algn="ctr" eaLnBrk="1" hangingPunct="1"/>
              <a:endParaRPr lang="en-US">
                <a:solidFill>
                  <a:srgbClr val="3333FF"/>
                </a:solidFill>
                <a:latin typeface="Arial" charset="0"/>
              </a:endParaRPr>
            </a:p>
          </p:txBody>
        </p:sp>
        <p:sp>
          <p:nvSpPr>
            <p:cNvPr id="7" name="Text Box 17"/>
            <p:cNvSpPr txBox="1">
              <a:spLocks noChangeArrowheads="1"/>
            </p:cNvSpPr>
            <p:nvPr/>
          </p:nvSpPr>
          <p:spPr bwMode="auto">
            <a:xfrm>
              <a:off x="4032" y="768"/>
              <a:ext cx="33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2400" b="1" dirty="0"/>
                <a:t>W</a:t>
              </a:r>
            </a:p>
          </p:txBody>
        </p:sp>
        <p:pic>
          <p:nvPicPr>
            <p:cNvPr id="8" name="Picture 18" descr="ag00218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47259">
              <a:off x="4320" y="768"/>
              <a:ext cx="43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509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13"/>
          <p:cNvSpPr>
            <a:spLocks noChangeArrowheads="1"/>
          </p:cNvSpPr>
          <p:nvPr/>
        </p:nvSpPr>
        <p:spPr bwMode="auto">
          <a:xfrm>
            <a:off x="831273" y="482138"/>
            <a:ext cx="9925396" cy="3923607"/>
          </a:xfrm>
          <a:prstGeom prst="cloudCallout">
            <a:avLst>
              <a:gd name="adj1" fmla="val -27260"/>
              <a:gd name="adj2" fmla="val 103031"/>
            </a:avLst>
          </a:prstGeom>
          <a:solidFill>
            <a:srgbClr val="FFCCFF"/>
          </a:solidFill>
          <a:ln w="9525">
            <a:solidFill>
              <a:schemeClr val="tx1"/>
            </a:solidFill>
            <a:round/>
            <a:headEnd/>
            <a:tailEnd/>
          </a:ln>
        </p:spPr>
        <p:txBody>
          <a:bodyPr/>
          <a:lstStyle/>
          <a:p>
            <a:pPr algn="ctr"/>
            <a:r>
              <a:rPr lang="en-US" sz="4000" b="1" dirty="0" err="1">
                <a:solidFill>
                  <a:srgbClr val="FF0000"/>
                </a:solidFill>
                <a:latin typeface="Times New Roman" pitchFamily="18" charset="0"/>
                <a:cs typeface="Times New Roman" pitchFamily="18" charset="0"/>
              </a:rPr>
              <a:t>Liên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hệ</a:t>
            </a:r>
            <a:r>
              <a:rPr lang="en-US" sz="4000" b="1" dirty="0">
                <a:solidFill>
                  <a:srgbClr val="FF0000"/>
                </a:solidFill>
                <a:latin typeface="Times New Roman" pitchFamily="18" charset="0"/>
                <a:cs typeface="Times New Roman" pitchFamily="18" charset="0"/>
              </a:rPr>
              <a:t> 1 </a:t>
            </a:r>
            <a:r>
              <a:rPr lang="en-US" sz="4000" b="1" dirty="0" err="1">
                <a:solidFill>
                  <a:srgbClr val="FF0000"/>
                </a:solidFill>
                <a:latin typeface="Times New Roman" pitchFamily="18" charset="0"/>
                <a:cs typeface="Times New Roman" pitchFamily="18" charset="0"/>
              </a:rPr>
              <a:t>số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biết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giữ</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và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phát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huy</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truyền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thống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tốt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đẹp</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của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gia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dòng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họ</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mình</a:t>
            </a:r>
            <a:r>
              <a:rPr lang="en-US" altLang="en-US" sz="4000" b="1" dirty="0">
                <a:solidFill>
                  <a:srgbClr val="FF0000"/>
                </a:solidFill>
                <a:latin typeface="Times New Roman" panose="02020603050405020304" pitchFamily="18" charset="0"/>
              </a:rPr>
              <a: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934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hien luoc gieo hat | Chiến Lược Gieo H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1" y="2002815"/>
            <a:ext cx="4573179" cy="4734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709" y="467242"/>
            <a:ext cx="10718663" cy="1323439"/>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MỖI NGÀY CUỘC SỐNG ĐI QUA</a:t>
            </a:r>
          </a:p>
          <a:p>
            <a:pPr algn="ctr"/>
            <a:r>
              <a:rPr lang="en-US" sz="4000" b="1" dirty="0">
                <a:solidFill>
                  <a:srgbClr val="002060"/>
                </a:solidFill>
                <a:latin typeface="Times New Roman" panose="02020603050405020304" pitchFamily="18" charset="0"/>
                <a:cs typeface="Times New Roman" panose="02020603050405020304" pitchFamily="18" charset="0"/>
              </a:rPr>
              <a:t>ĐỂ CÂY ĐẠO ĐỨC NỞ HOA TRONG LÒNG.</a:t>
            </a:r>
          </a:p>
        </p:txBody>
      </p:sp>
    </p:spTree>
    <p:extLst>
      <p:ext uri="{BB962C8B-B14F-4D97-AF65-F5344CB8AC3E}">
        <p14:creationId xmlns:p14="http://schemas.microsoft.com/office/powerpoint/2010/main" val="18141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76" y="108763"/>
            <a:ext cx="12041875" cy="3939540"/>
          </a:xfrm>
          <a:prstGeom prst="rect">
            <a:avLst/>
          </a:prstGeom>
        </p:spPr>
        <p:txBody>
          <a:bodyPr wrap="square">
            <a:spAutoFit/>
          </a:bodyPr>
          <a:lstStyle/>
          <a:p>
            <a:pPr marL="255905" algn="ctr"/>
            <a:r>
              <a:rPr lang="en-US" sz="2800" b="1" u="sng" dirty="0">
                <a:solidFill>
                  <a:srgbClr val="FF0000"/>
                </a:solidFill>
                <a:latin typeface="Times New Roman" pitchFamily="18" charset="0"/>
                <a:cs typeface="Times New Roman" pitchFamily="18" charset="0"/>
              </a:rPr>
              <a:t>BÀI 1:    </a:t>
            </a:r>
          </a:p>
          <a:p>
            <a:pPr marL="255905" algn="ctr"/>
            <a:r>
              <a:rPr lang="en-US" sz="3600" b="1" dirty="0">
                <a:solidFill>
                  <a:srgbClr val="FF0000"/>
                </a:solidFill>
                <a:latin typeface="Times New Roman" pitchFamily="18" charset="0"/>
                <a:cs typeface="Times New Roman" pitchFamily="18" charset="0"/>
              </a:rPr>
              <a:t>TỰ HÀO  VỀ TRUYỀN THỐNG  GIA ĐÌNH, DÒNG HỌ. </a:t>
            </a:r>
          </a:p>
          <a:p>
            <a:pPr marL="255905"/>
            <a:endParaRPr lang="en-US" sz="3600" b="1" dirty="0">
              <a:solidFill>
                <a:srgbClr val="FF0000"/>
              </a:solidFill>
              <a:latin typeface="Times New Roman" pitchFamily="18" charset="0"/>
              <a:cs typeface="Times New Roman" pitchFamily="18" charset="0"/>
            </a:endParaRPr>
          </a:p>
          <a:p>
            <a:pPr marL="255905"/>
            <a:r>
              <a:rPr lang="en-US" sz="4000" b="1" dirty="0">
                <a:solidFill>
                  <a:srgbClr val="002060"/>
                </a:solidFill>
                <a:latin typeface="Times New Roman" pitchFamily="18" charset="0"/>
                <a:cs typeface="Times New Roman" pitchFamily="18" charset="0"/>
              </a:rPr>
              <a:t>I. KHỞI ĐỘNG:</a:t>
            </a:r>
            <a:endParaRPr lang="en-US" sz="4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L="255905" marR="0">
              <a:spcBef>
                <a:spcPts val="0"/>
              </a:spcBef>
              <a:spcAft>
                <a:spcPts val="0"/>
              </a:spcAft>
            </a:pPr>
            <a:r>
              <a:rPr lang="en-US" sz="4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II. NỘI DUNG BÀI HỌC: </a:t>
            </a:r>
            <a:endParaRPr lang="en-US" sz="40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ts val="250"/>
              </a:lnSpc>
            </a:pPr>
            <a:r>
              <a:rPr lang="en-US" sz="4000" dirty="0">
                <a:solidFill>
                  <a:srgbClr val="FF0000"/>
                </a:solidFill>
                <a:effectLst/>
                <a:latin typeface="Times New Roman" panose="02020603050405020304" pitchFamily="18" charset="0"/>
                <a:ea typeface="Times New Roman" panose="02020603050405020304" pitchFamily="18" charset="0"/>
                <a:cs typeface="Times New Roman" pitchFamily="18" charset="0"/>
              </a:rPr>
              <a:t> </a:t>
            </a:r>
            <a:endParaRPr lang="en-US" sz="4000" dirty="0">
              <a:solidFill>
                <a:srgbClr val="FF0000"/>
              </a:solidFill>
              <a:latin typeface="Times New Roman" pitchFamily="18" charset="0"/>
              <a:ea typeface="Times New Roman" panose="02020603050405020304"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r>
              <a:rPr lang="en-US" sz="4000" b="1" dirty="0">
                <a:solidFill>
                  <a:srgbClr val="FF0000"/>
                </a:solidFill>
                <a:latin typeface="Times New Roman" pitchFamily="18" charset="0"/>
                <a:cs typeface="Times New Roman" pitchFamily="18" charset="0"/>
              </a:rPr>
              <a:t>  </a:t>
            </a: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endParaRPr lang="en-US" sz="4000" b="1" dirty="0">
              <a:solidFill>
                <a:srgbClr val="FF0000"/>
              </a:solidFill>
              <a:latin typeface="Times New Roman" pitchFamily="18" charset="0"/>
              <a:cs typeface="Times New Roman" pitchFamily="18" charset="0"/>
            </a:endParaRPr>
          </a:p>
          <a:p>
            <a:pPr>
              <a:lnSpc>
                <a:spcPts val="250"/>
              </a:lnSpc>
            </a:pPr>
            <a:r>
              <a:rPr lang="en-US" sz="4000" b="1" dirty="0">
                <a:solidFill>
                  <a:srgbClr val="FF0000"/>
                </a:solidFill>
                <a:latin typeface="Times New Roman" pitchFamily="18" charset="0"/>
                <a:cs typeface="Times New Roman" pitchFamily="18" charset="0"/>
              </a:rPr>
              <a:t> 1. </a:t>
            </a:r>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truyền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tốt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đẹp</a:t>
            </a:r>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ea typeface="Calibri" panose="020F0502020204030204" pitchFamily="34" charset="0"/>
                <a:cs typeface="Times New Roman" pitchFamily="18" charset="0"/>
              </a:rPr>
              <a:t> 2. </a:t>
            </a:r>
            <a:r>
              <a:rPr lang="vi-VN" sz="4000" b="1" dirty="0">
                <a:solidFill>
                  <a:srgbClr val="FF0000"/>
                </a:solidFill>
                <a:latin typeface="Times New Roman" pitchFamily="18" charset="0"/>
                <a:ea typeface="Calibri" panose="020F0502020204030204" pitchFamily="34" charset="0"/>
                <a:cs typeface="Times New Roman" pitchFamily="18" charset="0"/>
              </a:rPr>
              <a:t>Tự hào về truyền thống gia đình, dòng họ</a:t>
            </a:r>
            <a:endParaRPr lang="en-US" sz="4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41107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564037" y="2"/>
            <a:ext cx="10972800" cy="2194559"/>
          </a:xfrm>
        </p:spPr>
        <p:txBody>
          <a:bodyPr>
            <a:noAutofit/>
          </a:bodyPr>
          <a:lstStyle/>
          <a:p>
            <a:pPr algn="ctr"/>
            <a:r>
              <a:rPr lang="en-US" sz="6000" b="1" dirty="0">
                <a:solidFill>
                  <a:srgbClr val="FF0066"/>
                </a:solidFill>
                <a:latin typeface="Times New Roman" pitchFamily="18" charset="0"/>
                <a:cs typeface="Times New Roman" pitchFamily="18" charset="0"/>
              </a:rPr>
              <a:t>TRÒ CHƠI</a:t>
            </a:r>
            <a:r>
              <a:rPr lang="en-US" sz="6000" b="1" dirty="0">
                <a:solidFill>
                  <a:srgbClr val="FF0066"/>
                </a:solidFill>
                <a:latin typeface="VNI-Times" pitchFamily="2" charset="0"/>
              </a:rPr>
              <a:t>:</a:t>
            </a:r>
            <a:r>
              <a:rPr lang="en-US" sz="6000" b="1" dirty="0">
                <a:latin typeface="VNI-Times" pitchFamily="2" charset="0"/>
              </a:rPr>
              <a:t> </a:t>
            </a:r>
            <a:br>
              <a:rPr lang="en-US" sz="6000" b="1" dirty="0">
                <a:latin typeface="VNI-Times" pitchFamily="2" charset="0"/>
              </a:rPr>
            </a:br>
            <a:r>
              <a:rPr lang="en-US" sz="6000" b="1" dirty="0">
                <a:solidFill>
                  <a:srgbClr val="008000"/>
                </a:solidFill>
                <a:latin typeface="Times New Roman" pitchFamily="18" charset="0"/>
                <a:cs typeface="Times New Roman" pitchFamily="18" charset="0"/>
              </a:rPr>
              <a:t>“AI NHANH HƠN ”</a:t>
            </a:r>
            <a:endParaRPr lang="en-US" sz="3600" b="1" dirty="0">
              <a:solidFill>
                <a:srgbClr val="008000"/>
              </a:solidFill>
              <a:latin typeface="Times New Roman" pitchFamily="18" charset="0"/>
              <a:cs typeface="Times New Roman" pitchFamily="18" charset="0"/>
            </a:endParaRPr>
          </a:p>
        </p:txBody>
      </p:sp>
      <p:sp>
        <p:nvSpPr>
          <p:cNvPr id="3" name="Rectangle 2"/>
          <p:cNvSpPr txBox="1">
            <a:spLocks noChangeArrowheads="1"/>
          </p:cNvSpPr>
          <p:nvPr/>
        </p:nvSpPr>
        <p:spPr>
          <a:xfrm>
            <a:off x="500419" y="2506806"/>
            <a:ext cx="10390496" cy="2630659"/>
          </a:xfrm>
          <a:prstGeom prst="rect">
            <a:avLst/>
          </a:prstGeom>
          <a:solidFill>
            <a:srgbClr val="FFFF99"/>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4000" b="1" dirty="0">
                <a:solidFill>
                  <a:srgbClr val="FF0066"/>
                </a:solidFill>
                <a:latin typeface="Times New Roman" pitchFamily="18" charset="0"/>
                <a:cs typeface="Times New Roman" pitchFamily="18" charset="0"/>
              </a:rPr>
              <a:t>EM HÃY KỂ NHỮNG TRUYỀN THỐNG TỐT ĐẸP CỦA GIA ĐÌNH, DÒNG HỌ MÌNH HOẶC GIA ĐÌNH, DÒNG HỌ KHÁC MÀ EM BIẾT.</a:t>
            </a:r>
          </a:p>
        </p:txBody>
      </p:sp>
      <p:sp>
        <p:nvSpPr>
          <p:cNvPr id="4" name="Rectangle 2"/>
          <p:cNvSpPr txBox="1">
            <a:spLocks noChangeArrowheads="1"/>
          </p:cNvSpPr>
          <p:nvPr/>
        </p:nvSpPr>
        <p:spPr>
          <a:xfrm>
            <a:off x="500417" y="5220637"/>
            <a:ext cx="10572379" cy="1488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vòng</a:t>
            </a:r>
            <a:r>
              <a:rPr lang="en-US" sz="3600" b="1" dirty="0">
                <a:solidFill>
                  <a:srgbClr val="002060"/>
                </a:solidFill>
                <a:latin typeface="Times New Roman" pitchFamily="18" charset="0"/>
                <a:cs typeface="Times New Roman" pitchFamily="18" charset="0"/>
              </a:rPr>
              <a:t> 2 </a:t>
            </a:r>
            <a:r>
              <a:rPr lang="en-US" sz="3600" b="1" dirty="0" err="1">
                <a:solidFill>
                  <a:srgbClr val="002060"/>
                </a:solidFill>
                <a:latin typeface="Times New Roman" pitchFamily="18" charset="0"/>
                <a:cs typeface="Times New Roman" pitchFamily="18" charset="0"/>
              </a:rPr>
              <a:t>phút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bạn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nào</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ghi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được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nhiều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truyền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thống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sẽ</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giành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thắng</a:t>
            </a:r>
            <a:r>
              <a:rPr lang="en-US" sz="3600" b="1" dirty="0">
                <a:solidFill>
                  <a:srgbClr val="002060"/>
                </a:solidFill>
                <a:latin typeface="Times New Roman" pitchFamily="18" charset="0"/>
                <a:cs typeface="Times New Roman" pitchFamily="18" charset="0"/>
              </a:rPr>
              <a:t>.</a:t>
            </a:r>
          </a:p>
        </p:txBody>
      </p:sp>
      <p:pic>
        <p:nvPicPr>
          <p:cNvPr id="5" name="Picture 4"/>
          <p:cNvPicPr>
            <a:picLocks noChangeAspect="1"/>
          </p:cNvPicPr>
          <p:nvPr/>
        </p:nvPicPr>
        <p:blipFill>
          <a:blip r:embed="rId2"/>
          <a:stretch>
            <a:fillRect/>
          </a:stretch>
        </p:blipFill>
        <p:spPr>
          <a:xfrm>
            <a:off x="10397897" y="2753461"/>
            <a:ext cx="2103635" cy="3095047"/>
          </a:xfrm>
          <a:prstGeom prst="rect">
            <a:avLst/>
          </a:prstGeom>
        </p:spPr>
      </p:pic>
    </p:spTree>
    <p:extLst>
      <p:ext uri="{BB962C8B-B14F-4D97-AF65-F5344CB8AC3E}">
        <p14:creationId xmlns:p14="http://schemas.microsoft.com/office/powerpoint/2010/main" val="310913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wheel(4)">
                                      <p:cBhvr>
                                        <p:cTn id="7" dur="20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25174" y="2286791"/>
            <a:ext cx="3257551" cy="215265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TRUYỀN THỐNG</a:t>
            </a:r>
          </a:p>
        </p:txBody>
      </p:sp>
      <p:sp>
        <p:nvSpPr>
          <p:cNvPr id="5" name="Oval 4"/>
          <p:cNvSpPr/>
          <p:nvPr/>
        </p:nvSpPr>
        <p:spPr>
          <a:xfrm>
            <a:off x="7830419" y="763828"/>
            <a:ext cx="2208604" cy="2019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Nghề</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nghiệp</a:t>
            </a:r>
            <a:endParaRPr lang="en-US" sz="2800" b="1" dirty="0">
              <a:solidFill>
                <a:prstClr val="white"/>
              </a:solidFill>
              <a:latin typeface="Times New Roman" pitchFamily="18" charset="0"/>
              <a:cs typeface="Times New Roman" pitchFamily="18" charset="0"/>
            </a:endParaRPr>
          </a:p>
        </p:txBody>
      </p:sp>
      <p:sp>
        <p:nvSpPr>
          <p:cNvPr id="6" name="Oval 5"/>
          <p:cNvSpPr/>
          <p:nvPr/>
        </p:nvSpPr>
        <p:spPr>
          <a:xfrm>
            <a:off x="7913841" y="3562319"/>
            <a:ext cx="2480419" cy="18288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Cần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cù</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lao</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động</a:t>
            </a:r>
            <a:endParaRPr lang="en-US" sz="3200" b="1" dirty="0">
              <a:solidFill>
                <a:prstClr val="white"/>
              </a:solidFill>
              <a:latin typeface="Times New Roman" pitchFamily="18" charset="0"/>
              <a:cs typeface="Times New Roman" pitchFamily="18" charset="0"/>
            </a:endParaRPr>
          </a:p>
        </p:txBody>
      </p:sp>
      <p:sp>
        <p:nvSpPr>
          <p:cNvPr id="7" name="Oval 6"/>
          <p:cNvSpPr/>
          <p:nvPr/>
        </p:nvSpPr>
        <p:spPr>
          <a:xfrm>
            <a:off x="5487270" y="5024612"/>
            <a:ext cx="2095455" cy="183338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học</a:t>
            </a:r>
            <a:endParaRPr lang="en-US" sz="2800" b="1" dirty="0">
              <a:solidFill>
                <a:prstClr val="white"/>
              </a:solidFill>
              <a:latin typeface="Times New Roman" pitchFamily="18" charset="0"/>
              <a:cs typeface="Times New Roman" pitchFamily="18" charset="0"/>
            </a:endParaRPr>
          </a:p>
        </p:txBody>
      </p:sp>
      <p:sp>
        <p:nvSpPr>
          <p:cNvPr id="8" name="Oval 7"/>
          <p:cNvSpPr/>
          <p:nvPr/>
        </p:nvSpPr>
        <p:spPr>
          <a:xfrm>
            <a:off x="2736183" y="4742333"/>
            <a:ext cx="2133600" cy="18669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Hiếu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thảo</a:t>
            </a:r>
            <a:endParaRPr lang="en-US" sz="3200" b="1" dirty="0">
              <a:solidFill>
                <a:prstClr val="white"/>
              </a:solidFill>
              <a:latin typeface="Times New Roman" pitchFamily="18" charset="0"/>
              <a:cs typeface="Times New Roman" pitchFamily="18" charset="0"/>
            </a:endParaRPr>
          </a:p>
        </p:txBody>
      </p:sp>
      <p:sp>
        <p:nvSpPr>
          <p:cNvPr id="9" name="Oval 8"/>
          <p:cNvSpPr/>
          <p:nvPr/>
        </p:nvSpPr>
        <p:spPr>
          <a:xfrm>
            <a:off x="5052607" y="7304"/>
            <a:ext cx="1917700" cy="15424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Yêu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nước</a:t>
            </a:r>
            <a:endParaRPr lang="en-US" sz="3200" b="1" dirty="0">
              <a:solidFill>
                <a:prstClr val="white"/>
              </a:solidFill>
              <a:latin typeface="Times New Roman" pitchFamily="18" charset="0"/>
              <a:cs typeface="Times New Roman" pitchFamily="18" charset="0"/>
            </a:endParaRPr>
          </a:p>
        </p:txBody>
      </p:sp>
      <p:sp>
        <p:nvSpPr>
          <p:cNvPr id="2" name="Up Arrow 1"/>
          <p:cNvSpPr/>
          <p:nvPr/>
        </p:nvSpPr>
        <p:spPr>
          <a:xfrm rot="21418753">
            <a:off x="5714712" y="1575517"/>
            <a:ext cx="478472" cy="6887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Up Arrow 13"/>
          <p:cNvSpPr/>
          <p:nvPr/>
        </p:nvSpPr>
        <p:spPr>
          <a:xfrm rot="3459581">
            <a:off x="7515139" y="2127653"/>
            <a:ext cx="477520" cy="9476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rot="6940840">
            <a:off x="7628563" y="3516540"/>
            <a:ext cx="477520" cy="939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Up Arrow 15"/>
          <p:cNvSpPr/>
          <p:nvPr/>
        </p:nvSpPr>
        <p:spPr>
          <a:xfrm rot="10345174">
            <a:off x="6033739" y="4400856"/>
            <a:ext cx="477520" cy="638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rot="12658726">
            <a:off x="4343646" y="4103718"/>
            <a:ext cx="473081" cy="91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943905" y="3031495"/>
            <a:ext cx="2601631" cy="1687365"/>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Làng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nghề</a:t>
            </a:r>
            <a:endParaRPr lang="en-US" sz="3600" b="1" dirty="0">
              <a:solidFill>
                <a:srgbClr val="FF0000"/>
              </a:solidFill>
              <a:latin typeface="Times New Roman" pitchFamily="18" charset="0"/>
              <a:cs typeface="Times New Roman" pitchFamily="18" charset="0"/>
            </a:endParaRPr>
          </a:p>
        </p:txBody>
      </p:sp>
      <p:sp>
        <p:nvSpPr>
          <p:cNvPr id="21" name="Up Arrow 20"/>
          <p:cNvSpPr/>
          <p:nvPr/>
        </p:nvSpPr>
        <p:spPr>
          <a:xfrm rot="15746783">
            <a:off x="3648372" y="3106452"/>
            <a:ext cx="439112" cy="9117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2191573" y="487399"/>
            <a:ext cx="2133600" cy="18669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Nghệ</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thuật</a:t>
            </a:r>
            <a:endParaRPr lang="en-US" sz="3200" b="1" dirty="0">
              <a:solidFill>
                <a:prstClr val="white"/>
              </a:solidFill>
              <a:latin typeface="Times New Roman" pitchFamily="18" charset="0"/>
              <a:cs typeface="Times New Roman" pitchFamily="18" charset="0"/>
            </a:endParaRPr>
          </a:p>
        </p:txBody>
      </p:sp>
      <p:sp>
        <p:nvSpPr>
          <p:cNvPr id="23" name="Up Arrow 22"/>
          <p:cNvSpPr/>
          <p:nvPr/>
        </p:nvSpPr>
        <p:spPr>
          <a:xfrm rot="19160873">
            <a:off x="4266863" y="1731767"/>
            <a:ext cx="477520" cy="9929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9299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2"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978" y="514755"/>
            <a:ext cx="3724102" cy="4605886"/>
          </a:xfrm>
          <a:solidFill>
            <a:srgbClr val="FFCCFF"/>
          </a:solidFill>
          <a:ln w="19050">
            <a:solidFill>
              <a:srgbClr val="0000FF"/>
            </a:solidFill>
          </a:ln>
        </p:spPr>
        <p:txBody>
          <a:bodyPr>
            <a:normAutofit/>
          </a:bodyPr>
          <a:lstStyle/>
          <a:p>
            <a:pPr algn="ctr"/>
            <a:r>
              <a:rPr lang="vi-VN" b="1" dirty="0">
                <a:solidFill>
                  <a:srgbClr val="002060"/>
                </a:solidFill>
              </a:rPr>
              <a:t>MỘT GIA ĐÌNH TRUYỀN THỐNG</a:t>
            </a:r>
            <a:br>
              <a:rPr lang="vi-VN" b="1" dirty="0">
                <a:solidFill>
                  <a:srgbClr val="002060"/>
                </a:solidFill>
              </a:rPr>
            </a:br>
            <a:r>
              <a:rPr lang="vi-VN" b="1" dirty="0">
                <a:solidFill>
                  <a:srgbClr val="002060"/>
                </a:solidFill>
              </a:rPr>
              <a:t>TRONG NGÀNH Y</a:t>
            </a:r>
            <a:endParaRPr lang="en-US"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29600" cy="58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5957432"/>
            <a:ext cx="8531630" cy="865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b="1" i="1" dirty="0"/>
              <a:t>Giáo sư Tôn Thất Tùng.</a:t>
            </a:r>
            <a:endParaRPr lang="en-US" b="1" dirty="0">
              <a:solidFill>
                <a:srgbClr val="FF0000"/>
              </a:solidFill>
            </a:endParaRPr>
          </a:p>
        </p:txBody>
      </p:sp>
    </p:spTree>
    <p:extLst>
      <p:ext uri="{BB962C8B-B14F-4D97-AF65-F5344CB8AC3E}">
        <p14:creationId xmlns:p14="http://schemas.microsoft.com/office/powerpoint/2010/main" val="37755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 y="337456"/>
            <a:ext cx="11781971" cy="62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032000" y="6019800"/>
            <a:ext cx="9245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en-US" b="1">
                <a:solidFill>
                  <a:srgbClr val="FF0000"/>
                </a:solidFill>
                <a:latin typeface="Times New Roman" pitchFamily="18" charset="0"/>
              </a:rPr>
              <a:t>         </a:t>
            </a:r>
            <a:r>
              <a:rPr lang="en-US" sz="2800" b="1">
                <a:solidFill>
                  <a:srgbClr val="FF0000"/>
                </a:solidFill>
                <a:latin typeface="Times New Roman" pitchFamily="18" charset="0"/>
              </a:rPr>
              <a:t>Gia đình nhà giáo nhân dân Nguyễn Lân</a:t>
            </a:r>
          </a:p>
        </p:txBody>
      </p:sp>
    </p:spTree>
    <p:extLst>
      <p:ext uri="{BB962C8B-B14F-4D97-AF65-F5344CB8AC3E}">
        <p14:creationId xmlns:p14="http://schemas.microsoft.com/office/powerpoint/2010/main" val="410644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6_48_1330017704_72_120223hdguongsan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57" y="532263"/>
            <a:ext cx="10959152"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1514" y="6114197"/>
            <a:ext cx="2312808" cy="646331"/>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Hiếu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258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2" y="581892"/>
            <a:ext cx="6384175" cy="798022"/>
          </a:xfrm>
          <a:ln>
            <a:solidFill>
              <a:srgbClr val="FF33CC"/>
            </a:solidFill>
          </a:ln>
        </p:spPr>
        <p:txBody>
          <a:bodyPr>
            <a:normAutofit/>
          </a:bodyPr>
          <a:lstStyle/>
          <a:p>
            <a:pPr algn="ctr"/>
            <a:r>
              <a:rPr lang="en-US" sz="3200" b="1" dirty="0">
                <a:solidFill>
                  <a:srgbClr val="FF0000"/>
                </a:solidFill>
                <a:latin typeface="Times New Roman" pitchFamily="18" charset="0"/>
                <a:cs typeface="Times New Roman" pitchFamily="18" charset="0"/>
              </a:rPr>
              <a:t>LÀNG GỐM BÁT TRÀNG</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2669"/>
            <a:ext cx="6284422" cy="431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553" y="1726707"/>
            <a:ext cx="5652659" cy="419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650187" y="631769"/>
            <a:ext cx="5303515" cy="798022"/>
          </a:xfrm>
          <a:prstGeom prst="rect">
            <a:avLst/>
          </a:prstGeom>
          <a:ln>
            <a:solidFill>
              <a:srgbClr val="FF33CC"/>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0000"/>
                </a:solidFill>
                <a:latin typeface="Times New Roman" pitchFamily="18" charset="0"/>
                <a:cs typeface="Times New Roman" pitchFamily="18" charset="0"/>
              </a:rPr>
              <a:t>LÀNG TRANH ĐÔNG HỒ</a:t>
            </a:r>
          </a:p>
        </p:txBody>
      </p:sp>
    </p:spTree>
    <p:extLst>
      <p:ext uri="{BB962C8B-B14F-4D97-AF65-F5344CB8AC3E}">
        <p14:creationId xmlns:p14="http://schemas.microsoft.com/office/powerpoint/2010/main" val="276690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1083</Words>
  <Application>Microsoft Office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Garamond</vt:lpstr>
      <vt:lpstr>Times</vt:lpstr>
      <vt:lpstr>Times New Roman</vt:lpstr>
      <vt:lpstr>VNI-Times</vt:lpstr>
      <vt:lpstr>Office Theme</vt:lpstr>
      <vt:lpstr>1_Office Theme</vt:lpstr>
      <vt:lpstr>PowerPoint Presentation</vt:lpstr>
      <vt:lpstr>PowerPoint Presentation</vt:lpstr>
      <vt:lpstr>PowerPoint Presentation</vt:lpstr>
      <vt:lpstr>TRÒ CHƠI:  “AI NHANH HƠN ”</vt:lpstr>
      <vt:lpstr>PowerPoint Presentation</vt:lpstr>
      <vt:lpstr>MỘT GIA ĐÌNH TRUYỀN THỐNG TRONG NGÀNH Y</vt:lpstr>
      <vt:lpstr>PowerPoint Presentation</vt:lpstr>
      <vt:lpstr>PowerPoint Presentation</vt:lpstr>
      <vt:lpstr>LÀNG GỐM BÁT TRÀNG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Van Tran</cp:lastModifiedBy>
  <cp:revision>89</cp:revision>
  <dcterms:created xsi:type="dcterms:W3CDTF">2021-05-30T14:14:41Z</dcterms:created>
  <dcterms:modified xsi:type="dcterms:W3CDTF">2021-09-18T08:36:48Z</dcterms:modified>
</cp:coreProperties>
</file>