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6" r:id="rId3"/>
    <p:sldId id="272" r:id="rId5"/>
    <p:sldId id="273" r:id="rId6"/>
    <p:sldId id="278" r:id="rId7"/>
    <p:sldId id="275" r:id="rId8"/>
    <p:sldId id="270" r:id="rId9"/>
    <p:sldId id="281" r:id="rId10"/>
    <p:sldId id="283" r:id="rId11"/>
    <p:sldId id="284" r:id="rId12"/>
    <p:sldId id="285" r:id="rId13"/>
    <p:sldId id="269" r:id="rId14"/>
    <p:sldId id="277" r:id="rId15"/>
    <p:sldId id="279" r:id="rId16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CCFFFF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>
        <p:scale>
          <a:sx n="81" d="100"/>
          <a:sy n="81" d="100"/>
        </p:scale>
        <p:origin x="-318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7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48.wmf"/><Relationship Id="rId6" Type="http://schemas.openxmlformats.org/officeDocument/2006/relationships/image" Target="../media/image47.wmf"/><Relationship Id="rId5" Type="http://schemas.openxmlformats.org/officeDocument/2006/relationships/image" Target="../media/image45.wmf"/><Relationship Id="rId4" Type="http://schemas.openxmlformats.org/officeDocument/2006/relationships/image" Target="../media/image43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jpe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57D82-51BD-43E7-B9A9-1EFDEF7FB306}" type="datetimeFigureOut">
              <a:rPr lang="vi-VN" smtClean="0"/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965BE-920C-4E3E-B301-5016B60B943C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algn="r" eaLnBrk="1" hangingPunct="1"/>
            <a:fld id="{CAC9E770-0EC0-489A-8CFE-FA4FE7231FAF}" type="slidenum">
              <a:rPr lang="en-US" altLang="en-US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</a:fld>
            <a:endParaRPr lang="en-US" altLang="en-US" sz="12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algn="r" eaLnBrk="1" hangingPunct="1"/>
            <a:fld id="{1939ED06-9E51-4FB4-B361-BFC5BE734AD6}" type="slidenum">
              <a:rPr lang="vi-VN" altLang="en-US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</a:fld>
            <a:endParaRPr lang="vi-VN" altLang="en-US" sz="12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/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6758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/>
          <a:lstStyle/>
          <a:p>
            <a:endParaRPr lang="en-US" altLang="en-US" smtClean="0"/>
          </a:p>
        </p:txBody>
      </p:sp>
      <p:sp>
        <p:nvSpPr>
          <p:cNvPr id="67588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fld id="{BB3896C0-4EF4-487B-8FD4-6EDAE0EB3AAF}" type="slidenum">
              <a:rPr lang="en-US" altLang="en-US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US" altLang="en-US" sz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A6EEB-D602-4664-8073-EFB97CCC5EA9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5D63C-EA79-48F4-966D-B86C934D121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34FFA-3610-4AEB-9C00-3F02C0A23D7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FC85-114F-4109-AA10-5690CFF00C1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54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51.wmf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oleObject" Target="../embeddings/oleObject32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31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30.bin"/><Relationship Id="rId3" Type="http://schemas.openxmlformats.org/officeDocument/2006/relationships/oleObject" Target="../embeddings/oleObject29.bin"/><Relationship Id="rId20" Type="http://schemas.openxmlformats.org/officeDocument/2006/relationships/notesSlide" Target="../notesSlides/notesSlide2.xml"/><Relationship Id="rId2" Type="http://schemas.openxmlformats.org/officeDocument/2006/relationships/oleObject" Target="../embeddings/oleObject28.bin"/><Relationship Id="rId19" Type="http://schemas.openxmlformats.org/officeDocument/2006/relationships/vmlDrawing" Target="../drawings/vmlDrawing5.vml"/><Relationship Id="rId18" Type="http://schemas.openxmlformats.org/officeDocument/2006/relationships/slideLayout" Target="../slideLayouts/slideLayout12.xml"/><Relationship Id="rId17" Type="http://schemas.openxmlformats.org/officeDocument/2006/relationships/image" Target="../media/image62.wmf"/><Relationship Id="rId16" Type="http://schemas.openxmlformats.org/officeDocument/2006/relationships/oleObject" Target="../embeddings/oleObject36.bin"/><Relationship Id="rId15" Type="http://schemas.openxmlformats.org/officeDocument/2006/relationships/image" Target="../media/image61.wmf"/><Relationship Id="rId14" Type="http://schemas.openxmlformats.org/officeDocument/2006/relationships/oleObject" Target="../embeddings/oleObject35.bin"/><Relationship Id="rId13" Type="http://schemas.openxmlformats.org/officeDocument/2006/relationships/image" Target="../media/image60.wmf"/><Relationship Id="rId12" Type="http://schemas.openxmlformats.org/officeDocument/2006/relationships/oleObject" Target="../embeddings/oleObject34.bin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33.bin"/><Relationship Id="rId1" Type="http://schemas.openxmlformats.org/officeDocument/2006/relationships/image" Target="../media/image5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17.png"/><Relationship Id="rId15" Type="http://schemas.openxmlformats.org/officeDocument/2006/relationships/image" Target="../media/image16.png"/><Relationship Id="rId14" Type="http://schemas.openxmlformats.org/officeDocument/2006/relationships/image" Target="../media/image15.png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4.png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.bin"/><Relationship Id="rId21" Type="http://schemas.openxmlformats.org/officeDocument/2006/relationships/vmlDrawing" Target="../drawings/vmlDrawing1.vml"/><Relationship Id="rId20" Type="http://schemas.openxmlformats.org/officeDocument/2006/relationships/slideLayout" Target="../slideLayouts/slideLayout7.xml"/><Relationship Id="rId2" Type="http://schemas.openxmlformats.org/officeDocument/2006/relationships/image" Target="../media/image25.wmf"/><Relationship Id="rId19" Type="http://schemas.openxmlformats.org/officeDocument/2006/relationships/oleObject" Target="../embeddings/oleObject12.bin"/><Relationship Id="rId18" Type="http://schemas.openxmlformats.org/officeDocument/2006/relationships/oleObject" Target="../embeddings/oleObject11.bin"/><Relationship Id="rId17" Type="http://schemas.openxmlformats.org/officeDocument/2006/relationships/image" Target="../media/image31.wmf"/><Relationship Id="rId16" Type="http://schemas.openxmlformats.org/officeDocument/2006/relationships/oleObject" Target="../embeddings/oleObject10.bin"/><Relationship Id="rId15" Type="http://schemas.openxmlformats.org/officeDocument/2006/relationships/oleObject" Target="../embeddings/oleObject9.bin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30.wmf"/><Relationship Id="rId12" Type="http://schemas.openxmlformats.org/officeDocument/2006/relationships/oleObject" Target="../embeddings/oleObject7.bin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29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1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8.png"/><Relationship Id="rId7" Type="http://schemas.openxmlformats.org/officeDocument/2006/relationships/image" Target="../media/image37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35.wmf"/><Relationship Id="rId2" Type="http://schemas.openxmlformats.org/officeDocument/2006/relationships/oleObject" Target="../embeddings/oleObject13.bin"/><Relationship Id="rId10" Type="http://schemas.openxmlformats.org/officeDocument/2006/relationships/vmlDrawing" Target="../drawings/vmlDrawing2.vml"/><Relationship Id="rId1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oleObject" Target="../embeddings/oleObject19.bin"/><Relationship Id="rId7" Type="http://schemas.openxmlformats.org/officeDocument/2006/relationships/image" Target="../media/image42.png"/><Relationship Id="rId6" Type="http://schemas.openxmlformats.org/officeDocument/2006/relationships/image" Target="../media/image4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17.bin"/><Relationship Id="rId22" Type="http://schemas.openxmlformats.org/officeDocument/2006/relationships/vmlDrawing" Target="../drawings/vmlDrawing3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50.png"/><Relationship Id="rId2" Type="http://schemas.openxmlformats.org/officeDocument/2006/relationships/image" Target="../media/image39.wmf"/><Relationship Id="rId19" Type="http://schemas.openxmlformats.org/officeDocument/2006/relationships/image" Target="../media/image49.png"/><Relationship Id="rId18" Type="http://schemas.openxmlformats.org/officeDocument/2006/relationships/oleObject" Target="../embeddings/oleObject23.bin"/><Relationship Id="rId17" Type="http://schemas.openxmlformats.org/officeDocument/2006/relationships/image" Target="../media/image48.wmf"/><Relationship Id="rId16" Type="http://schemas.openxmlformats.org/officeDocument/2006/relationships/oleObject" Target="../embeddings/oleObject22.bin"/><Relationship Id="rId15" Type="http://schemas.openxmlformats.org/officeDocument/2006/relationships/image" Target="../media/image47.wmf"/><Relationship Id="rId14" Type="http://schemas.openxmlformats.org/officeDocument/2006/relationships/oleObject" Target="../embeddings/oleObject21.bin"/><Relationship Id="rId13" Type="http://schemas.openxmlformats.org/officeDocument/2006/relationships/image" Target="../media/image46.png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20.bin"/><Relationship Id="rId10" Type="http://schemas.openxmlformats.org/officeDocument/2006/relationships/image" Target="../media/image44.png"/><Relationship Id="rId1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6.png"/><Relationship Id="rId2" Type="http://schemas.openxmlformats.org/officeDocument/2006/relationships/image" Target="../media/image44.png"/><Relationship Id="rId1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8"/>
          <p:cNvSpPr>
            <a:spLocks noChangeArrowheads="1" noChangeShapeType="1" noTextEdit="1"/>
          </p:cNvSpPr>
          <p:nvPr/>
        </p:nvSpPr>
        <p:spPr bwMode="auto">
          <a:xfrm>
            <a:off x="1727200" y="2438400"/>
            <a:ext cx="9245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34"/>
              </a:avLst>
            </a:prstTxWarp>
          </a:bodyPr>
          <a:lstStyle/>
          <a:p>
            <a:pPr algn="ctr"/>
            <a:r>
              <a:rPr lang="vi-VN" sz="36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§2</a:t>
            </a:r>
            <a:r>
              <a:rPr lang="vi-VN" sz="36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. </a:t>
            </a:r>
            <a:r>
              <a:rPr lang="vi-VN" sz="36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TỈ </a:t>
            </a:r>
            <a:r>
              <a:rPr lang="vi-VN" sz="36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SỐ LƯỢNG GIÁC </a:t>
            </a:r>
            <a:endParaRPr lang="vi-VN" sz="3600" b="1" kern="10" dirty="0">
              <a:ln w="12700">
                <a:solidFill>
                  <a:srgbClr val="191919"/>
                </a:solidFill>
                <a:round/>
              </a:ln>
              <a:solidFill>
                <a:srgbClr val="FFFF00"/>
              </a:solidFill>
              <a:effectLst>
                <a:outerShdw dist="38100" dir="2639959" algn="bl" rotWithShape="0">
                  <a:srgbClr val="191919"/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sz="36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CỦA GÓC </a:t>
            </a:r>
            <a:r>
              <a:rPr lang="vi-VN" sz="36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NHỌN</a:t>
            </a:r>
            <a:endParaRPr lang="vi-VN" sz="3600" b="1" kern="10" dirty="0" smtClean="0">
              <a:ln w="12700">
                <a:solidFill>
                  <a:srgbClr val="191919"/>
                </a:solidFill>
                <a:round/>
              </a:ln>
              <a:solidFill>
                <a:srgbClr val="FFFF00"/>
              </a:solidFill>
              <a:effectLst>
                <a:outerShdw dist="38100" dir="2639959" algn="bl" rotWithShape="0">
                  <a:srgbClr val="191919"/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sz="36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vi-VN" sz="36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FF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(tiếp theo)</a:t>
            </a:r>
            <a:endParaRPr lang="vi-VN" sz="3600" b="1" kern="10" dirty="0">
              <a:ln w="12700">
                <a:solidFill>
                  <a:srgbClr val="191919"/>
                </a:solidFill>
                <a:round/>
              </a:ln>
              <a:solidFill>
                <a:srgbClr val="FFFF00"/>
              </a:solidFill>
              <a:effectLst>
                <a:outerShdw dist="38100" dir="2639959" algn="bl" rotWithShape="0">
                  <a:srgbClr val="191919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379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609600"/>
            <a:ext cx="3454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749935"/>
            <a:ext cx="3454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WordArt 8"/>
          <p:cNvSpPr>
            <a:spLocks noChangeArrowheads="1" noChangeShapeType="1" noTextEdit="1"/>
          </p:cNvSpPr>
          <p:nvPr/>
        </p:nvSpPr>
        <p:spPr bwMode="auto">
          <a:xfrm>
            <a:off x="1825625" y="4775200"/>
            <a:ext cx="92456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34"/>
              </a:avLst>
            </a:prstTxWarp>
          </a:bodyPr>
          <a:p>
            <a:pPr algn="ctr"/>
            <a:r>
              <a:rPr lang="en-US" altLang="vi-VN" sz="28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trường THCS Quang Trung</a:t>
            </a:r>
            <a:endParaRPr lang="en-US" altLang="vi-VN" sz="2800" b="1" kern="10" dirty="0" smtClean="0">
              <a:ln w="12700">
                <a:solidFill>
                  <a:srgbClr val="191919"/>
                </a:solidFill>
                <a:round/>
              </a:ln>
              <a:solidFill>
                <a:srgbClr val="FF0000"/>
              </a:solidFill>
              <a:effectLst>
                <a:outerShdw dist="38100" dir="2639959" algn="bl" rotWithShape="0">
                  <a:srgbClr val="191919"/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altLang="vi-VN" sz="28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3333FF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latin typeface="Times New Roman" panose="02020603050405020304"/>
                <a:cs typeface="Times New Roman" panose="02020603050405020304"/>
              </a:rPr>
              <a:t>GV thực hiện: VŨ THỊ NHẬT</a:t>
            </a:r>
            <a:endParaRPr lang="en-US" altLang="vi-VN" sz="2800" b="1" kern="10" dirty="0" smtClean="0">
              <a:ln w="12700">
                <a:solidFill>
                  <a:srgbClr val="191919"/>
                </a:solidFill>
                <a:round/>
              </a:ln>
              <a:solidFill>
                <a:srgbClr val="3333FF"/>
              </a:solidFill>
              <a:effectLst>
                <a:outerShdw dist="38100" dir="2639959" algn="bl" rotWithShape="0">
                  <a:srgbClr val="191919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98200" y="886676"/>
            <a:ext cx="11715667" cy="1392375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en-US" sz="3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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tùy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 ý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,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ta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có</a:t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</a:b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00267" y="3236025"/>
          <a:ext cx="2970133" cy="999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" imgW="989965" imgH="444500" progId="Equation.3">
                  <p:embed/>
                </p:oleObj>
              </mc:Choice>
              <mc:Fallback>
                <p:oleObj name="Equation" r:id="rId1" imgW="989965" imgH="444500" progId="Equation.3">
                  <p:embed/>
                  <p:pic>
                    <p:nvPicPr>
                      <p:cNvPr id="0" name="Picture 6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267" y="3236025"/>
                        <a:ext cx="2970133" cy="999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4762001" y="3169726"/>
          <a:ext cx="3241967" cy="103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1040765" imgH="444500" progId="Equation.3">
                  <p:embed/>
                </p:oleObj>
              </mc:Choice>
              <mc:Fallback>
                <p:oleObj name="Equation" r:id="rId3" imgW="1040765" imgH="444500" progId="Equation.3">
                  <p:embed/>
                  <p:pic>
                    <p:nvPicPr>
                      <p:cNvPr id="0" name="Picture 6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001" y="3169726"/>
                        <a:ext cx="3241967" cy="10378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8267700" y="3467101"/>
          <a:ext cx="342053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104900" imgH="190500" progId="Equation.3">
                  <p:embed/>
                </p:oleObj>
              </mc:Choice>
              <mc:Fallback>
                <p:oleObj name="Equation" r:id="rId5" imgW="1104900" imgH="190500" progId="Equation.3">
                  <p:embed/>
                  <p:pic>
                    <p:nvPicPr>
                      <p:cNvPr id="0" name="Picture 6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7700" y="3467101"/>
                        <a:ext cx="342053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595967" y="4635501"/>
          <a:ext cx="4049184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1333500" imgH="215900" progId="Equation.3">
                  <p:embed/>
                </p:oleObj>
              </mc:Choice>
              <mc:Fallback>
                <p:oleObj name="Equation" r:id="rId7" imgW="1333500" imgH="215900" progId="Equation.3">
                  <p:embed/>
                  <p:pic>
                    <p:nvPicPr>
                      <p:cNvPr id="0" name="Picture 6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967" y="4635501"/>
                        <a:ext cx="4049184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3429001"/>
            <a:ext cx="1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6200" y="4576951"/>
            <a:ext cx="1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800" y="3048000"/>
            <a:ext cx="11582400" cy="2438400"/>
          </a:xfrm>
          <a:prstGeom prst="rect">
            <a:avLst/>
          </a:prstGeom>
          <a:noFill/>
          <a:ln w="38100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7908967" y="2112825"/>
            <a:ext cx="304800" cy="158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8100019" y="2226861"/>
            <a:ext cx="228600" cy="211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7924800" y="533400"/>
            <a:ext cx="3759200" cy="182880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908967" y="2341425"/>
            <a:ext cx="3759200" cy="158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192000" y="457201"/>
            <a:ext cx="71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Bauhaus 93" panose="04030905020B02020C02" pitchFamily="82" charset="0"/>
                <a:sym typeface="Symbol" panose="05050102010706020507"/>
              </a:rPr>
              <a:t></a:t>
            </a:r>
            <a:endParaRPr lang="en-US" sz="3200" dirty="0">
              <a:solidFill>
                <a:srgbClr val="FF0000"/>
              </a:solidFill>
              <a:latin typeface="Bauhaus 93" panose="04030905020B02020C02" pitchFamily="82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7022732" y="1439427"/>
            <a:ext cx="1839494" cy="369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14250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69233" y="469075"/>
            <a:ext cx="50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(</a:t>
            </a:r>
            <a:r>
              <a:rPr lang="en-US" sz="2800" b="1" dirty="0" err="1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77)</a:t>
            </a:r>
            <a:endParaRPr lang="en-US" sz="2800" b="1" dirty="0">
              <a:solidFill>
                <a:srgbClr val="1903B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1314E-6 L -0.35417 0.024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23" grpId="0" animBg="1"/>
      <p:bldP spid="27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29998" y="3277770"/>
            <a:ext cx="10510910" cy="2897942"/>
            <a:chOff x="829998" y="2982355"/>
            <a:chExt cx="10510910" cy="2897942"/>
          </a:xfrm>
        </p:grpSpPr>
        <p:sp>
          <p:nvSpPr>
            <p:cNvPr id="4" name="Rounded Rectangle 3"/>
            <p:cNvSpPr/>
            <p:nvPr/>
          </p:nvSpPr>
          <p:spPr>
            <a:xfrm>
              <a:off x="1997612" y="3207436"/>
              <a:ext cx="369980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ot25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=tan65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829998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0887" y="3052693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1710" y="3192484"/>
              <a:ext cx="434691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200" dirty="0">
                <a:solidFill>
                  <a:srgbClr val="FFFF0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725647" y="4768950"/>
              <a:ext cx="3971769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cot18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=tan72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82751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63640" y="4642340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400810" y="4768956"/>
              <a:ext cx="434691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cot45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=tan55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200" dirty="0">
                <a:solidFill>
                  <a:srgbClr val="FFFF0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42340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83212" y="633046"/>
            <a:ext cx="10124054" cy="1955409"/>
            <a:chOff x="1012872" y="647114"/>
            <a:chExt cx="10124054" cy="1955409"/>
          </a:xfrm>
          <a:solidFill>
            <a:srgbClr val="7030A0"/>
          </a:solidFill>
        </p:grpSpPr>
        <p:sp>
          <p:nvSpPr>
            <p:cNvPr id="22" name="Rounded Rectangle 21"/>
            <p:cNvSpPr/>
            <p:nvPr/>
          </p:nvSpPr>
          <p:spPr>
            <a:xfrm>
              <a:off x="1012872" y="647114"/>
              <a:ext cx="10124054" cy="1955409"/>
            </a:xfrm>
            <a:prstGeom prst="roundRect">
              <a:avLst/>
            </a:prstGeom>
            <a:grp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178167" y="787791"/>
              <a:ext cx="9856764" cy="1674059"/>
            </a:xfrm>
            <a:prstGeom prst="roundRect">
              <a:avLst/>
            </a:prstGeom>
            <a:grp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TRẮC NGHIỆM 2.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cot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r>
                <a:rPr lang="en-US" sz="2400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ta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tan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90</a:t>
              </a:r>
              <a:r>
                <a:rPr lang="en-US" sz="2400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-x.</a:t>
              </a:r>
              <a:endPara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khẳng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dưới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khẳng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endPara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10045512" y="4978209"/>
            <a:ext cx="1226225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D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rialH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0" y="3724977"/>
            <a:ext cx="16997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cot38</a:t>
            </a:r>
            <a:r>
              <a:rPr lang="en-US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=tan52</a:t>
            </a:r>
            <a:r>
              <a:rPr lang="en-US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b="1" baseline="30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8" name="Freeform 36877"/>
          <p:cNvSpPr/>
          <p:nvPr/>
        </p:nvSpPr>
        <p:spPr>
          <a:xfrm>
            <a:off x="3609945" y="1411379"/>
            <a:ext cx="1604419" cy="1908569"/>
          </a:xfrm>
          <a:custGeom>
            <a:avLst/>
            <a:gdLst>
              <a:gd name="connsiteX0" fmla="*/ 1171073 w 1171073"/>
              <a:gd name="connsiteY0" fmla="*/ 2310063 h 2310063"/>
              <a:gd name="connsiteX1" fmla="*/ 465221 w 1171073"/>
              <a:gd name="connsiteY1" fmla="*/ 1155032 h 2310063"/>
              <a:gd name="connsiteX2" fmla="*/ 994610 w 1171073"/>
              <a:gd name="connsiteY2" fmla="*/ 401053 h 2310063"/>
              <a:gd name="connsiteX3" fmla="*/ 0 w 1171073"/>
              <a:gd name="connsiteY3" fmla="*/ 0 h 2310063"/>
              <a:gd name="connsiteX0-1" fmla="*/ 1604210 w 1604210"/>
              <a:gd name="connsiteY0-2" fmla="*/ 1909011 h 1909011"/>
              <a:gd name="connsiteX1-3" fmla="*/ 465221 w 1604210"/>
              <a:gd name="connsiteY1-4" fmla="*/ 1155032 h 1909011"/>
              <a:gd name="connsiteX2-5" fmla="*/ 994610 w 1604210"/>
              <a:gd name="connsiteY2-6" fmla="*/ 401053 h 1909011"/>
              <a:gd name="connsiteX3-7" fmla="*/ 0 w 1604210"/>
              <a:gd name="connsiteY3-8" fmla="*/ 0 h 1909011"/>
              <a:gd name="connsiteX0-9" fmla="*/ 1604210 w 1604210"/>
              <a:gd name="connsiteY0-10" fmla="*/ 1909011 h 1909011"/>
              <a:gd name="connsiteX1-11" fmla="*/ 465221 w 1604210"/>
              <a:gd name="connsiteY1-12" fmla="*/ 1155032 h 1909011"/>
              <a:gd name="connsiteX2-13" fmla="*/ 994610 w 1604210"/>
              <a:gd name="connsiteY2-14" fmla="*/ 401053 h 1909011"/>
              <a:gd name="connsiteX3-15" fmla="*/ 0 w 1604210"/>
              <a:gd name="connsiteY3-16" fmla="*/ 0 h 190901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04210" h="1909011">
                <a:moveTo>
                  <a:pt x="1604210" y="1909011"/>
                </a:moveTo>
                <a:cubicBezTo>
                  <a:pt x="1089526" y="1795379"/>
                  <a:pt x="566821" y="1406358"/>
                  <a:pt x="465221" y="1155032"/>
                </a:cubicBezTo>
                <a:cubicBezTo>
                  <a:pt x="363621" y="903706"/>
                  <a:pt x="1072147" y="593558"/>
                  <a:pt x="994610" y="401053"/>
                </a:cubicBezTo>
                <a:cubicBezTo>
                  <a:pt x="917073" y="208548"/>
                  <a:pt x="0" y="0"/>
                  <a:pt x="0" y="0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63" name="Freeform 62"/>
          <p:cNvSpPr/>
          <p:nvPr/>
        </p:nvSpPr>
        <p:spPr>
          <a:xfrm rot="20388258">
            <a:off x="3549609" y="2798002"/>
            <a:ext cx="1700633" cy="1006400"/>
          </a:xfrm>
          <a:custGeom>
            <a:avLst/>
            <a:gdLst>
              <a:gd name="connsiteX0" fmla="*/ 1171073 w 1171073"/>
              <a:gd name="connsiteY0" fmla="*/ 2310063 h 2310063"/>
              <a:gd name="connsiteX1" fmla="*/ 465221 w 1171073"/>
              <a:gd name="connsiteY1" fmla="*/ 1155032 h 2310063"/>
              <a:gd name="connsiteX2" fmla="*/ 994610 w 1171073"/>
              <a:gd name="connsiteY2" fmla="*/ 401053 h 2310063"/>
              <a:gd name="connsiteX3" fmla="*/ 0 w 1171073"/>
              <a:gd name="connsiteY3" fmla="*/ 0 h 2310063"/>
              <a:gd name="connsiteX0-1" fmla="*/ 1604210 w 1604210"/>
              <a:gd name="connsiteY0-2" fmla="*/ 1909011 h 1909011"/>
              <a:gd name="connsiteX1-3" fmla="*/ 465221 w 1604210"/>
              <a:gd name="connsiteY1-4" fmla="*/ 1155032 h 1909011"/>
              <a:gd name="connsiteX2-5" fmla="*/ 994610 w 1604210"/>
              <a:gd name="connsiteY2-6" fmla="*/ 401053 h 1909011"/>
              <a:gd name="connsiteX3-7" fmla="*/ 0 w 1604210"/>
              <a:gd name="connsiteY3-8" fmla="*/ 0 h 1909011"/>
              <a:gd name="connsiteX0-9" fmla="*/ 1604210 w 1604210"/>
              <a:gd name="connsiteY0-10" fmla="*/ 1909011 h 1909011"/>
              <a:gd name="connsiteX1-11" fmla="*/ 465221 w 1604210"/>
              <a:gd name="connsiteY1-12" fmla="*/ 1155032 h 1909011"/>
              <a:gd name="connsiteX2-13" fmla="*/ 994610 w 1604210"/>
              <a:gd name="connsiteY2-14" fmla="*/ 401053 h 1909011"/>
              <a:gd name="connsiteX3-15" fmla="*/ 0 w 1604210"/>
              <a:gd name="connsiteY3-16" fmla="*/ 0 h 1909011"/>
              <a:gd name="connsiteX0-17" fmla="*/ 1604210 w 1604210"/>
              <a:gd name="connsiteY0-18" fmla="*/ 1909011 h 2007165"/>
              <a:gd name="connsiteX1-19" fmla="*/ 752746 w 1604210"/>
              <a:gd name="connsiteY1-20" fmla="*/ 1918449 h 2007165"/>
              <a:gd name="connsiteX2-21" fmla="*/ 994610 w 1604210"/>
              <a:gd name="connsiteY2-22" fmla="*/ 401053 h 2007165"/>
              <a:gd name="connsiteX3-23" fmla="*/ 0 w 1604210"/>
              <a:gd name="connsiteY3-24" fmla="*/ 0 h 2007165"/>
              <a:gd name="connsiteX0-25" fmla="*/ 1604210 w 1604210"/>
              <a:gd name="connsiteY0-26" fmla="*/ 1909011 h 1960786"/>
              <a:gd name="connsiteX1-27" fmla="*/ 752746 w 1604210"/>
              <a:gd name="connsiteY1-28" fmla="*/ 1918449 h 1960786"/>
              <a:gd name="connsiteX2-29" fmla="*/ 530564 w 1604210"/>
              <a:gd name="connsiteY2-30" fmla="*/ 1066632 h 1960786"/>
              <a:gd name="connsiteX3-31" fmla="*/ 0 w 1604210"/>
              <a:gd name="connsiteY3-32" fmla="*/ 0 h 1960786"/>
              <a:gd name="connsiteX0-33" fmla="*/ 1708790 w 1708790"/>
              <a:gd name="connsiteY0-34" fmla="*/ 1094966 h 1146741"/>
              <a:gd name="connsiteX1-35" fmla="*/ 857326 w 1708790"/>
              <a:gd name="connsiteY1-36" fmla="*/ 1104404 h 1146741"/>
              <a:gd name="connsiteX2-37" fmla="*/ 635144 w 1708790"/>
              <a:gd name="connsiteY2-38" fmla="*/ 252587 h 1146741"/>
              <a:gd name="connsiteX3-39" fmla="*/ 0 w 1708790"/>
              <a:gd name="connsiteY3-40" fmla="*/ 0 h 1146741"/>
              <a:gd name="connsiteX0-41" fmla="*/ 1708790 w 1708790"/>
              <a:gd name="connsiteY0-42" fmla="*/ 1094966 h 1272216"/>
              <a:gd name="connsiteX1-43" fmla="*/ 1098997 w 1708790"/>
              <a:gd name="connsiteY1-44" fmla="*/ 1242017 h 1272216"/>
              <a:gd name="connsiteX2-45" fmla="*/ 635144 w 1708790"/>
              <a:gd name="connsiteY2-46" fmla="*/ 252587 h 1272216"/>
              <a:gd name="connsiteX3-47" fmla="*/ 0 w 1708790"/>
              <a:gd name="connsiteY3-48" fmla="*/ 0 h 1272216"/>
              <a:gd name="connsiteX0-49" fmla="*/ 1708790 w 1708790"/>
              <a:gd name="connsiteY0-50" fmla="*/ 1094966 h 1263407"/>
              <a:gd name="connsiteX1-51" fmla="*/ 1098997 w 1708790"/>
              <a:gd name="connsiteY1-52" fmla="*/ 1242017 h 1263407"/>
              <a:gd name="connsiteX2-53" fmla="*/ 635144 w 1708790"/>
              <a:gd name="connsiteY2-54" fmla="*/ 252587 h 1263407"/>
              <a:gd name="connsiteX3-55" fmla="*/ 0 w 1708790"/>
              <a:gd name="connsiteY3-56" fmla="*/ 0 h 1263407"/>
              <a:gd name="connsiteX0-57" fmla="*/ 1708790 w 1708790"/>
              <a:gd name="connsiteY0-58" fmla="*/ 1094966 h 1265090"/>
              <a:gd name="connsiteX1-59" fmla="*/ 1098997 w 1708790"/>
              <a:gd name="connsiteY1-60" fmla="*/ 1242017 h 1265090"/>
              <a:gd name="connsiteX2-61" fmla="*/ 635144 w 1708790"/>
              <a:gd name="connsiteY2-62" fmla="*/ 252587 h 1265090"/>
              <a:gd name="connsiteX3-63" fmla="*/ 0 w 1708790"/>
              <a:gd name="connsiteY3-64" fmla="*/ 0 h 1265090"/>
              <a:gd name="connsiteX0-65" fmla="*/ 1708790 w 1708790"/>
              <a:gd name="connsiteY0-66" fmla="*/ 1094966 h 1192071"/>
              <a:gd name="connsiteX1-67" fmla="*/ 737310 w 1708790"/>
              <a:gd name="connsiteY1-68" fmla="*/ 1165806 h 1192071"/>
              <a:gd name="connsiteX2-69" fmla="*/ 635144 w 1708790"/>
              <a:gd name="connsiteY2-70" fmla="*/ 252587 h 1192071"/>
              <a:gd name="connsiteX3-71" fmla="*/ 0 w 1708790"/>
              <a:gd name="connsiteY3-72" fmla="*/ 0 h 1192071"/>
              <a:gd name="connsiteX0-73" fmla="*/ 1708790 w 1708790"/>
              <a:gd name="connsiteY0-74" fmla="*/ 1094966 h 1181513"/>
              <a:gd name="connsiteX1-75" fmla="*/ 737310 w 1708790"/>
              <a:gd name="connsiteY1-76" fmla="*/ 1165806 h 1181513"/>
              <a:gd name="connsiteX2-77" fmla="*/ 811380 w 1708790"/>
              <a:gd name="connsiteY2-78" fmla="*/ 479798 h 1181513"/>
              <a:gd name="connsiteX3-79" fmla="*/ 0 w 1708790"/>
              <a:gd name="connsiteY3-80" fmla="*/ 0 h 1181513"/>
              <a:gd name="connsiteX0-81" fmla="*/ 1700412 w 1700412"/>
              <a:gd name="connsiteY0-82" fmla="*/ 897024 h 983571"/>
              <a:gd name="connsiteX1-83" fmla="*/ 728932 w 1700412"/>
              <a:gd name="connsiteY1-84" fmla="*/ 967864 h 983571"/>
              <a:gd name="connsiteX2-85" fmla="*/ 803002 w 1700412"/>
              <a:gd name="connsiteY2-86" fmla="*/ 281856 h 983571"/>
              <a:gd name="connsiteX3-87" fmla="*/ 0 w 1700412"/>
              <a:gd name="connsiteY3-88" fmla="*/ 0 h 983571"/>
              <a:gd name="connsiteX0-89" fmla="*/ 1700412 w 1700412"/>
              <a:gd name="connsiteY0-90" fmla="*/ 897024 h 1124046"/>
              <a:gd name="connsiteX1-91" fmla="*/ 943887 w 1700412"/>
              <a:gd name="connsiteY1-92" fmla="*/ 1111887 h 1124046"/>
              <a:gd name="connsiteX2-93" fmla="*/ 803002 w 1700412"/>
              <a:gd name="connsiteY2-94" fmla="*/ 281856 h 1124046"/>
              <a:gd name="connsiteX3-95" fmla="*/ 0 w 1700412"/>
              <a:gd name="connsiteY3-96" fmla="*/ 0 h 1124046"/>
              <a:gd name="connsiteX0-97" fmla="*/ 1700412 w 1700412"/>
              <a:gd name="connsiteY0-98" fmla="*/ 897024 h 1123956"/>
              <a:gd name="connsiteX1-99" fmla="*/ 943887 w 1700412"/>
              <a:gd name="connsiteY1-100" fmla="*/ 1111887 h 1123956"/>
              <a:gd name="connsiteX2-101" fmla="*/ 810153 w 1700412"/>
              <a:gd name="connsiteY2-102" fmla="*/ 284487 h 1123956"/>
              <a:gd name="connsiteX3-103" fmla="*/ 0 w 1700412"/>
              <a:gd name="connsiteY3-104" fmla="*/ 0 h 1123956"/>
              <a:gd name="connsiteX0-105" fmla="*/ 1700412 w 1700412"/>
              <a:gd name="connsiteY0-106" fmla="*/ 897024 h 1169322"/>
              <a:gd name="connsiteX1-107" fmla="*/ 847784 w 1700412"/>
              <a:gd name="connsiteY1-108" fmla="*/ 1076216 h 1169322"/>
              <a:gd name="connsiteX2-109" fmla="*/ 943887 w 1700412"/>
              <a:gd name="connsiteY2-110" fmla="*/ 1111887 h 1169322"/>
              <a:gd name="connsiteX3-111" fmla="*/ 810153 w 1700412"/>
              <a:gd name="connsiteY3-112" fmla="*/ 284487 h 1169322"/>
              <a:gd name="connsiteX4" fmla="*/ 0 w 1700412"/>
              <a:gd name="connsiteY4" fmla="*/ 0 h 1169322"/>
              <a:gd name="connsiteX0-113" fmla="*/ 1700412 w 1700412"/>
              <a:gd name="connsiteY0-114" fmla="*/ 897024 h 1169322"/>
              <a:gd name="connsiteX1-115" fmla="*/ 847784 w 1700412"/>
              <a:gd name="connsiteY1-116" fmla="*/ 1076216 h 1169322"/>
              <a:gd name="connsiteX2-117" fmla="*/ 943887 w 1700412"/>
              <a:gd name="connsiteY2-118" fmla="*/ 1111887 h 1169322"/>
              <a:gd name="connsiteX3-119" fmla="*/ 810153 w 1700412"/>
              <a:gd name="connsiteY3-120" fmla="*/ 284487 h 1169322"/>
              <a:gd name="connsiteX4-121" fmla="*/ 0 w 1700412"/>
              <a:gd name="connsiteY4-122" fmla="*/ 0 h 1169322"/>
              <a:gd name="connsiteX0-123" fmla="*/ 1700412 w 1700412"/>
              <a:gd name="connsiteY0-124" fmla="*/ 897024 h 1169322"/>
              <a:gd name="connsiteX1-125" fmla="*/ 847784 w 1700412"/>
              <a:gd name="connsiteY1-126" fmla="*/ 1076216 h 1169322"/>
              <a:gd name="connsiteX2-127" fmla="*/ 943887 w 1700412"/>
              <a:gd name="connsiteY2-128" fmla="*/ 1111887 h 1169322"/>
              <a:gd name="connsiteX3-129" fmla="*/ 810153 w 1700412"/>
              <a:gd name="connsiteY3-130" fmla="*/ 284487 h 1169322"/>
              <a:gd name="connsiteX4-131" fmla="*/ 0 w 1700412"/>
              <a:gd name="connsiteY4-132" fmla="*/ 0 h 1169322"/>
              <a:gd name="connsiteX0-133" fmla="*/ 1700412 w 1700412"/>
              <a:gd name="connsiteY0-134" fmla="*/ 897024 h 1162791"/>
              <a:gd name="connsiteX1-135" fmla="*/ 847784 w 1700412"/>
              <a:gd name="connsiteY1-136" fmla="*/ 1076216 h 1162791"/>
              <a:gd name="connsiteX2-137" fmla="*/ 943887 w 1700412"/>
              <a:gd name="connsiteY2-138" fmla="*/ 1111887 h 1162791"/>
              <a:gd name="connsiteX3-139" fmla="*/ 810153 w 1700412"/>
              <a:gd name="connsiteY3-140" fmla="*/ 284487 h 1162791"/>
              <a:gd name="connsiteX4-141" fmla="*/ 0 w 1700412"/>
              <a:gd name="connsiteY4-142" fmla="*/ 0 h 1162791"/>
              <a:gd name="connsiteX0-143" fmla="*/ 1700412 w 1700412"/>
              <a:gd name="connsiteY0-144" fmla="*/ 897024 h 1175034"/>
              <a:gd name="connsiteX1-145" fmla="*/ 1133435 w 1700412"/>
              <a:gd name="connsiteY1-146" fmla="*/ 1116338 h 1175034"/>
              <a:gd name="connsiteX2-147" fmla="*/ 943887 w 1700412"/>
              <a:gd name="connsiteY2-148" fmla="*/ 1111887 h 1175034"/>
              <a:gd name="connsiteX3-149" fmla="*/ 810153 w 1700412"/>
              <a:gd name="connsiteY3-150" fmla="*/ 284487 h 1175034"/>
              <a:gd name="connsiteX4-151" fmla="*/ 0 w 1700412"/>
              <a:gd name="connsiteY4-152" fmla="*/ 0 h 1175034"/>
              <a:gd name="connsiteX0-153" fmla="*/ 1700412 w 1700412"/>
              <a:gd name="connsiteY0-154" fmla="*/ 897024 h 1116406"/>
              <a:gd name="connsiteX1-155" fmla="*/ 1133435 w 1700412"/>
              <a:gd name="connsiteY1-156" fmla="*/ 1116338 h 1116406"/>
              <a:gd name="connsiteX2-157" fmla="*/ 806449 w 1700412"/>
              <a:gd name="connsiteY2-158" fmla="*/ 955782 h 1116406"/>
              <a:gd name="connsiteX3-159" fmla="*/ 810153 w 1700412"/>
              <a:gd name="connsiteY3-160" fmla="*/ 284487 h 1116406"/>
              <a:gd name="connsiteX4-161" fmla="*/ 0 w 1700412"/>
              <a:gd name="connsiteY4-162" fmla="*/ 0 h 1116406"/>
              <a:gd name="connsiteX0-163" fmla="*/ 1700412 w 1700412"/>
              <a:gd name="connsiteY0-164" fmla="*/ 897024 h 1116349"/>
              <a:gd name="connsiteX1-165" fmla="*/ 1133435 w 1700412"/>
              <a:gd name="connsiteY1-166" fmla="*/ 1116338 h 1116349"/>
              <a:gd name="connsiteX2-167" fmla="*/ 624621 w 1700412"/>
              <a:gd name="connsiteY2-168" fmla="*/ 832064 h 1116349"/>
              <a:gd name="connsiteX3-169" fmla="*/ 810153 w 1700412"/>
              <a:gd name="connsiteY3-170" fmla="*/ 284487 h 1116349"/>
              <a:gd name="connsiteX4-171" fmla="*/ 0 w 1700412"/>
              <a:gd name="connsiteY4-172" fmla="*/ 0 h 1116349"/>
              <a:gd name="connsiteX0-173" fmla="*/ 1700412 w 1700412"/>
              <a:gd name="connsiteY0-174" fmla="*/ 897024 h 1186711"/>
              <a:gd name="connsiteX1-175" fmla="*/ 1148147 w 1700412"/>
              <a:gd name="connsiteY1-176" fmla="*/ 1186703 h 1186711"/>
              <a:gd name="connsiteX2-177" fmla="*/ 624621 w 1700412"/>
              <a:gd name="connsiteY2-178" fmla="*/ 832064 h 1186711"/>
              <a:gd name="connsiteX3-179" fmla="*/ 810153 w 1700412"/>
              <a:gd name="connsiteY3-180" fmla="*/ 284487 h 1186711"/>
              <a:gd name="connsiteX4-181" fmla="*/ 0 w 1700412"/>
              <a:gd name="connsiteY4-182" fmla="*/ 0 h 1186711"/>
              <a:gd name="connsiteX0-183" fmla="*/ 1700412 w 1700412"/>
              <a:gd name="connsiteY0-184" fmla="*/ 897024 h 905301"/>
              <a:gd name="connsiteX1-185" fmla="*/ 1114863 w 1700412"/>
              <a:gd name="connsiteY1-186" fmla="*/ 857812 h 905301"/>
              <a:gd name="connsiteX2-187" fmla="*/ 624621 w 1700412"/>
              <a:gd name="connsiteY2-188" fmla="*/ 832064 h 905301"/>
              <a:gd name="connsiteX3-189" fmla="*/ 810153 w 1700412"/>
              <a:gd name="connsiteY3-190" fmla="*/ 284487 h 905301"/>
              <a:gd name="connsiteX4-191" fmla="*/ 0 w 1700412"/>
              <a:gd name="connsiteY4-192" fmla="*/ 0 h 905301"/>
              <a:gd name="connsiteX0-193" fmla="*/ 1700412 w 1700412"/>
              <a:gd name="connsiteY0-194" fmla="*/ 897024 h 1043362"/>
              <a:gd name="connsiteX1-195" fmla="*/ 1111570 w 1700412"/>
              <a:gd name="connsiteY1-196" fmla="*/ 1043342 h 1043362"/>
              <a:gd name="connsiteX2-197" fmla="*/ 624621 w 1700412"/>
              <a:gd name="connsiteY2-198" fmla="*/ 832064 h 1043362"/>
              <a:gd name="connsiteX3-199" fmla="*/ 810153 w 1700412"/>
              <a:gd name="connsiteY3-200" fmla="*/ 284487 h 1043362"/>
              <a:gd name="connsiteX4-201" fmla="*/ 0 w 1700412"/>
              <a:gd name="connsiteY4-202" fmla="*/ 0 h 1043362"/>
              <a:gd name="connsiteX0-203" fmla="*/ 1700412 w 1700412"/>
              <a:gd name="connsiteY0-204" fmla="*/ 897024 h 1110348"/>
              <a:gd name="connsiteX1-205" fmla="*/ 1095045 w 1700412"/>
              <a:gd name="connsiteY1-206" fmla="*/ 1110336 h 1110348"/>
              <a:gd name="connsiteX2-207" fmla="*/ 624621 w 1700412"/>
              <a:gd name="connsiteY2-208" fmla="*/ 832064 h 1110348"/>
              <a:gd name="connsiteX3-209" fmla="*/ 810153 w 1700412"/>
              <a:gd name="connsiteY3-210" fmla="*/ 284487 h 1110348"/>
              <a:gd name="connsiteX4-211" fmla="*/ 0 w 1700412"/>
              <a:gd name="connsiteY4-212" fmla="*/ 0 h 1110348"/>
              <a:gd name="connsiteX0-213" fmla="*/ 1700412 w 1700412"/>
              <a:gd name="connsiteY0-214" fmla="*/ 897024 h 1110336"/>
              <a:gd name="connsiteX1-215" fmla="*/ 1095045 w 1700412"/>
              <a:gd name="connsiteY1-216" fmla="*/ 1110336 h 1110336"/>
              <a:gd name="connsiteX2-217" fmla="*/ 624621 w 1700412"/>
              <a:gd name="connsiteY2-218" fmla="*/ 832064 h 1110336"/>
              <a:gd name="connsiteX3-219" fmla="*/ 810153 w 1700412"/>
              <a:gd name="connsiteY3-220" fmla="*/ 284487 h 1110336"/>
              <a:gd name="connsiteX4-221" fmla="*/ 0 w 1700412"/>
              <a:gd name="connsiteY4-222" fmla="*/ 0 h 1110336"/>
              <a:gd name="connsiteX0-223" fmla="*/ 1700412 w 1700412"/>
              <a:gd name="connsiteY0-224" fmla="*/ 897024 h 1018516"/>
              <a:gd name="connsiteX1-225" fmla="*/ 1088224 w 1700412"/>
              <a:gd name="connsiteY1-226" fmla="*/ 1018516 h 1018516"/>
              <a:gd name="connsiteX2-227" fmla="*/ 624621 w 1700412"/>
              <a:gd name="connsiteY2-228" fmla="*/ 832064 h 1018516"/>
              <a:gd name="connsiteX3-229" fmla="*/ 810153 w 1700412"/>
              <a:gd name="connsiteY3-230" fmla="*/ 284487 h 1018516"/>
              <a:gd name="connsiteX4-231" fmla="*/ 0 w 1700412"/>
              <a:gd name="connsiteY4-232" fmla="*/ 0 h 1018516"/>
              <a:gd name="connsiteX0-233" fmla="*/ 1700412 w 1700412"/>
              <a:gd name="connsiteY0-234" fmla="*/ 897024 h 1018516"/>
              <a:gd name="connsiteX1-235" fmla="*/ 1088224 w 1700412"/>
              <a:gd name="connsiteY1-236" fmla="*/ 1018516 h 1018516"/>
              <a:gd name="connsiteX2-237" fmla="*/ 624621 w 1700412"/>
              <a:gd name="connsiteY2-238" fmla="*/ 832064 h 1018516"/>
              <a:gd name="connsiteX3-239" fmla="*/ 810153 w 1700412"/>
              <a:gd name="connsiteY3-240" fmla="*/ 284487 h 1018516"/>
              <a:gd name="connsiteX4-241" fmla="*/ 0 w 1700412"/>
              <a:gd name="connsiteY4-242" fmla="*/ 0 h 1018516"/>
              <a:gd name="connsiteX0-243" fmla="*/ 1700412 w 1700412"/>
              <a:gd name="connsiteY0-244" fmla="*/ 897024 h 1019337"/>
              <a:gd name="connsiteX1-245" fmla="*/ 1088224 w 1700412"/>
              <a:gd name="connsiteY1-246" fmla="*/ 1018516 h 1019337"/>
              <a:gd name="connsiteX2-247" fmla="*/ 624621 w 1700412"/>
              <a:gd name="connsiteY2-248" fmla="*/ 832064 h 1019337"/>
              <a:gd name="connsiteX3-249" fmla="*/ 810153 w 1700412"/>
              <a:gd name="connsiteY3-250" fmla="*/ 284487 h 1019337"/>
              <a:gd name="connsiteX4-251" fmla="*/ 0 w 1700412"/>
              <a:gd name="connsiteY4-252" fmla="*/ 0 h 1019337"/>
              <a:gd name="connsiteX0-253" fmla="*/ 1700412 w 1700412"/>
              <a:gd name="connsiteY0-254" fmla="*/ 897024 h 1006633"/>
              <a:gd name="connsiteX1-255" fmla="*/ 1141655 w 1700412"/>
              <a:gd name="connsiteY1-256" fmla="*/ 1005694 h 1006633"/>
              <a:gd name="connsiteX2-257" fmla="*/ 624621 w 1700412"/>
              <a:gd name="connsiteY2-258" fmla="*/ 832064 h 1006633"/>
              <a:gd name="connsiteX3-259" fmla="*/ 810153 w 1700412"/>
              <a:gd name="connsiteY3-260" fmla="*/ 284487 h 1006633"/>
              <a:gd name="connsiteX4-261" fmla="*/ 0 w 1700412"/>
              <a:gd name="connsiteY4-262" fmla="*/ 0 h 100663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121" y="connsiteY4-122"/>
              </a:cxn>
            </a:cxnLst>
            <a:rect l="l" t="t" r="r" b="b"/>
            <a:pathLst>
              <a:path w="1700412" h="1006633">
                <a:moveTo>
                  <a:pt x="1700412" y="897024"/>
                </a:moveTo>
                <a:cubicBezTo>
                  <a:pt x="1578570" y="934343"/>
                  <a:pt x="1117971" y="979744"/>
                  <a:pt x="1141655" y="1005694"/>
                </a:cubicBezTo>
                <a:cubicBezTo>
                  <a:pt x="944054" y="1015198"/>
                  <a:pt x="679871" y="952265"/>
                  <a:pt x="624621" y="832064"/>
                </a:cubicBezTo>
                <a:cubicBezTo>
                  <a:pt x="569371" y="711863"/>
                  <a:pt x="887690" y="476992"/>
                  <a:pt x="810153" y="284487"/>
                </a:cubicBezTo>
                <a:cubicBezTo>
                  <a:pt x="732616" y="91982"/>
                  <a:pt x="0" y="0"/>
                  <a:pt x="0" y="0"/>
                </a:cubicBezTo>
              </a:path>
            </a:pathLst>
          </a:custGeom>
          <a:noFill/>
          <a:ln w="57150">
            <a:solidFill>
              <a:srgbClr val="00CC00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588992" y="3463616"/>
            <a:ext cx="2653392" cy="1259683"/>
          </a:xfrm>
          <a:custGeom>
            <a:avLst/>
            <a:gdLst>
              <a:gd name="connsiteX0" fmla="*/ 2653047 w 2653047"/>
              <a:gd name="connsiteY0" fmla="*/ 0 h 1259975"/>
              <a:gd name="connsiteX1" fmla="*/ 1854557 w 2653047"/>
              <a:gd name="connsiteY1" fmla="*/ 1210614 h 1259975"/>
              <a:gd name="connsiteX2" fmla="*/ 0 w 2653047"/>
              <a:gd name="connsiteY2" fmla="*/ 1043189 h 125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3047" h="1259975">
                <a:moveTo>
                  <a:pt x="2653047" y="0"/>
                </a:moveTo>
                <a:cubicBezTo>
                  <a:pt x="2474889" y="518374"/>
                  <a:pt x="2296731" y="1036749"/>
                  <a:pt x="1854557" y="1210614"/>
                </a:cubicBezTo>
                <a:cubicBezTo>
                  <a:pt x="1412383" y="1384479"/>
                  <a:pt x="0" y="1043189"/>
                  <a:pt x="0" y="1043189"/>
                </a:cubicBezTo>
              </a:path>
            </a:pathLst>
          </a:cu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10" name="Freeform 9"/>
          <p:cNvSpPr/>
          <p:nvPr/>
        </p:nvSpPr>
        <p:spPr>
          <a:xfrm flipV="1">
            <a:off x="2795078" y="5577175"/>
            <a:ext cx="2576110" cy="650716"/>
          </a:xfrm>
          <a:custGeom>
            <a:avLst/>
            <a:gdLst>
              <a:gd name="connsiteX0" fmla="*/ 2562896 w 2562896"/>
              <a:gd name="connsiteY0" fmla="*/ 345817 h 706426"/>
              <a:gd name="connsiteX1" fmla="*/ 1403798 w 2562896"/>
              <a:gd name="connsiteY1" fmla="*/ 10967 h 706426"/>
              <a:gd name="connsiteX2" fmla="*/ 0 w 2562896"/>
              <a:gd name="connsiteY2" fmla="*/ 706426 h 706426"/>
              <a:gd name="connsiteX0-1" fmla="*/ 2575775 w 2575775"/>
              <a:gd name="connsiteY0-2" fmla="*/ 387497 h 387497"/>
              <a:gd name="connsiteX1-3" fmla="*/ 1416677 w 2575775"/>
              <a:gd name="connsiteY1-4" fmla="*/ 52647 h 387497"/>
              <a:gd name="connsiteX2-5" fmla="*/ 0 w 2575775"/>
              <a:gd name="connsiteY2-6" fmla="*/ 65526 h 387497"/>
              <a:gd name="connsiteX0-7" fmla="*/ 2575775 w 2575775"/>
              <a:gd name="connsiteY0-8" fmla="*/ 563462 h 563462"/>
              <a:gd name="connsiteX1-9" fmla="*/ 1532587 w 2575775"/>
              <a:gd name="connsiteY1-10" fmla="*/ 9672 h 563462"/>
              <a:gd name="connsiteX2-11" fmla="*/ 0 w 2575775"/>
              <a:gd name="connsiteY2-12" fmla="*/ 241491 h 563462"/>
              <a:gd name="connsiteX0-13" fmla="*/ 2575775 w 2575775"/>
              <a:gd name="connsiteY0-14" fmla="*/ 563462 h 563462"/>
              <a:gd name="connsiteX1-15" fmla="*/ 1532587 w 2575775"/>
              <a:gd name="connsiteY1-16" fmla="*/ 9672 h 563462"/>
              <a:gd name="connsiteX2-17" fmla="*/ 0 w 2575775"/>
              <a:gd name="connsiteY2-18" fmla="*/ 241491 h 563462"/>
              <a:gd name="connsiteX0-19" fmla="*/ 2575775 w 2575775"/>
              <a:gd name="connsiteY0-20" fmla="*/ 650867 h 650867"/>
              <a:gd name="connsiteX1-21" fmla="*/ 1390919 w 2575775"/>
              <a:gd name="connsiteY1-22" fmla="*/ 6924 h 650867"/>
              <a:gd name="connsiteX2-23" fmla="*/ 0 w 2575775"/>
              <a:gd name="connsiteY2-24" fmla="*/ 328896 h 6508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2575775" h="650867">
                <a:moveTo>
                  <a:pt x="2575775" y="650867"/>
                </a:moveTo>
                <a:cubicBezTo>
                  <a:pt x="1887828" y="582179"/>
                  <a:pt x="1820215" y="60586"/>
                  <a:pt x="1390919" y="6924"/>
                </a:cubicBezTo>
                <a:cubicBezTo>
                  <a:pt x="961623" y="-46738"/>
                  <a:pt x="233966" y="225865"/>
                  <a:pt x="0" y="328896"/>
                </a:cubicBezTo>
              </a:path>
            </a:pathLst>
          </a:custGeom>
          <a:ln w="57150">
            <a:solidFill>
              <a:schemeClr val="accent6">
                <a:lumMod val="50000"/>
              </a:schemeClr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cxnSp>
        <p:nvCxnSpPr>
          <p:cNvPr id="7" name="Straight Connector 6"/>
          <p:cNvCxnSpPr>
            <a:stCxn id="2" idx="0"/>
            <a:endCxn id="2" idx="4"/>
          </p:cNvCxnSpPr>
          <p:nvPr/>
        </p:nvCxnSpPr>
        <p:spPr bwMode="auto">
          <a:xfrm>
            <a:off x="5382742" y="2133900"/>
            <a:ext cx="3723854" cy="40224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8" name="Group 17"/>
          <p:cNvGrpSpPr/>
          <p:nvPr/>
        </p:nvGrpSpPr>
        <p:grpSpPr>
          <a:xfrm>
            <a:off x="5382742" y="2133900"/>
            <a:ext cx="3723854" cy="4190030"/>
            <a:chOff x="4876006" y="1372394"/>
            <a:chExt cx="3352800" cy="3810017"/>
          </a:xfrm>
        </p:grpSpPr>
        <p:sp>
          <p:nvSpPr>
            <p:cNvPr id="2" name="Right Triangle 1"/>
            <p:cNvSpPr/>
            <p:nvPr/>
          </p:nvSpPr>
          <p:spPr bwMode="auto">
            <a:xfrm>
              <a:off x="4876006" y="1372394"/>
              <a:ext cx="3352800" cy="3657600"/>
            </a:xfrm>
            <a:prstGeom prst="rtTriangl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sp>
          <p:nvSpPr>
            <p:cNvPr id="3" name="Half Frame 2"/>
            <p:cNvSpPr/>
            <p:nvPr/>
          </p:nvSpPr>
          <p:spPr bwMode="auto">
            <a:xfrm rot="5400000">
              <a:off x="4876006" y="4648994"/>
              <a:ext cx="381000" cy="381000"/>
            </a:xfrm>
            <a:prstGeom prst="halfFrame">
              <a:avLst>
                <a:gd name="adj1" fmla="val 6666"/>
                <a:gd name="adj2" fmla="val 6666"/>
              </a:avLst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sp>
          <p:nvSpPr>
            <p:cNvPr id="4" name="Block Arc 3"/>
            <p:cNvSpPr/>
            <p:nvPr/>
          </p:nvSpPr>
          <p:spPr bwMode="auto">
            <a:xfrm rot="18379660">
              <a:off x="7559271" y="4649011"/>
              <a:ext cx="609600" cy="457200"/>
            </a:xfrm>
            <a:prstGeom prst="blockArc">
              <a:avLst>
                <a:gd name="adj1" fmla="val 11785282"/>
                <a:gd name="adj2" fmla="val 19559271"/>
                <a:gd name="adj3" fmla="val 9194"/>
              </a:avLst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124302" y="4379689"/>
              <a:ext cx="297604" cy="3358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ym typeface="Symbol" panose="05050102010706020507"/>
                </a:rPr>
                <a:t></a:t>
              </a:r>
              <a:endParaRPr lang="en-US"/>
            </a:p>
          </p:txBody>
        </p:sp>
      </p:grpSp>
      <p:cxnSp>
        <p:nvCxnSpPr>
          <p:cNvPr id="12" name="Straight Connector 11"/>
          <p:cNvCxnSpPr>
            <a:stCxn id="2" idx="2"/>
            <a:endCxn id="2" idx="4"/>
          </p:cNvCxnSpPr>
          <p:nvPr/>
        </p:nvCxnSpPr>
        <p:spPr bwMode="auto">
          <a:xfrm>
            <a:off x="5382742" y="6156310"/>
            <a:ext cx="372385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2" idx="0"/>
            <a:endCxn id="2" idx="2"/>
          </p:cNvCxnSpPr>
          <p:nvPr/>
        </p:nvCxnSpPr>
        <p:spPr bwMode="auto">
          <a:xfrm>
            <a:off x="5382742" y="2133900"/>
            <a:ext cx="0" cy="40224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5506549" y="1676806"/>
            <a:ext cx="4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773063" y="5674587"/>
            <a:ext cx="502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888399" y="5600198"/>
            <a:ext cx="48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187699" y="6166358"/>
            <a:ext cx="1584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CC00"/>
                </a:solidFill>
              </a:rPr>
              <a:t>Cạnh kề</a:t>
            </a:r>
            <a:endParaRPr lang="en-US">
              <a:solidFill>
                <a:srgbClr val="00CC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2823473">
            <a:off x="6489488" y="3829496"/>
            <a:ext cx="216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j-lt"/>
              </a:rPr>
              <a:t>Cạnh huyền</a:t>
            </a:r>
            <a:endParaRPr lang="en-US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4725182" y="3998683"/>
            <a:ext cx="169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FF"/>
                </a:solidFill>
                <a:latin typeface="+mj-lt"/>
              </a:rPr>
              <a:t>Cạnh đối</a:t>
            </a:r>
            <a:endParaRPr lang="en-US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320" y="3501934"/>
            <a:ext cx="2898859" cy="224624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Tỉ số </a:t>
            </a:r>
            <a:endParaRPr lang="en-US" sz="2800" b="1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</a:endParaRPr>
          </a:p>
          <a:p>
            <a:r>
              <a:rPr lang="en-US" sz="2800" b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lượng giác </a:t>
            </a:r>
            <a:endParaRPr lang="en-US" sz="2800" b="1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</a:endParaRPr>
          </a:p>
          <a:p>
            <a:r>
              <a:rPr lang="en-US" sz="2400" b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của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góc nhọn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endParaRPr lang="en-US" sz="28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  <a:p>
            <a:r>
              <a:rPr lang="en-US" sz="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 </a:t>
            </a:r>
            <a:r>
              <a:rPr lang="en-US" sz="2800" b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trong </a:t>
            </a:r>
            <a:endParaRPr lang="en-US" sz="2800" b="1" smtClean="0">
              <a:ln w="10541" cmpd="sng">
                <a:solidFill>
                  <a:srgbClr val="0000FF"/>
                </a:solidFill>
                <a:prstDash val="solid"/>
              </a:ln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  <a:p>
            <a:r>
              <a:rPr lang="en-US" sz="2800" b="1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tam giác vuông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endParaRPr lang="en-US" sz="2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63415" y="153159"/>
            <a:ext cx="11834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Tỉ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</a:t>
            </a:r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số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</a:t>
            </a:r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lượng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</a:t>
            </a:r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giác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</a:t>
            </a:r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của</a:t>
            </a:r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 </a:t>
            </a:r>
            <a:r>
              <a:rPr lang="en-US" sz="3200" b="1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góc</a:t>
            </a:r>
            <a:r>
              <a:rPr lang="en-US" sz="32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nhọn</a:t>
            </a:r>
            <a:r>
              <a:rPr lang="en-US" sz="32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trong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tam </a:t>
            </a:r>
            <a:r>
              <a:rPr lang="en-US" sz="3200" b="1" dirty="0" err="1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giác</a:t>
            </a:r>
            <a:r>
              <a:rPr lang="en-US" sz="3200" b="1" dirty="0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err="1" smtClean="0">
                <a:ln w="1143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vuông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4552" y="2031711"/>
            <a:ext cx="3658138" cy="4292219"/>
          </a:xfrm>
          <a:prstGeom prst="rect">
            <a:avLst/>
          </a:prstGeom>
        </p:spPr>
      </p:pic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9811233" y="2336260"/>
          <a:ext cx="2076720" cy="504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2" imgW="0" imgH="0" progId="Equation.DSMT4">
                  <p:embed/>
                </p:oleObj>
              </mc:Choice>
              <mc:Fallback>
                <p:oleObj name="Equation" r:id="rId2" imgW="0" imgH="0" progId="Equation.DSMT4">
                  <p:embed/>
                  <p:pic>
                    <p:nvPicPr>
                      <p:cNvPr id="0" name="Picture 2112"/>
                      <p:cNvPicPr/>
                      <p:nvPr/>
                    </p:nvPicPr>
                    <p:blipFill>
                      <a:blip r:embed="rId1"/>
                      <a:stretch>
                        <a:fillRect/>
                      </a:stretch>
                    </p:blipFill>
                    <p:spPr>
                      <a:xfrm>
                        <a:off x="9811233" y="2336260"/>
                        <a:ext cx="2076720" cy="504708"/>
                      </a:xfrm>
                      <a:prstGeom prst="rect">
                        <a:avLst/>
                      </a:prstGeom>
                      <a:solidFill>
                        <a:srgbClr val="00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9811234" y="2909478"/>
          <a:ext cx="2073545" cy="503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Picture 2113"/>
                      <p:cNvPicPr/>
                      <p:nvPr/>
                    </p:nvPicPr>
                    <p:blipFill>
                      <a:blip r:embed="rId1"/>
                      <a:stretch>
                        <a:fillRect/>
                      </a:stretch>
                    </p:blipFill>
                    <p:spPr>
                      <a:xfrm>
                        <a:off x="9811234" y="2909478"/>
                        <a:ext cx="2073545" cy="503122"/>
                      </a:xfrm>
                      <a:prstGeom prst="rect">
                        <a:avLst/>
                      </a:prstGeom>
                      <a:solidFill>
                        <a:srgbClr val="00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9811233" y="3481111"/>
          <a:ext cx="2075132" cy="47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4" imgW="21336000" imgH="4876800" progId="Equation.DSMT4">
                  <p:embed/>
                </p:oleObj>
              </mc:Choice>
              <mc:Fallback>
                <p:oleObj name="Equation" r:id="rId4" imgW="21336000" imgH="4876800" progId="Equation.DSMT4">
                  <p:embed/>
                  <p:pic>
                    <p:nvPicPr>
                      <p:cNvPr id="0" name="Picture 21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11233" y="3481111"/>
                        <a:ext cx="2075132" cy="471378"/>
                      </a:xfrm>
                      <a:prstGeom prst="rect">
                        <a:avLst/>
                      </a:prstGeom>
                      <a:solidFill>
                        <a:srgbClr val="00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9811234" y="4021000"/>
          <a:ext cx="2073545" cy="474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6" imgW="21336000" imgH="4876800" progId="Equation.DSMT4">
                  <p:embed/>
                </p:oleObj>
              </mc:Choice>
              <mc:Fallback>
                <p:oleObj name="Equation" r:id="rId6" imgW="21336000" imgH="4876800" progId="Equation.DSMT4">
                  <p:embed/>
                  <p:pic>
                    <p:nvPicPr>
                      <p:cNvPr id="0" name="Picture 21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11234" y="4021000"/>
                        <a:ext cx="2073545" cy="474553"/>
                      </a:xfrm>
                      <a:prstGeom prst="rect">
                        <a:avLst/>
                      </a:prstGeom>
                      <a:solidFill>
                        <a:srgbClr val="0099CC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Group 59"/>
          <p:cNvGrpSpPr/>
          <p:nvPr/>
        </p:nvGrpSpPr>
        <p:grpSpPr>
          <a:xfrm>
            <a:off x="151626" y="919583"/>
            <a:ext cx="3505656" cy="1371282"/>
            <a:chOff x="8609806" y="2972594"/>
            <a:chExt cx="3505200" cy="1371600"/>
          </a:xfrm>
        </p:grpSpPr>
        <p:sp>
          <p:nvSpPr>
            <p:cNvPr id="57" name="Oval 56"/>
            <p:cNvSpPr/>
            <p:nvPr/>
          </p:nvSpPr>
          <p:spPr bwMode="auto">
            <a:xfrm>
              <a:off x="8609806" y="2972594"/>
              <a:ext cx="3505200" cy="13716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9005420" y="3114576"/>
              <a:ext cx="2677352" cy="1077468"/>
              <a:chOff x="9005420" y="3114576"/>
              <a:chExt cx="2677352" cy="1077468"/>
            </a:xfrm>
          </p:grpSpPr>
          <p:graphicFrame>
            <p:nvGraphicFramePr>
              <p:cNvPr id="25" name="Object 24"/>
              <p:cNvGraphicFramePr>
                <a:graphicFrameLocks noChangeAspect="1"/>
              </p:cNvGraphicFramePr>
              <p:nvPr/>
            </p:nvGraphicFramePr>
            <p:xfrm>
              <a:off x="9005420" y="3325019"/>
              <a:ext cx="1433186" cy="5522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7" name="Equation" r:id="rId8" imgW="11887200" imgH="4572000" progId="Equation.DSMT4">
                      <p:embed/>
                    </p:oleObj>
                  </mc:Choice>
                  <mc:Fallback>
                    <p:oleObj name="Equation" r:id="rId8" imgW="11887200" imgH="4572000" progId="Equation.DSMT4">
                      <p:embed/>
                      <p:pic>
                        <p:nvPicPr>
                          <p:cNvPr id="0" name="Picture 2116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9005420" y="3325019"/>
                            <a:ext cx="1433186" cy="552287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0" name="Group 39"/>
              <p:cNvGrpSpPr/>
              <p:nvPr/>
            </p:nvGrpSpPr>
            <p:grpSpPr>
              <a:xfrm>
                <a:off x="10382585" y="3114576"/>
                <a:ext cx="1300187" cy="1077468"/>
                <a:chOff x="7734466" y="2576641"/>
                <a:chExt cx="1300187" cy="1077468"/>
              </a:xfrm>
            </p:grpSpPr>
            <p:sp>
              <p:nvSpPr>
                <p:cNvPr id="28" name="TextBox 27"/>
                <p:cNvSpPr txBox="1"/>
                <p:nvPr/>
              </p:nvSpPr>
              <p:spPr>
                <a:xfrm>
                  <a:off x="7734466" y="2576641"/>
                  <a:ext cx="1300187" cy="10774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3200" smtClean="0">
                      <a:solidFill>
                        <a:srgbClr val="0000FF"/>
                      </a:solidFill>
                      <a:latin typeface="+mj-lt"/>
                    </a:rPr>
                    <a:t>đối</a:t>
                  </a:r>
                  <a:endParaRPr lang="en-US" sz="3200" smtClean="0">
                    <a:solidFill>
                      <a:srgbClr val="0000FF"/>
                    </a:solidFill>
                    <a:latin typeface="+mj-lt"/>
                  </a:endParaRPr>
                </a:p>
                <a:p>
                  <a:pPr algn="ctr"/>
                  <a:r>
                    <a:rPr lang="en-US" sz="3200" smtClean="0">
                      <a:solidFill>
                        <a:srgbClr val="FF0000"/>
                      </a:solidFill>
                      <a:latin typeface="+mj-lt"/>
                    </a:rPr>
                    <a:t>huyền</a:t>
                  </a:r>
                  <a:endParaRPr lang="en-US" sz="3200">
                    <a:solidFill>
                      <a:srgbClr val="FF0000"/>
                    </a:solidFill>
                    <a:latin typeface="+mj-lt"/>
                  </a:endParaRPr>
                </a:p>
              </p:txBody>
            </p:sp>
            <p:cxnSp>
              <p:nvCxnSpPr>
                <p:cNvPr id="31" name="Straight Connector 30"/>
                <p:cNvCxnSpPr>
                  <a:stCxn id="28" idx="1"/>
                  <a:endCxn id="28" idx="3"/>
                </p:cNvCxnSpPr>
                <p:nvPr/>
              </p:nvCxnSpPr>
              <p:spPr bwMode="auto">
                <a:xfrm>
                  <a:off x="7734466" y="3115375"/>
                  <a:ext cx="1300187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  <p:grpSp>
        <p:nvGrpSpPr>
          <p:cNvPr id="59" name="Group 58"/>
          <p:cNvGrpSpPr/>
          <p:nvPr/>
        </p:nvGrpSpPr>
        <p:grpSpPr>
          <a:xfrm>
            <a:off x="62836" y="2438630"/>
            <a:ext cx="3372435" cy="1371282"/>
            <a:chOff x="8819210" y="4424212"/>
            <a:chExt cx="3371996" cy="1371600"/>
          </a:xfrm>
        </p:grpSpPr>
        <p:sp>
          <p:nvSpPr>
            <p:cNvPr id="62" name="Oval 61"/>
            <p:cNvSpPr/>
            <p:nvPr/>
          </p:nvSpPr>
          <p:spPr bwMode="auto">
            <a:xfrm>
              <a:off x="8819210" y="4424212"/>
              <a:ext cx="3371996" cy="13716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9080500" y="4571403"/>
              <a:ext cx="2770199" cy="1077468"/>
              <a:chOff x="9080500" y="4571403"/>
              <a:chExt cx="2770199" cy="1077468"/>
            </a:xfrm>
          </p:grpSpPr>
          <p:graphicFrame>
            <p:nvGraphicFramePr>
              <p:cNvPr id="32" name="Object 31"/>
              <p:cNvGraphicFramePr>
                <a:graphicFrameLocks noChangeAspect="1"/>
              </p:cNvGraphicFramePr>
              <p:nvPr/>
            </p:nvGraphicFramePr>
            <p:xfrm>
              <a:off x="9080500" y="4912519"/>
              <a:ext cx="1510506" cy="4418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8" name="Equation" r:id="rId10" imgW="12496800" imgH="3657600" progId="Equation.DSMT4">
                      <p:embed/>
                    </p:oleObj>
                  </mc:Choice>
                  <mc:Fallback>
                    <p:oleObj name="Equation" r:id="rId10" imgW="12496800" imgH="3657600" progId="Equation.DSMT4">
                      <p:embed/>
                      <p:pic>
                        <p:nvPicPr>
                          <p:cNvPr id="0" name="Picture 2117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9080500" y="4912519"/>
                            <a:ext cx="1510506" cy="44183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4" name="Group 43"/>
              <p:cNvGrpSpPr/>
              <p:nvPr/>
            </p:nvGrpSpPr>
            <p:grpSpPr>
              <a:xfrm>
                <a:off x="10550512" y="4571403"/>
                <a:ext cx="1300187" cy="1077468"/>
                <a:chOff x="7734466" y="2576641"/>
                <a:chExt cx="1300187" cy="1077468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7734466" y="2576641"/>
                  <a:ext cx="1300187" cy="10774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3200" smtClean="0">
                      <a:solidFill>
                        <a:srgbClr val="00CC00"/>
                      </a:solidFill>
                      <a:latin typeface="+mj-lt"/>
                    </a:rPr>
                    <a:t>kề</a:t>
                  </a:r>
                  <a:endParaRPr lang="en-US" sz="3200" smtClean="0">
                    <a:solidFill>
                      <a:srgbClr val="00CC00"/>
                    </a:solidFill>
                    <a:latin typeface="+mj-lt"/>
                  </a:endParaRPr>
                </a:p>
                <a:p>
                  <a:pPr algn="ctr"/>
                  <a:r>
                    <a:rPr lang="en-US" sz="3200" smtClean="0">
                      <a:solidFill>
                        <a:srgbClr val="FF0000"/>
                      </a:solidFill>
                      <a:latin typeface="+mj-lt"/>
                    </a:rPr>
                    <a:t>huyền</a:t>
                  </a:r>
                  <a:endParaRPr lang="en-US" sz="3200">
                    <a:solidFill>
                      <a:srgbClr val="FF0000"/>
                    </a:solidFill>
                    <a:latin typeface="+mj-lt"/>
                  </a:endParaRPr>
                </a:p>
              </p:txBody>
            </p:sp>
            <p:cxnSp>
              <p:nvCxnSpPr>
                <p:cNvPr id="46" name="Straight Connector 45"/>
                <p:cNvCxnSpPr>
                  <a:stCxn id="45" idx="1"/>
                  <a:endCxn id="45" idx="3"/>
                </p:cNvCxnSpPr>
                <p:nvPr/>
              </p:nvCxnSpPr>
              <p:spPr bwMode="auto">
                <a:xfrm>
                  <a:off x="7734466" y="3115375"/>
                  <a:ext cx="1300187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  <p:grpSp>
        <p:nvGrpSpPr>
          <p:cNvPr id="56" name="Group 55"/>
          <p:cNvGrpSpPr/>
          <p:nvPr/>
        </p:nvGrpSpPr>
        <p:grpSpPr>
          <a:xfrm>
            <a:off x="151626" y="3962276"/>
            <a:ext cx="2425434" cy="1218918"/>
            <a:chOff x="545888" y="2238668"/>
            <a:chExt cx="2425118" cy="1219200"/>
          </a:xfrm>
        </p:grpSpPr>
        <p:sp>
          <p:nvSpPr>
            <p:cNvPr id="41" name="Rounded Rectangle 40"/>
            <p:cNvSpPr/>
            <p:nvPr/>
          </p:nvSpPr>
          <p:spPr bwMode="auto">
            <a:xfrm>
              <a:off x="545888" y="2238668"/>
              <a:ext cx="2425118" cy="1219200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571500" y="2362994"/>
              <a:ext cx="2281327" cy="1077467"/>
              <a:chOff x="571500" y="2362994"/>
              <a:chExt cx="2281327" cy="1077467"/>
            </a:xfrm>
          </p:grpSpPr>
          <p:graphicFrame>
            <p:nvGraphicFramePr>
              <p:cNvPr id="33" name="Object 32"/>
              <p:cNvGraphicFramePr>
                <a:graphicFrameLocks noChangeAspect="1"/>
              </p:cNvGraphicFramePr>
              <p:nvPr/>
            </p:nvGraphicFramePr>
            <p:xfrm>
              <a:off x="571500" y="2667794"/>
              <a:ext cx="1471846" cy="4791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9" name="Equation" r:id="rId12" imgW="12192000" imgH="3962400" progId="Equation.DSMT4">
                      <p:embed/>
                    </p:oleObj>
                  </mc:Choice>
                  <mc:Fallback>
                    <p:oleObj name="Equation" r:id="rId12" imgW="12192000" imgH="3962400" progId="Equation.DSMT4">
                      <p:embed/>
                      <p:pic>
                        <p:nvPicPr>
                          <p:cNvPr id="0" name="Picture 2118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571500" y="2667794"/>
                            <a:ext cx="1471846" cy="479109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7" name="Group 46"/>
              <p:cNvGrpSpPr/>
              <p:nvPr/>
            </p:nvGrpSpPr>
            <p:grpSpPr>
              <a:xfrm>
                <a:off x="2121632" y="2362994"/>
                <a:ext cx="731195" cy="1077467"/>
                <a:chOff x="8018962" y="2576641"/>
                <a:chExt cx="731195" cy="1077467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8018962" y="2576641"/>
                  <a:ext cx="731195" cy="10774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3200" smtClean="0">
                      <a:solidFill>
                        <a:srgbClr val="0000FF"/>
                      </a:solidFill>
                      <a:latin typeface="+mj-lt"/>
                    </a:rPr>
                    <a:t>đối</a:t>
                  </a:r>
                  <a:endParaRPr lang="en-US" sz="3200" smtClean="0">
                    <a:solidFill>
                      <a:srgbClr val="0000FF"/>
                    </a:solidFill>
                    <a:latin typeface="+mj-lt"/>
                  </a:endParaRPr>
                </a:p>
                <a:p>
                  <a:pPr algn="ctr"/>
                  <a:r>
                    <a:rPr lang="en-US" sz="3200" smtClean="0">
                      <a:solidFill>
                        <a:srgbClr val="00CC00"/>
                      </a:solidFill>
                      <a:latin typeface="+mj-lt"/>
                    </a:rPr>
                    <a:t>kề</a:t>
                  </a:r>
                  <a:endParaRPr lang="en-US" sz="3200">
                    <a:solidFill>
                      <a:srgbClr val="00CC00"/>
                    </a:solidFill>
                    <a:latin typeface="+mj-lt"/>
                  </a:endParaRPr>
                </a:p>
              </p:txBody>
            </p:sp>
            <p:cxnSp>
              <p:nvCxnSpPr>
                <p:cNvPr id="49" name="Straight Connector 48"/>
                <p:cNvCxnSpPr>
                  <a:stCxn id="48" idx="1"/>
                  <a:endCxn id="48" idx="3"/>
                </p:cNvCxnSpPr>
                <p:nvPr/>
              </p:nvCxnSpPr>
              <p:spPr bwMode="auto">
                <a:xfrm>
                  <a:off x="8018962" y="3115375"/>
                  <a:ext cx="731195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  <p:grpSp>
        <p:nvGrpSpPr>
          <p:cNvPr id="55" name="Group 54"/>
          <p:cNvGrpSpPr/>
          <p:nvPr/>
        </p:nvGrpSpPr>
        <p:grpSpPr>
          <a:xfrm>
            <a:off x="393539" y="5333559"/>
            <a:ext cx="2425434" cy="1218918"/>
            <a:chOff x="545888" y="4023352"/>
            <a:chExt cx="2425118" cy="1219200"/>
          </a:xfrm>
        </p:grpSpPr>
        <p:sp>
          <p:nvSpPr>
            <p:cNvPr id="58" name="Rounded Rectangle 57"/>
            <p:cNvSpPr/>
            <p:nvPr/>
          </p:nvSpPr>
          <p:spPr bwMode="auto">
            <a:xfrm>
              <a:off x="545888" y="4023352"/>
              <a:ext cx="2425118" cy="1219200"/>
            </a:xfrm>
            <a:prstGeom prst="roundRect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VNI-Times" pitchFamily="2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571500" y="4092077"/>
              <a:ext cx="2281327" cy="1077467"/>
              <a:chOff x="571500" y="4092077"/>
              <a:chExt cx="2281327" cy="1077467"/>
            </a:xfrm>
          </p:grpSpPr>
          <p:graphicFrame>
            <p:nvGraphicFramePr>
              <p:cNvPr id="34" name="Object 33"/>
              <p:cNvGraphicFramePr>
                <a:graphicFrameLocks noChangeAspect="1"/>
              </p:cNvGraphicFramePr>
              <p:nvPr/>
            </p:nvGraphicFramePr>
            <p:xfrm>
              <a:off x="571500" y="4374357"/>
              <a:ext cx="1471846" cy="4791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20" name="Equation" r:id="rId14" imgW="12192000" imgH="3962400" progId="Equation.DSMT4">
                      <p:embed/>
                    </p:oleObj>
                  </mc:Choice>
                  <mc:Fallback>
                    <p:oleObj name="Equation" r:id="rId14" imgW="12192000" imgH="3962400" progId="Equation.DSMT4">
                      <p:embed/>
                      <p:pic>
                        <p:nvPicPr>
                          <p:cNvPr id="0" name="Picture 2119"/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571500" y="4374357"/>
                            <a:ext cx="1471846" cy="47911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50" name="Group 49"/>
              <p:cNvGrpSpPr/>
              <p:nvPr/>
            </p:nvGrpSpPr>
            <p:grpSpPr>
              <a:xfrm>
                <a:off x="2121632" y="4092077"/>
                <a:ext cx="731195" cy="1077467"/>
                <a:chOff x="8018962" y="2576641"/>
                <a:chExt cx="731195" cy="1077467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8018962" y="2576641"/>
                  <a:ext cx="731195" cy="10774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3200" smtClean="0">
                      <a:solidFill>
                        <a:srgbClr val="00CC00"/>
                      </a:solidFill>
                      <a:latin typeface="+mj-lt"/>
                    </a:rPr>
                    <a:t>kề</a:t>
                  </a:r>
                  <a:endParaRPr lang="en-US" sz="3200" smtClean="0">
                    <a:solidFill>
                      <a:srgbClr val="00CC00"/>
                    </a:solidFill>
                    <a:latin typeface="+mj-lt"/>
                  </a:endParaRPr>
                </a:p>
                <a:p>
                  <a:pPr algn="ctr"/>
                  <a:r>
                    <a:rPr lang="en-US" sz="3200" smtClean="0">
                      <a:solidFill>
                        <a:srgbClr val="0000FF"/>
                      </a:solidFill>
                      <a:latin typeface="+mj-lt"/>
                    </a:rPr>
                    <a:t>đối</a:t>
                  </a:r>
                  <a:endParaRPr lang="en-US" sz="3200">
                    <a:solidFill>
                      <a:srgbClr val="0000FF"/>
                    </a:solidFill>
                    <a:latin typeface="+mj-lt"/>
                  </a:endParaRPr>
                </a:p>
              </p:txBody>
            </p:sp>
            <p:cxnSp>
              <p:nvCxnSpPr>
                <p:cNvPr id="52" name="Straight Connector 51"/>
                <p:cNvCxnSpPr>
                  <a:stCxn id="51" idx="1"/>
                  <a:endCxn id="51" idx="3"/>
                </p:cNvCxnSpPr>
                <p:nvPr/>
              </p:nvCxnSpPr>
              <p:spPr bwMode="auto">
                <a:xfrm>
                  <a:off x="8018962" y="3115374"/>
                  <a:ext cx="731195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  <p:sp>
        <p:nvSpPr>
          <p:cNvPr id="36870" name="Freeform 36869"/>
          <p:cNvSpPr/>
          <p:nvPr/>
        </p:nvSpPr>
        <p:spPr>
          <a:xfrm>
            <a:off x="6433697" y="1651955"/>
            <a:ext cx="851496" cy="1764222"/>
          </a:xfrm>
          <a:custGeom>
            <a:avLst/>
            <a:gdLst>
              <a:gd name="connsiteX0" fmla="*/ 144404 w 851385"/>
              <a:gd name="connsiteY0" fmla="*/ 1764631 h 1764631"/>
              <a:gd name="connsiteX1" fmla="*/ 850257 w 851385"/>
              <a:gd name="connsiteY1" fmla="*/ 1010652 h 1764631"/>
              <a:gd name="connsiteX2" fmla="*/ 25 w 851385"/>
              <a:gd name="connsiteY2" fmla="*/ 368968 h 1764631"/>
              <a:gd name="connsiteX3" fmla="*/ 818173 w 851385"/>
              <a:gd name="connsiteY3" fmla="*/ 0 h 1764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385" h="1764631">
                <a:moveTo>
                  <a:pt x="144404" y="1764631"/>
                </a:moveTo>
                <a:cubicBezTo>
                  <a:pt x="509362" y="1503947"/>
                  <a:pt x="874320" y="1243263"/>
                  <a:pt x="850257" y="1010652"/>
                </a:cubicBezTo>
                <a:cubicBezTo>
                  <a:pt x="826194" y="778041"/>
                  <a:pt x="5372" y="537410"/>
                  <a:pt x="25" y="368968"/>
                </a:cubicBezTo>
                <a:cubicBezTo>
                  <a:pt x="-5322" y="200526"/>
                  <a:pt x="818173" y="0"/>
                  <a:pt x="818173" y="0"/>
                </a:cubicBezTo>
              </a:path>
            </a:pathLst>
          </a:custGeom>
          <a:ln w="76200"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36871" name="Freeform 36870"/>
          <p:cNvSpPr/>
          <p:nvPr/>
        </p:nvSpPr>
        <p:spPr>
          <a:xfrm>
            <a:off x="9209367" y="1493183"/>
            <a:ext cx="1732774" cy="832384"/>
          </a:xfrm>
          <a:custGeom>
            <a:avLst/>
            <a:gdLst>
              <a:gd name="connsiteX0" fmla="*/ 0 w 1732548"/>
              <a:gd name="connsiteY0" fmla="*/ 158809 h 832577"/>
              <a:gd name="connsiteX1" fmla="*/ 1331495 w 1732548"/>
              <a:gd name="connsiteY1" fmla="*/ 46514 h 832577"/>
              <a:gd name="connsiteX2" fmla="*/ 1732548 w 1732548"/>
              <a:gd name="connsiteY2" fmla="*/ 832577 h 832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2548" h="832577">
                <a:moveTo>
                  <a:pt x="0" y="158809"/>
                </a:moveTo>
                <a:cubicBezTo>
                  <a:pt x="521368" y="46514"/>
                  <a:pt x="1042737" y="-65781"/>
                  <a:pt x="1331495" y="46514"/>
                </a:cubicBezTo>
                <a:cubicBezTo>
                  <a:pt x="1620253" y="158809"/>
                  <a:pt x="1628274" y="829903"/>
                  <a:pt x="1732548" y="832577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36872" name="Freeform 36871"/>
          <p:cNvSpPr/>
          <p:nvPr/>
        </p:nvSpPr>
        <p:spPr>
          <a:xfrm>
            <a:off x="9048229" y="1651954"/>
            <a:ext cx="754773" cy="1491571"/>
          </a:xfrm>
          <a:custGeom>
            <a:avLst/>
            <a:gdLst>
              <a:gd name="connsiteX0" fmla="*/ 161117 w 754675"/>
              <a:gd name="connsiteY0" fmla="*/ 0 h 1491916"/>
              <a:gd name="connsiteX1" fmla="*/ 610296 w 754675"/>
              <a:gd name="connsiteY1" fmla="*/ 352926 h 1491916"/>
              <a:gd name="connsiteX2" fmla="*/ 696 w 754675"/>
              <a:gd name="connsiteY2" fmla="*/ 1058779 h 1491916"/>
              <a:gd name="connsiteX3" fmla="*/ 754675 w 754675"/>
              <a:gd name="connsiteY3" fmla="*/ 1491916 h 1491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4675" h="1491916">
                <a:moveTo>
                  <a:pt x="161117" y="0"/>
                </a:moveTo>
                <a:cubicBezTo>
                  <a:pt x="399075" y="88231"/>
                  <a:pt x="637033" y="176463"/>
                  <a:pt x="610296" y="352926"/>
                </a:cubicBezTo>
                <a:cubicBezTo>
                  <a:pt x="583559" y="529389"/>
                  <a:pt x="-23367" y="868947"/>
                  <a:pt x="696" y="1058779"/>
                </a:cubicBezTo>
                <a:cubicBezTo>
                  <a:pt x="24759" y="1248611"/>
                  <a:pt x="754675" y="1491916"/>
                  <a:pt x="754675" y="1491916"/>
                </a:cubicBezTo>
              </a:path>
            </a:pathLst>
          </a:cu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36875" name="Freeform 36874"/>
          <p:cNvSpPr/>
          <p:nvPr/>
        </p:nvSpPr>
        <p:spPr>
          <a:xfrm>
            <a:off x="7765946" y="1952173"/>
            <a:ext cx="941036" cy="1761717"/>
          </a:xfrm>
          <a:custGeom>
            <a:avLst/>
            <a:gdLst>
              <a:gd name="connsiteX0" fmla="*/ 451758 w 908958"/>
              <a:gd name="connsiteY0" fmla="*/ 0 h 1905000"/>
              <a:gd name="connsiteX1" fmla="*/ 13608 w 908958"/>
              <a:gd name="connsiteY1" fmla="*/ 1524000 h 1905000"/>
              <a:gd name="connsiteX2" fmla="*/ 908958 w 908958"/>
              <a:gd name="connsiteY2" fmla="*/ 1905000 h 1905000"/>
              <a:gd name="connsiteX0-1" fmla="*/ 562555 w 1019755"/>
              <a:gd name="connsiteY0-2" fmla="*/ 0 h 1905000"/>
              <a:gd name="connsiteX1-3" fmla="*/ 10105 w 1019755"/>
              <a:gd name="connsiteY1-4" fmla="*/ 1200150 h 1905000"/>
              <a:gd name="connsiteX2-5" fmla="*/ 1019755 w 1019755"/>
              <a:gd name="connsiteY2-6" fmla="*/ 1905000 h 1905000"/>
              <a:gd name="connsiteX0-7" fmla="*/ 644040 w 1015515"/>
              <a:gd name="connsiteY0-8" fmla="*/ 0 h 1895475"/>
              <a:gd name="connsiteX1-9" fmla="*/ 5865 w 1015515"/>
              <a:gd name="connsiteY1-10" fmla="*/ 1190625 h 1895475"/>
              <a:gd name="connsiteX2-11" fmla="*/ 1015515 w 1015515"/>
              <a:gd name="connsiteY2-12" fmla="*/ 1895475 h 1895475"/>
              <a:gd name="connsiteX0-13" fmla="*/ 648917 w 1020392"/>
              <a:gd name="connsiteY0-14" fmla="*/ 0 h 1895475"/>
              <a:gd name="connsiteX1-15" fmla="*/ 10742 w 1020392"/>
              <a:gd name="connsiteY1-16" fmla="*/ 1190625 h 1895475"/>
              <a:gd name="connsiteX2-17" fmla="*/ 1020392 w 1020392"/>
              <a:gd name="connsiteY2-18" fmla="*/ 1895475 h 1895475"/>
              <a:gd name="connsiteX0-19" fmla="*/ 645639 w 940914"/>
              <a:gd name="connsiteY0-20" fmla="*/ 0 h 1762125"/>
              <a:gd name="connsiteX1-21" fmla="*/ 7464 w 940914"/>
              <a:gd name="connsiteY1-22" fmla="*/ 1190625 h 1762125"/>
              <a:gd name="connsiteX2-23" fmla="*/ 940914 w 940914"/>
              <a:gd name="connsiteY2-24" fmla="*/ 1762125 h 17621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40914" h="1762125">
                <a:moveTo>
                  <a:pt x="645639" y="0"/>
                </a:moveTo>
                <a:cubicBezTo>
                  <a:pt x="150339" y="412750"/>
                  <a:pt x="-41748" y="896938"/>
                  <a:pt x="7464" y="1190625"/>
                </a:cubicBezTo>
                <a:cubicBezTo>
                  <a:pt x="56676" y="1484312"/>
                  <a:pt x="940914" y="1762125"/>
                  <a:pt x="940914" y="1762125"/>
                </a:cubicBezTo>
              </a:path>
            </a:pathLst>
          </a:custGeom>
          <a:ln w="57150" cap="rnd">
            <a:solidFill>
              <a:schemeClr val="tx1"/>
            </a:solidFill>
            <a:tailEnd w="med" len="lg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239148" y="1372076"/>
          <a:ext cx="1990285" cy="576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16" imgW="18897600" imgH="5486400" progId="Equation.DSMT4">
                  <p:embed/>
                </p:oleObj>
              </mc:Choice>
              <mc:Fallback>
                <p:oleObj name="Equation" r:id="rId16" imgW="18897600" imgH="5486400" progId="Equation.DSMT4">
                  <p:embed/>
                  <p:pic>
                    <p:nvPicPr>
                      <p:cNvPr id="0" name="Picture 212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39148" y="1372076"/>
                        <a:ext cx="1990285" cy="57652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6" name="Freeform 36875"/>
          <p:cNvSpPr/>
          <p:nvPr/>
        </p:nvSpPr>
        <p:spPr>
          <a:xfrm>
            <a:off x="8672731" y="3247201"/>
            <a:ext cx="1148823" cy="485735"/>
          </a:xfrm>
          <a:custGeom>
            <a:avLst/>
            <a:gdLst>
              <a:gd name="connsiteX0" fmla="*/ 34248 w 1148673"/>
              <a:gd name="connsiteY0" fmla="*/ 457272 h 485847"/>
              <a:gd name="connsiteX1" fmla="*/ 139023 w 1148673"/>
              <a:gd name="connsiteY1" fmla="*/ 72 h 485847"/>
              <a:gd name="connsiteX2" fmla="*/ 1148673 w 1148673"/>
              <a:gd name="connsiteY2" fmla="*/ 485847 h 485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8673" h="485847">
                <a:moveTo>
                  <a:pt x="34248" y="457272"/>
                </a:moveTo>
                <a:cubicBezTo>
                  <a:pt x="-6233" y="226291"/>
                  <a:pt x="-46714" y="-4690"/>
                  <a:pt x="139023" y="72"/>
                </a:cubicBezTo>
                <a:cubicBezTo>
                  <a:pt x="324760" y="4834"/>
                  <a:pt x="980398" y="406472"/>
                  <a:pt x="1148673" y="485847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  <p:sp>
        <p:nvSpPr>
          <p:cNvPr id="36877" name="Freeform 36876"/>
          <p:cNvSpPr/>
          <p:nvPr/>
        </p:nvSpPr>
        <p:spPr>
          <a:xfrm>
            <a:off x="8430002" y="3713890"/>
            <a:ext cx="1382024" cy="745191"/>
          </a:xfrm>
          <a:custGeom>
            <a:avLst/>
            <a:gdLst>
              <a:gd name="connsiteX0" fmla="*/ 260543 w 1365443"/>
              <a:gd name="connsiteY0" fmla="*/ 0 h 590792"/>
              <a:gd name="connsiteX1" fmla="*/ 22418 w 1365443"/>
              <a:gd name="connsiteY1" fmla="*/ 571500 h 590792"/>
              <a:gd name="connsiteX2" fmla="*/ 755843 w 1365443"/>
              <a:gd name="connsiteY2" fmla="*/ 466725 h 590792"/>
              <a:gd name="connsiteX3" fmla="*/ 1365443 w 1365443"/>
              <a:gd name="connsiteY3" fmla="*/ 571500 h 590792"/>
              <a:gd name="connsiteX0-1" fmla="*/ 257053 w 1361953"/>
              <a:gd name="connsiteY0-2" fmla="*/ 0 h 578494"/>
              <a:gd name="connsiteX1-3" fmla="*/ 18928 w 1361953"/>
              <a:gd name="connsiteY1-4" fmla="*/ 571500 h 578494"/>
              <a:gd name="connsiteX2-5" fmla="*/ 695203 w 1361953"/>
              <a:gd name="connsiteY2-6" fmla="*/ 333375 h 578494"/>
              <a:gd name="connsiteX3-7" fmla="*/ 1361953 w 1361953"/>
              <a:gd name="connsiteY3-8" fmla="*/ 571500 h 578494"/>
              <a:gd name="connsiteX0-9" fmla="*/ 206140 w 1311040"/>
              <a:gd name="connsiteY0-10" fmla="*/ 0 h 571500"/>
              <a:gd name="connsiteX1-11" fmla="*/ 25165 w 1311040"/>
              <a:gd name="connsiteY1-12" fmla="*/ 390525 h 571500"/>
              <a:gd name="connsiteX2-13" fmla="*/ 644290 w 1311040"/>
              <a:gd name="connsiteY2-14" fmla="*/ 333375 h 571500"/>
              <a:gd name="connsiteX3-15" fmla="*/ 1311040 w 1311040"/>
              <a:gd name="connsiteY3-16" fmla="*/ 571500 h 571500"/>
              <a:gd name="connsiteX0-17" fmla="*/ 200300 w 1305200"/>
              <a:gd name="connsiteY0-18" fmla="*/ 0 h 755424"/>
              <a:gd name="connsiteX1-19" fmla="*/ 19325 w 1305200"/>
              <a:gd name="connsiteY1-20" fmla="*/ 390525 h 755424"/>
              <a:gd name="connsiteX2-21" fmla="*/ 552725 w 1305200"/>
              <a:gd name="connsiteY2-22" fmla="*/ 752475 h 755424"/>
              <a:gd name="connsiteX3-23" fmla="*/ 1305200 w 1305200"/>
              <a:gd name="connsiteY3-24" fmla="*/ 571500 h 755424"/>
              <a:gd name="connsiteX0-25" fmla="*/ 252027 w 1356927"/>
              <a:gd name="connsiteY0-26" fmla="*/ 0 h 753222"/>
              <a:gd name="connsiteX1-27" fmla="*/ 13902 w 1356927"/>
              <a:gd name="connsiteY1-28" fmla="*/ 485775 h 753222"/>
              <a:gd name="connsiteX2-29" fmla="*/ 604452 w 1356927"/>
              <a:gd name="connsiteY2-30" fmla="*/ 752475 h 753222"/>
              <a:gd name="connsiteX3-31" fmla="*/ 1356927 w 1356927"/>
              <a:gd name="connsiteY3-32" fmla="*/ 571500 h 753222"/>
              <a:gd name="connsiteX0-33" fmla="*/ 262322 w 1367222"/>
              <a:gd name="connsiteY0-34" fmla="*/ 0 h 753222"/>
              <a:gd name="connsiteX1-35" fmla="*/ 24197 w 1367222"/>
              <a:gd name="connsiteY1-36" fmla="*/ 485775 h 753222"/>
              <a:gd name="connsiteX2-37" fmla="*/ 614747 w 1367222"/>
              <a:gd name="connsiteY2-38" fmla="*/ 752475 h 753222"/>
              <a:gd name="connsiteX3-39" fmla="*/ 1367222 w 1367222"/>
              <a:gd name="connsiteY3-40" fmla="*/ 571500 h 753222"/>
              <a:gd name="connsiteX0-41" fmla="*/ 308525 w 1413425"/>
              <a:gd name="connsiteY0-42" fmla="*/ 0 h 753222"/>
              <a:gd name="connsiteX1-43" fmla="*/ 70400 w 1413425"/>
              <a:gd name="connsiteY1-44" fmla="*/ 485775 h 753222"/>
              <a:gd name="connsiteX2-45" fmla="*/ 660950 w 1413425"/>
              <a:gd name="connsiteY2-46" fmla="*/ 752475 h 753222"/>
              <a:gd name="connsiteX3-47" fmla="*/ 1413425 w 1413425"/>
              <a:gd name="connsiteY3-48" fmla="*/ 571500 h 753222"/>
              <a:gd name="connsiteX0-49" fmla="*/ 254785 w 1359685"/>
              <a:gd name="connsiteY0-50" fmla="*/ 0 h 810209"/>
              <a:gd name="connsiteX1-51" fmla="*/ 16660 w 1359685"/>
              <a:gd name="connsiteY1-52" fmla="*/ 485775 h 810209"/>
              <a:gd name="connsiteX2-53" fmla="*/ 654835 w 1359685"/>
              <a:gd name="connsiteY2-54" fmla="*/ 809625 h 810209"/>
              <a:gd name="connsiteX3-55" fmla="*/ 1359685 w 1359685"/>
              <a:gd name="connsiteY3-56" fmla="*/ 571500 h 810209"/>
              <a:gd name="connsiteX0-57" fmla="*/ 254785 w 1359685"/>
              <a:gd name="connsiteY0-58" fmla="*/ 0 h 810209"/>
              <a:gd name="connsiteX1-59" fmla="*/ 16660 w 1359685"/>
              <a:gd name="connsiteY1-60" fmla="*/ 485775 h 810209"/>
              <a:gd name="connsiteX2-61" fmla="*/ 654835 w 1359685"/>
              <a:gd name="connsiteY2-62" fmla="*/ 809625 h 810209"/>
              <a:gd name="connsiteX3-63" fmla="*/ 1359685 w 1359685"/>
              <a:gd name="connsiteY3-64" fmla="*/ 571500 h 810209"/>
              <a:gd name="connsiteX0-65" fmla="*/ 257627 w 1362527"/>
              <a:gd name="connsiteY0-66" fmla="*/ 0 h 571500"/>
              <a:gd name="connsiteX1-67" fmla="*/ 19502 w 1362527"/>
              <a:gd name="connsiteY1-68" fmla="*/ 485775 h 571500"/>
              <a:gd name="connsiteX2-69" fmla="*/ 705302 w 1362527"/>
              <a:gd name="connsiteY2-70" fmla="*/ 257175 h 571500"/>
              <a:gd name="connsiteX3-71" fmla="*/ 1362527 w 1362527"/>
              <a:gd name="connsiteY3-72" fmla="*/ 571500 h 571500"/>
              <a:gd name="connsiteX0-73" fmla="*/ 281176 w 1386076"/>
              <a:gd name="connsiteY0-74" fmla="*/ 0 h 571500"/>
              <a:gd name="connsiteX1-75" fmla="*/ 43051 w 1386076"/>
              <a:gd name="connsiteY1-76" fmla="*/ 485775 h 571500"/>
              <a:gd name="connsiteX2-77" fmla="*/ 728851 w 1386076"/>
              <a:gd name="connsiteY2-78" fmla="*/ 257175 h 571500"/>
              <a:gd name="connsiteX3-79" fmla="*/ 1386076 w 1386076"/>
              <a:gd name="connsiteY3-80" fmla="*/ 571500 h 571500"/>
              <a:gd name="connsiteX0-81" fmla="*/ 279766 w 1384666"/>
              <a:gd name="connsiteY0-82" fmla="*/ 0 h 571500"/>
              <a:gd name="connsiteX1-83" fmla="*/ 41641 w 1384666"/>
              <a:gd name="connsiteY1-84" fmla="*/ 485775 h 571500"/>
              <a:gd name="connsiteX2-85" fmla="*/ 708391 w 1384666"/>
              <a:gd name="connsiteY2-86" fmla="*/ 438150 h 571500"/>
              <a:gd name="connsiteX3-87" fmla="*/ 1384666 w 1384666"/>
              <a:gd name="connsiteY3-88" fmla="*/ 571500 h 571500"/>
              <a:gd name="connsiteX0-89" fmla="*/ 276944 w 1381844"/>
              <a:gd name="connsiteY0-90" fmla="*/ 0 h 743734"/>
              <a:gd name="connsiteX1-91" fmla="*/ 38819 w 1381844"/>
              <a:gd name="connsiteY1-92" fmla="*/ 485775 h 743734"/>
              <a:gd name="connsiteX2-93" fmla="*/ 667469 w 1381844"/>
              <a:gd name="connsiteY2-94" fmla="*/ 742950 h 743734"/>
              <a:gd name="connsiteX3-95" fmla="*/ 1381844 w 1381844"/>
              <a:gd name="connsiteY3-96" fmla="*/ 571500 h 743734"/>
              <a:gd name="connsiteX0-97" fmla="*/ 276944 w 1381844"/>
              <a:gd name="connsiteY0-98" fmla="*/ 0 h 745364"/>
              <a:gd name="connsiteX1-99" fmla="*/ 38819 w 1381844"/>
              <a:gd name="connsiteY1-100" fmla="*/ 485775 h 745364"/>
              <a:gd name="connsiteX2-101" fmla="*/ 667469 w 1381844"/>
              <a:gd name="connsiteY2-102" fmla="*/ 742950 h 745364"/>
              <a:gd name="connsiteX3-103" fmla="*/ 1381844 w 1381844"/>
              <a:gd name="connsiteY3-104" fmla="*/ 571500 h 745364"/>
              <a:gd name="connsiteX0-105" fmla="*/ 276944 w 1381844"/>
              <a:gd name="connsiteY0-106" fmla="*/ 0 h 745364"/>
              <a:gd name="connsiteX1-107" fmla="*/ 38819 w 1381844"/>
              <a:gd name="connsiteY1-108" fmla="*/ 485775 h 745364"/>
              <a:gd name="connsiteX2-109" fmla="*/ 667469 w 1381844"/>
              <a:gd name="connsiteY2-110" fmla="*/ 742950 h 745364"/>
              <a:gd name="connsiteX3-111" fmla="*/ 1381844 w 1381844"/>
              <a:gd name="connsiteY3-112" fmla="*/ 571500 h 74536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81844" h="745364">
                <a:moveTo>
                  <a:pt x="276944" y="0"/>
                </a:moveTo>
                <a:cubicBezTo>
                  <a:pt x="-45319" y="180181"/>
                  <a:pt x="-26268" y="361950"/>
                  <a:pt x="38819" y="485775"/>
                </a:cubicBezTo>
                <a:cubicBezTo>
                  <a:pt x="103906" y="609600"/>
                  <a:pt x="348381" y="766762"/>
                  <a:pt x="667469" y="742950"/>
                </a:cubicBezTo>
                <a:cubicBezTo>
                  <a:pt x="986557" y="719138"/>
                  <a:pt x="1381844" y="571500"/>
                  <a:pt x="1381844" y="571500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VNI-Times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6.93642E-7 L -0.08516 0.006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9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8" grpId="0" animBg="1"/>
      <p:bldP spid="63" grpId="0" animBg="1"/>
      <p:bldP spid="9" grpId="0" animBg="1"/>
      <p:bldP spid="10" grpId="0" animBg="1"/>
      <p:bldP spid="19" grpId="0"/>
      <p:bldP spid="23" grpId="0"/>
      <p:bldP spid="24" grpId="0"/>
      <p:bldP spid="20" grpId="0"/>
      <p:bldP spid="26" grpId="0"/>
      <p:bldP spid="27" grpId="0"/>
      <p:bldP spid="21" grpId="0"/>
      <p:bldP spid="21" grpId="1"/>
      <p:bldP spid="29" grpId="0"/>
      <p:bldP spid="36870" grpId="0" animBg="1"/>
      <p:bldP spid="36871" grpId="0" animBg="1"/>
      <p:bldP spid="36872" grpId="0" animBg="1"/>
      <p:bldP spid="36875" grpId="0" animBg="1"/>
      <p:bldP spid="36876" grpId="0" animBg="1"/>
      <p:bldP spid="368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35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CÔNG VIỆC VỀ NHÀ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3551" y="1696441"/>
            <a:ext cx="8232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CÁC ĐỊNH NGHĨA TỈ SỐ LƯỢNG GIÁC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3551" y="2349304"/>
            <a:ext cx="10339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ĐỊNH LÍ TSLG CỦA HAI GÓC PHỤ NHAU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baseline="30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9857" y="2928199"/>
            <a:ext cx="1020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LÀM BÀI TẬP 12,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16, 17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 / 77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4367410" y="5449848"/>
            <a:ext cx="5970272" cy="12221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36013" y="4199580"/>
            <a:ext cx="5970272" cy="12221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0" y="117765"/>
            <a:ext cx="10515600" cy="594995"/>
          </a:xfrm>
        </p:spPr>
        <p:txBody>
          <a:bodyPr>
            <a:normAutofit/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cs typeface="Times New Roman" panose="02020603050405020304"/>
              </a:rPr>
              <a:t>§</a:t>
            </a:r>
            <a:r>
              <a:rPr lang="vi-VN" sz="2800" b="1" kern="10" dirty="0" smtClean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cs typeface="Times New Roman" panose="02020603050405020304"/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LƯỢNG GIÁC CỦA GÓC NHỌN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/>
          <p:nvPr/>
        </p:nvSpPr>
        <p:spPr>
          <a:xfrm>
            <a:off x="518160" y="721787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TỈ SỐ LƯỢNG GIÁC CỦA MỘT GÓC NHỌN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itle 1"/>
          <p:cNvSpPr txBox="1"/>
          <p:nvPr/>
        </p:nvSpPr>
        <p:spPr>
          <a:xfrm>
            <a:off x="518160" y="1246444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TỶ SỐ LƯỢNG GIÁC CỦA HAI GÓC PHỤ NHAU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5402" y="1841439"/>
            <a:ext cx="6436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51334" y="2321147"/>
                <a:ext cx="9578135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phụ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ß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xem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TSLG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quan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hê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34" y="2321147"/>
                <a:ext cx="9578135" cy="954107"/>
              </a:xfrm>
              <a:prstGeom prst="rect">
                <a:avLst/>
              </a:prstGeom>
              <a:blipFill rotWithShape="1">
                <a:blip r:embed="rId1"/>
                <a:stretch>
                  <a:fillRect l="-5" t="-23" r="3" b="5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519201" y="4348072"/>
            <a:ext cx="3848724" cy="2252969"/>
            <a:chOff x="280699" y="3789570"/>
            <a:chExt cx="3848724" cy="2252969"/>
          </a:xfrm>
        </p:grpSpPr>
        <p:sp>
          <p:nvSpPr>
            <p:cNvPr id="3" name="Right Triangle 2"/>
            <p:cNvSpPr/>
            <p:nvPr/>
          </p:nvSpPr>
          <p:spPr>
            <a:xfrm rot="12317305" flipH="1">
              <a:off x="746616" y="4656062"/>
              <a:ext cx="2910478" cy="1386477"/>
            </a:xfrm>
            <a:prstGeom prst="rtTriangle">
              <a:avLst/>
            </a:prstGeom>
            <a:solidFill>
              <a:schemeClr val="tx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7778809">
              <a:off x="1153503" y="4146292"/>
              <a:ext cx="182879" cy="20040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680167" y="4965615"/>
                  <a:ext cx="37702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chemeClr val="bg1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α</m:t>
                      </m:r>
                    </m:oMath>
                  </a14:m>
                  <a:endParaRPr lang="en-US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167" y="4965615"/>
                  <a:ext cx="377026" cy="40011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167197">
              <a:off x="332839" y="4873331"/>
              <a:ext cx="800431" cy="638869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8"/>
            <p:cNvSpPr/>
            <p:nvPr/>
          </p:nvSpPr>
          <p:spPr>
            <a:xfrm rot="14722750">
              <a:off x="2756374" y="4950050"/>
              <a:ext cx="703385" cy="607085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849734" y="4979683"/>
              <a:ext cx="359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dirty="0" smtClean="0">
                  <a:solidFill>
                    <a:srgbClr val="FFFF00"/>
                  </a:solidFill>
                  <a:cs typeface="Times New Roman" panose="02020603050405020304" pitchFamily="18" charset="0"/>
                </a:rPr>
                <a:t>ß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853804" y="3789570"/>
                  <a:ext cx="41710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rgbClr val="FFFF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𝐀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3804" y="3789570"/>
                  <a:ext cx="417102" cy="400110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80699" y="5263801"/>
                  <a:ext cx="41389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𝐁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699" y="5263801"/>
                  <a:ext cx="413896" cy="400110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3736367" y="5098757"/>
                  <a:ext cx="39305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i="1" dirty="0" smtClean="0">
                      <a:solidFill>
                        <a:srgbClr val="FFFF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𝐂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6367" y="5098757"/>
                  <a:ext cx="393056" cy="400110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28440" y="3154568"/>
                <a:ext cx="102918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?3.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nghĩa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TSLG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ß 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40" y="3154568"/>
                <a:ext cx="10291827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4" t="-100" r="1" b="9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/>
              <p:cNvSpPr txBox="1"/>
              <p:nvPr/>
            </p:nvSpPr>
            <p:spPr>
              <a:xfrm>
                <a:off x="4354226" y="3649038"/>
                <a:ext cx="277750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 TSLG </a:t>
                </a:r>
                <a:r>
                  <a:rPr lang="en-US" sz="22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  <m:r>
                      <m:rPr>
                        <m:nor/>
                      </m:rPr>
                      <a:rPr lang="en-US" sz="2200" b="1" i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r>
                  <a:rPr lang="en-US" sz="2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226" y="3649038"/>
                <a:ext cx="2777508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1" t="-76" r="2" b="1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4727146" y="4148781"/>
                <a:ext cx="1550827" cy="6258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in</m:t>
                    </m:r>
                    <m:r>
                      <m:rPr>
                        <m:nor/>
                      </m:rPr>
                      <a:rPr lang="en-US"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𝑩𝑪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146" y="4148781"/>
                <a:ext cx="1550827" cy="625812"/>
              </a:xfrm>
              <a:prstGeom prst="rect">
                <a:avLst/>
              </a:prstGeom>
              <a:blipFill rotWithShape="1">
                <a:blip r:embed="rId8"/>
                <a:stretch>
                  <a:fillRect l="-13" t="-52" r="23" b="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4720154" y="4762801"/>
                <a:ext cx="1550827" cy="62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os</m:t>
                    </m:r>
                    <m:r>
                      <m:rPr>
                        <m:nor/>
                      </m:rPr>
                      <a:rPr lang="en-US"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𝑩𝑪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154" y="4762801"/>
                <a:ext cx="1550827" cy="624786"/>
              </a:xfrm>
              <a:prstGeom prst="rect">
                <a:avLst/>
              </a:prstGeom>
              <a:blipFill rotWithShape="1">
                <a:blip r:embed="rId9"/>
                <a:stretch>
                  <a:fillRect l="-13" t="-48" r="23" b="4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4749394" y="5449848"/>
                <a:ext cx="1550827" cy="624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𝒕𝒂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9394" y="5449848"/>
                <a:ext cx="1550827" cy="624082"/>
              </a:xfrm>
              <a:prstGeom prst="rect">
                <a:avLst/>
              </a:prstGeom>
              <a:blipFill rotWithShape="1">
                <a:blip r:embed="rId10"/>
                <a:stretch>
                  <a:fillRect l="-15" t="-45" r="25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4761835" y="6009801"/>
                <a:ext cx="1550827" cy="62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𝒄𝒐𝒕</m:t>
                    </m:r>
                    <m:r>
                      <m:rPr>
                        <m:nor/>
                      </m:rPr>
                      <a:rPr lang="en-US"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α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1835" y="6009801"/>
                <a:ext cx="1550827" cy="624786"/>
              </a:xfrm>
              <a:prstGeom prst="rect">
                <a:avLst/>
              </a:prstGeom>
              <a:blipFill rotWithShape="1">
                <a:blip r:embed="rId11"/>
                <a:stretch>
                  <a:fillRect l="-39" t="-26" r="8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7839771" y="3722354"/>
                <a:ext cx="277750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TSLG </a:t>
                </a:r>
                <a:r>
                  <a:rPr lang="en-US" sz="2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>
                    <a:cs typeface="Times New Roman" panose="02020603050405020304" pitchFamily="18" charset="0"/>
                  </a:rPr>
                  <a:t>ß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b="0" i="0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r>
                  <a:rPr lang="en-US" sz="22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9771" y="3722354"/>
                <a:ext cx="2777508" cy="430887"/>
              </a:xfrm>
              <a:prstGeom prst="rect">
                <a:avLst/>
              </a:prstGeom>
              <a:blipFill rotWithShape="1">
                <a:blip r:embed="rId12"/>
                <a:stretch>
                  <a:fillRect l="-2" t="-144" r="3" b="7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8198034" y="4198698"/>
                <a:ext cx="1550827" cy="62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in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ß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𝑩𝑪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8034" y="4198698"/>
                <a:ext cx="1550827" cy="624786"/>
              </a:xfrm>
              <a:prstGeom prst="rect">
                <a:avLst/>
              </a:prstGeom>
              <a:blipFill rotWithShape="1">
                <a:blip r:embed="rId13"/>
                <a:stretch>
                  <a:fillRect l="-12" t="-12" r="22" b="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8191042" y="4784582"/>
                <a:ext cx="1550827" cy="6258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os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ß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𝑩𝑪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042" y="4784582"/>
                <a:ext cx="1550827" cy="625812"/>
              </a:xfrm>
              <a:prstGeom prst="rect">
                <a:avLst/>
              </a:prstGeom>
              <a:blipFill rotWithShape="1">
                <a:blip r:embed="rId14"/>
                <a:stretch>
                  <a:fillRect l="-11" t="-79" r="22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8220282" y="5443493"/>
                <a:ext cx="1550827" cy="62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𝒕𝒂</m:t>
                    </m:r>
                    <m:r>
                      <m:rPr>
                        <m:nor/>
                      </m:rPr>
                      <a:rPr lang="en-US" sz="2400" b="1" i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ß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0282" y="5443493"/>
                <a:ext cx="1550827" cy="624786"/>
              </a:xfrm>
              <a:prstGeom prst="rect">
                <a:avLst/>
              </a:prstGeom>
              <a:blipFill rotWithShape="1">
                <a:blip r:embed="rId15"/>
                <a:stretch>
                  <a:fillRect l="-13" t="-44" r="23" b="3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8232723" y="6045650"/>
                <a:ext cx="1550827" cy="624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𝒄𝒐𝒕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ß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𝑨𝑪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2723" y="6045650"/>
                <a:ext cx="1550827" cy="624082"/>
              </a:xfrm>
              <a:prstGeom prst="rect">
                <a:avLst/>
              </a:prstGeom>
              <a:blipFill rotWithShape="1">
                <a:blip r:embed="rId16"/>
                <a:stretch>
                  <a:fillRect l="-38" t="-72" r="7" b="5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Equal 12"/>
          <p:cNvSpPr/>
          <p:nvPr/>
        </p:nvSpPr>
        <p:spPr>
          <a:xfrm rot="1118313">
            <a:off x="5902728" y="4589227"/>
            <a:ext cx="2340424" cy="358516"/>
          </a:xfrm>
          <a:prstGeom prst="mathEqual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Equal 13"/>
          <p:cNvSpPr/>
          <p:nvPr/>
        </p:nvSpPr>
        <p:spPr>
          <a:xfrm rot="20589847">
            <a:off x="5755409" y="4695510"/>
            <a:ext cx="2844179" cy="354712"/>
          </a:xfrm>
          <a:prstGeom prst="mathEqual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Equal 79"/>
          <p:cNvSpPr/>
          <p:nvPr/>
        </p:nvSpPr>
        <p:spPr>
          <a:xfrm rot="1118313">
            <a:off x="5911954" y="5800309"/>
            <a:ext cx="2576545" cy="358516"/>
          </a:xfrm>
          <a:prstGeom prst="mathEqual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Equal 80"/>
          <p:cNvSpPr/>
          <p:nvPr/>
        </p:nvSpPr>
        <p:spPr>
          <a:xfrm rot="20589847">
            <a:off x="5755409" y="4681661"/>
            <a:ext cx="2844179" cy="354712"/>
          </a:xfrm>
          <a:prstGeom prst="mathEqual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Equal 82"/>
          <p:cNvSpPr/>
          <p:nvPr/>
        </p:nvSpPr>
        <p:spPr>
          <a:xfrm rot="20589847">
            <a:off x="5824760" y="5876790"/>
            <a:ext cx="2844179" cy="354712"/>
          </a:xfrm>
          <a:prstGeom prst="mathEqual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8440" y="3804415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2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2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2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2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2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2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12" grpId="0" animBg="1"/>
      <p:bldP spid="33" grpId="0"/>
      <p:bldP spid="34" grpId="0"/>
      <p:bldP spid="35" grpId="0"/>
      <p:bldP spid="11" grpId="0"/>
      <p:bldP spid="13" grpId="0" animBg="1"/>
      <p:bldP spid="14" grpId="0" animBg="1"/>
      <p:bldP spid="80" grpId="0" animBg="1"/>
      <p:bldP spid="81" grpId="0" animBg="1"/>
      <p:bldP spid="83" grpId="0" animBg="1"/>
      <p:bldP spid="15" grpId="0"/>
      <p:bldP spid="69" grpId="1"/>
      <p:bldP spid="70" grpId="1"/>
      <p:bldP spid="71" grpId="1"/>
      <p:bldP spid="72" grpId="1"/>
      <p:bldP spid="73" grpId="1"/>
      <p:bldP spid="75" grpId="1"/>
      <p:bldP spid="74" grpId="1"/>
      <p:bldP spid="76" grpId="1"/>
      <p:bldP spid="77" grpId="1"/>
      <p:bldP spid="7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0" y="117765"/>
            <a:ext cx="10515600" cy="594995"/>
          </a:xfrm>
        </p:spPr>
        <p:txBody>
          <a:bodyPr>
            <a:normAutofit/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cs typeface="Times New Roman" panose="02020603050405020304"/>
              </a:rPr>
              <a:t>§2.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LƯỢNG GIÁC CỦA GÓC NHỌN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/>
          <p:nvPr/>
        </p:nvSpPr>
        <p:spPr>
          <a:xfrm>
            <a:off x="518160" y="576137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TỈ SỐ LƯỢNG GIÁC CỦA MỘT GÓC NHỌN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itle 1"/>
          <p:cNvSpPr txBox="1"/>
          <p:nvPr/>
        </p:nvSpPr>
        <p:spPr>
          <a:xfrm>
            <a:off x="518160" y="1171132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TỶ SỐ LƯỢNG GIÁC CỦA HAI GÓC PHỤ NHAU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 rot="158266">
            <a:off x="335928" y="2895601"/>
            <a:ext cx="4023623" cy="2578956"/>
            <a:chOff x="280699" y="3789570"/>
            <a:chExt cx="3829789" cy="2252969"/>
          </a:xfrm>
        </p:grpSpPr>
        <p:sp>
          <p:nvSpPr>
            <p:cNvPr id="3" name="Right Triangle 2"/>
            <p:cNvSpPr/>
            <p:nvPr/>
          </p:nvSpPr>
          <p:spPr>
            <a:xfrm rot="12317305" flipH="1">
              <a:off x="746616" y="4656062"/>
              <a:ext cx="2910478" cy="1386477"/>
            </a:xfrm>
            <a:prstGeom prst="rtTriangl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7778809">
              <a:off x="1153503" y="4146292"/>
              <a:ext cx="182879" cy="20040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680167" y="4965615"/>
                  <a:ext cx="37702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chemeClr val="bg1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α</m:t>
                      </m:r>
                    </m:oMath>
                  </a14:m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167" y="4965615"/>
                  <a:ext cx="377026" cy="400110"/>
                </a:xfrm>
                <a:prstGeom prst="rect">
                  <a:avLst/>
                </a:prstGeom>
                <a:blipFill rotWithShape="1">
                  <a:blip r:embed="rId1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167197">
              <a:off x="332839" y="4873331"/>
              <a:ext cx="800431" cy="638869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8"/>
            <p:cNvSpPr/>
            <p:nvPr/>
          </p:nvSpPr>
          <p:spPr>
            <a:xfrm rot="14722750">
              <a:off x="2756374" y="4950050"/>
              <a:ext cx="703385" cy="607085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849734" y="4979683"/>
              <a:ext cx="359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 ß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853804" y="3789570"/>
                  <a:ext cx="397009" cy="3495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rgbClr val="FFFF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𝐀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3804" y="3789570"/>
                  <a:ext cx="397009" cy="34953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80699" y="5263801"/>
                  <a:ext cx="393957" cy="3495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rgbClr val="FFFF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𝐁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699" y="5263801"/>
                  <a:ext cx="393957" cy="34953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3736367" y="5098757"/>
                  <a:ext cx="374121" cy="3495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i="1" dirty="0" smtClean="0">
                      <a:solidFill>
                        <a:srgbClr val="FFFF00"/>
                      </a:solidFill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𝐂</m:t>
                      </m:r>
                    </m:oMath>
                  </a14:m>
                  <a:endPara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6367" y="5098757"/>
                  <a:ext cx="374121" cy="349535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en-US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/>
          <p:cNvSpPr txBox="1"/>
          <p:nvPr/>
        </p:nvSpPr>
        <p:spPr>
          <a:xfrm>
            <a:off x="729674" y="1766127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73252" y="1765401"/>
            <a:ext cx="101248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côsin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tang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ôtang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4458064" y="3025537"/>
                <a:ext cx="6218434" cy="68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2400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2400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sin45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=cos45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tan45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=cot45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 </a:t>
                </a:r>
                <a:endPara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064" y="3025537"/>
                <a:ext cx="6218434" cy="685509"/>
              </a:xfrm>
              <a:prstGeom prst="rect">
                <a:avLst/>
              </a:prstGeom>
              <a:blipFill rotWithShape="1">
                <a:blip r:embed="rId5"/>
                <a:stretch>
                  <a:fillRect l="-6" t="-4504" r="-17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4472131" y="3817287"/>
                <a:ext cx="7750904" cy="14203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2400" u="sng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2400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TSLG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60</a:t>
                </a:r>
                <a:r>
                  <a:rPr lang="en-US" sz="2400" b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TSLG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30</a:t>
                </a:r>
                <a:r>
                  <a:rPr lang="en-US" sz="2400" b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sin60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cos60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tan60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cot60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131" y="3817287"/>
                <a:ext cx="7750904" cy="1420389"/>
              </a:xfrm>
              <a:prstGeom prst="rect">
                <a:avLst/>
              </a:prstGeom>
              <a:blipFill rotWithShape="1">
                <a:blip r:embed="rId6"/>
                <a:stretch>
                  <a:fillRect l="-6" t="-2167" r="7" b="1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49730" y="5373856"/>
                <a:ext cx="10775963" cy="6864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sin30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=cos60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cos30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=sin60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tan30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=cot60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cot30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=tan60</a:t>
                </a:r>
                <a:r>
                  <a:rPr lang="en-US" sz="2400" b="1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)</a:t>
                </a: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30" y="5373856"/>
                <a:ext cx="10775963" cy="686406"/>
              </a:xfrm>
              <a:prstGeom prst="rect">
                <a:avLst/>
              </a:prstGeom>
              <a:blipFill rotWithShape="1">
                <a:blip r:embed="rId7"/>
                <a:stretch>
                  <a:fillRect l="-4" t="-4511" r="4" b="6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20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20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9" grpId="0"/>
      <p:bldP spid="40" grpId="0"/>
      <p:bldP spid="41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66"/>
          <p:cNvSpPr txBox="1">
            <a:spLocks noChangeArrowheads="1"/>
          </p:cNvSpPr>
          <p:nvPr/>
        </p:nvSpPr>
        <p:spPr bwMode="auto">
          <a:xfrm>
            <a:off x="281517" y="686435"/>
            <a:ext cx="9753600" cy="617601"/>
          </a:xfrm>
          <a:prstGeom prst="rect">
            <a:avLst/>
          </a:prstGeom>
          <a:noFill/>
          <a:ln>
            <a:noFill/>
          </a:ln>
          <a:effectLst/>
        </p:spPr>
        <p:txBody>
          <a:bodyPr lIns="108850" tIns="54425" rIns="108850" bIns="54425"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3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3879" name="Group 151"/>
          <p:cNvGraphicFramePr>
            <a:graphicFrameLocks noGrp="1"/>
          </p:cNvGraphicFramePr>
          <p:nvPr/>
        </p:nvGraphicFramePr>
        <p:xfrm>
          <a:off x="406400" y="1746250"/>
          <a:ext cx="11277600" cy="5029202"/>
        </p:xfrm>
        <a:graphic>
          <a:graphicData uri="http://schemas.openxmlformats.org/drawingml/2006/table">
            <a:tbl>
              <a:tblPr/>
              <a:tblGrid>
                <a:gridCol w="3657600"/>
                <a:gridCol w="2438400"/>
                <a:gridCol w="2540000"/>
                <a:gridCol w="2641600"/>
              </a:tblGrid>
              <a:tr h="1004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kumimoji="0" lang="en-US" altLang="en-US" sz="28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  <a:r>
                        <a:rPr kumimoji="0" lang="en-US" altLang="en-US" sz="28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kumimoji="0" lang="en-US" altLang="en-US" sz="28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cos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tg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4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cotg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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75" name="Text Box 147"/>
          <p:cNvSpPr txBox="1">
            <a:spLocks noChangeArrowheads="1"/>
          </p:cNvSpPr>
          <p:nvPr/>
        </p:nvSpPr>
        <p:spPr bwMode="auto">
          <a:xfrm>
            <a:off x="425450" y="2286001"/>
            <a:ext cx="2641600" cy="47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50" tIns="54425" rIns="108850" bIns="54425"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6" name="Line 148"/>
          <p:cNvSpPr>
            <a:spLocks noChangeShapeType="1"/>
          </p:cNvSpPr>
          <p:nvPr/>
        </p:nvSpPr>
        <p:spPr bwMode="auto">
          <a:xfrm>
            <a:off x="406400" y="1752600"/>
            <a:ext cx="3657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50" tIns="54425" rIns="108850" bIns="54425"/>
          <a:lstStyle/>
          <a:p>
            <a:endParaRPr lang="en-US"/>
          </a:p>
        </p:txBody>
      </p:sp>
      <p:sp>
        <p:nvSpPr>
          <p:cNvPr id="61477" name="Text Box 149"/>
          <p:cNvSpPr txBox="1">
            <a:spLocks noChangeArrowheads="1"/>
          </p:cNvSpPr>
          <p:nvPr/>
        </p:nvSpPr>
        <p:spPr bwMode="auto">
          <a:xfrm>
            <a:off x="3149601" y="1752601"/>
            <a:ext cx="609600" cy="47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50" tIns="54425" rIns="108850" bIns="54425"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</a:t>
            </a:r>
            <a:endParaRPr lang="en-US" altLang="en-US">
              <a:sym typeface="Symbol" panose="05050102010706020507" pitchFamily="18" charset="2"/>
            </a:endParaRPr>
          </a:p>
        </p:txBody>
      </p:sp>
      <p:graphicFrame>
        <p:nvGraphicFramePr>
          <p:cNvPr id="73880" name="Object 152"/>
          <p:cNvGraphicFramePr>
            <a:graphicFrameLocks noChangeAspect="1"/>
          </p:cNvGraphicFramePr>
          <p:nvPr/>
        </p:nvGraphicFramePr>
        <p:xfrm>
          <a:off x="4978402" y="2743200"/>
          <a:ext cx="46143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" imgW="152400" imgH="393700" progId="Equation.3">
                  <p:embed/>
                </p:oleObj>
              </mc:Choice>
              <mc:Fallback>
                <p:oleObj name="Equation" r:id="rId1" imgW="152400" imgH="393700" progId="Equation.3">
                  <p:embed/>
                  <p:pic>
                    <p:nvPicPr>
                      <p:cNvPr id="0" name="Picture 1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2" y="2743200"/>
                        <a:ext cx="46143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1" name="Object 153"/>
          <p:cNvGraphicFramePr>
            <a:graphicFrameLocks noChangeAspect="1"/>
          </p:cNvGraphicFramePr>
          <p:nvPr/>
        </p:nvGraphicFramePr>
        <p:xfrm>
          <a:off x="4823884" y="3767138"/>
          <a:ext cx="770466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3" imgW="254000" imgH="431800" progId="Equation.3">
                  <p:embed/>
                </p:oleObj>
              </mc:Choice>
              <mc:Fallback>
                <p:oleObj name="Equation" r:id="rId3" imgW="254000" imgH="431800" progId="Equation.3">
                  <p:embed/>
                  <p:pic>
                    <p:nvPicPr>
                      <p:cNvPr id="0" name="Picture 1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884" y="3767138"/>
                        <a:ext cx="770466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2" name="Object 154"/>
          <p:cNvGraphicFramePr>
            <a:graphicFrameLocks noChangeAspect="1"/>
          </p:cNvGraphicFramePr>
          <p:nvPr/>
        </p:nvGraphicFramePr>
        <p:xfrm>
          <a:off x="4840818" y="4800601"/>
          <a:ext cx="768349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5" imgW="254000" imgH="431800" progId="Equation.3">
                  <p:embed/>
                </p:oleObj>
              </mc:Choice>
              <mc:Fallback>
                <p:oleObj name="Equation" r:id="rId5" imgW="254000" imgH="431800" progId="Equation.3">
                  <p:embed/>
                  <p:pic>
                    <p:nvPicPr>
                      <p:cNvPr id="0" name="Picture 1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818" y="4800601"/>
                        <a:ext cx="768349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3" name="Object 155"/>
          <p:cNvGraphicFramePr>
            <a:graphicFrameLocks noChangeAspect="1"/>
          </p:cNvGraphicFramePr>
          <p:nvPr/>
        </p:nvGraphicFramePr>
        <p:xfrm>
          <a:off x="4813301" y="6045201"/>
          <a:ext cx="692151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Equation" r:id="rId7" imgW="228600" imgH="228600" progId="Equation.3">
                  <p:embed/>
                </p:oleObj>
              </mc:Choice>
              <mc:Fallback>
                <p:oleObj name="Equation" r:id="rId7" imgW="228600" imgH="228600" progId="Equation.3">
                  <p:embed/>
                  <p:pic>
                    <p:nvPicPr>
                      <p:cNvPr id="0" name="Picture 1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1" y="6045201"/>
                        <a:ext cx="692151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4" name="Object 156"/>
          <p:cNvGraphicFramePr>
            <a:graphicFrameLocks noChangeAspect="1"/>
          </p:cNvGraphicFramePr>
          <p:nvPr/>
        </p:nvGraphicFramePr>
        <p:xfrm>
          <a:off x="7243234" y="2776539"/>
          <a:ext cx="808566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Equation" r:id="rId9" imgW="266700" imgH="431165" progId="Equation.3">
                  <p:embed/>
                </p:oleObj>
              </mc:Choice>
              <mc:Fallback>
                <p:oleObj name="Equation" r:id="rId9" imgW="266700" imgH="431165" progId="Equation.3">
                  <p:embed/>
                  <p:pic>
                    <p:nvPicPr>
                      <p:cNvPr id="0" name="Picture 1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3234" y="2776539"/>
                        <a:ext cx="808566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5" name="Object 157"/>
          <p:cNvGraphicFramePr>
            <a:graphicFrameLocks noChangeAspect="1"/>
          </p:cNvGraphicFramePr>
          <p:nvPr/>
        </p:nvGraphicFramePr>
        <p:xfrm>
          <a:off x="7260169" y="3768725"/>
          <a:ext cx="808566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Equation" r:id="rId11" imgW="266700" imgH="431165" progId="Equation.3">
                  <p:embed/>
                </p:oleObj>
              </mc:Choice>
              <mc:Fallback>
                <p:oleObj name="Equation" r:id="rId11" imgW="266700" imgH="431165" progId="Equation.3">
                  <p:embed/>
                  <p:pic>
                    <p:nvPicPr>
                      <p:cNvPr id="0" name="Picture 1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0169" y="3768725"/>
                        <a:ext cx="808566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6" name="Object 158"/>
          <p:cNvGraphicFramePr>
            <a:graphicFrameLocks noChangeAspect="1"/>
          </p:cNvGraphicFramePr>
          <p:nvPr/>
        </p:nvGraphicFramePr>
        <p:xfrm>
          <a:off x="7584018" y="5102226"/>
          <a:ext cx="268816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12" imgW="88900" imgH="164465" progId="Equation.3">
                  <p:embed/>
                </p:oleObj>
              </mc:Choice>
              <mc:Fallback>
                <p:oleObj name="Equation" r:id="rId12" imgW="88900" imgH="164465" progId="Equation.3">
                  <p:embed/>
                  <p:pic>
                    <p:nvPicPr>
                      <p:cNvPr id="0" name="Picture 1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4018" y="5102226"/>
                        <a:ext cx="268816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7" name="Object 159"/>
          <p:cNvGraphicFramePr>
            <a:graphicFrameLocks noChangeAspect="1"/>
          </p:cNvGraphicFramePr>
          <p:nvPr/>
        </p:nvGraphicFramePr>
        <p:xfrm>
          <a:off x="7620001" y="6172200"/>
          <a:ext cx="26881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14" imgW="88900" imgH="164465" progId="Equation.3">
                  <p:embed/>
                </p:oleObj>
              </mc:Choice>
              <mc:Fallback>
                <p:oleObj name="Equation" r:id="rId14" imgW="88900" imgH="164465" progId="Equation.3">
                  <p:embed/>
                  <p:pic>
                    <p:nvPicPr>
                      <p:cNvPr id="0" name="Picture 1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1" y="6172200"/>
                        <a:ext cx="26881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89" name="Object 161"/>
          <p:cNvGraphicFramePr>
            <a:graphicFrameLocks noChangeAspect="1"/>
          </p:cNvGraphicFramePr>
          <p:nvPr/>
        </p:nvGraphicFramePr>
        <p:xfrm>
          <a:off x="9855200" y="2743201"/>
          <a:ext cx="770466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15" imgW="254000" imgH="431800" progId="Equation.3">
                  <p:embed/>
                </p:oleObj>
              </mc:Choice>
              <mc:Fallback>
                <p:oleObj name="Equation" r:id="rId15" imgW="254000" imgH="431800" progId="Equation.3">
                  <p:embed/>
                  <p:pic>
                    <p:nvPicPr>
                      <p:cNvPr id="0" name="Picture 1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0" y="2743201"/>
                        <a:ext cx="770466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90" name="Object 162"/>
          <p:cNvGraphicFramePr>
            <a:graphicFrameLocks noChangeAspect="1"/>
          </p:cNvGraphicFramePr>
          <p:nvPr/>
        </p:nvGraphicFramePr>
        <p:xfrm>
          <a:off x="10028768" y="3817938"/>
          <a:ext cx="46143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16" imgW="152400" imgH="393700" progId="Equation.3">
                  <p:embed/>
                </p:oleObj>
              </mc:Choice>
              <mc:Fallback>
                <p:oleObj name="Equation" r:id="rId16" imgW="152400" imgH="393700" progId="Equation.3">
                  <p:embed/>
                  <p:pic>
                    <p:nvPicPr>
                      <p:cNvPr id="0" name="Picture 1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8768" y="3817938"/>
                        <a:ext cx="46143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91" name="Object 163"/>
          <p:cNvGraphicFramePr>
            <a:graphicFrameLocks noChangeAspect="1"/>
          </p:cNvGraphicFramePr>
          <p:nvPr/>
        </p:nvGraphicFramePr>
        <p:xfrm>
          <a:off x="9855201" y="5029201"/>
          <a:ext cx="692151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18" imgW="228600" imgH="228600" progId="Equation.3">
                  <p:embed/>
                </p:oleObj>
              </mc:Choice>
              <mc:Fallback>
                <p:oleObj name="Equation" r:id="rId18" imgW="228600" imgH="228600" progId="Equation.3">
                  <p:embed/>
                  <p:pic>
                    <p:nvPicPr>
                      <p:cNvPr id="0" name="Picture 1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1" y="5029201"/>
                        <a:ext cx="692151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92" name="Object 164"/>
          <p:cNvGraphicFramePr>
            <a:graphicFrameLocks noChangeAspect="1"/>
          </p:cNvGraphicFramePr>
          <p:nvPr/>
        </p:nvGraphicFramePr>
        <p:xfrm>
          <a:off x="9855201" y="5813426"/>
          <a:ext cx="768351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19" imgW="254000" imgH="431800" progId="Equation.3">
                  <p:embed/>
                </p:oleObj>
              </mc:Choice>
              <mc:Fallback>
                <p:oleObj name="Equation" r:id="rId19" imgW="254000" imgH="431800" progId="Equation.3">
                  <p:embed/>
                  <p:pic>
                    <p:nvPicPr>
                      <p:cNvPr id="0" name="Picture 1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1" y="5813426"/>
                        <a:ext cx="768351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40" descr="Parchment"/>
          <p:cNvSpPr txBox="1">
            <a:spLocks noChangeArrowheads="1"/>
          </p:cNvSpPr>
          <p:nvPr/>
        </p:nvSpPr>
        <p:spPr bwMode="auto">
          <a:xfrm>
            <a:off x="58209" y="2"/>
            <a:ext cx="12075583" cy="60235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 w="12700">
            <a:noFill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08850" tIns="54425" rIns="108850" bIns="544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32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cs typeface="Times New Roman" panose="02020603050405020304"/>
              </a:rPr>
              <a:t>§2. </a:t>
            </a:r>
            <a:r>
              <a:rPr lang="en-US" sz="31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TỈ </a:t>
            </a:r>
            <a:r>
              <a:rPr lang="en-US" sz="31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SỐ LƯỢNG GIÁC CỦA GÓC NHỌN</a:t>
            </a:r>
            <a:endParaRPr lang="en-US" sz="31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388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389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388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388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388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389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388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7389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7388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7388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7388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7388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0" y="117765"/>
            <a:ext cx="10515600" cy="594995"/>
          </a:xfrm>
        </p:spPr>
        <p:txBody>
          <a:bodyPr>
            <a:normAutofit/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191919"/>
                  </a:solidFill>
                  <a:round/>
                </a:ln>
                <a:solidFill>
                  <a:srgbClr val="FF0000"/>
                </a:solidFill>
                <a:effectLst>
                  <a:outerShdw dist="38100" dir="2639959" algn="bl" rotWithShape="0">
                    <a:srgbClr val="191919"/>
                  </a:outerShdw>
                </a:effectLst>
                <a:cs typeface="Times New Roman" panose="02020603050405020304"/>
              </a:rPr>
              <a:t>§2.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LƯỢNG GIÁC CỦA GÓC NHỌN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/>
          <p:nvPr/>
        </p:nvSpPr>
        <p:spPr>
          <a:xfrm>
            <a:off x="518160" y="576137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TỈ SỐ LƯỢNG GIÁC CỦA MỘT GÓC NHỌN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itle 1"/>
          <p:cNvSpPr txBox="1"/>
          <p:nvPr/>
        </p:nvSpPr>
        <p:spPr>
          <a:xfrm>
            <a:off x="665402" y="1120971"/>
            <a:ext cx="8717366" cy="1108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3" name="Title 1"/>
          <p:cNvSpPr txBox="1"/>
          <p:nvPr/>
        </p:nvSpPr>
        <p:spPr>
          <a:xfrm>
            <a:off x="535905" y="1141786"/>
            <a:ext cx="897636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TỶ SỐ LƯỢNG GIÁC CỦA HAI GÓC PHỤ NHAU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0177" y="1765755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4495" y="1733550"/>
            <a:ext cx="89098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côsin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côtang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25519" y="3981154"/>
            <a:ext cx="2955639" cy="2140666"/>
            <a:chOff x="1025519" y="3981156"/>
            <a:chExt cx="2955639" cy="2034183"/>
          </a:xfrm>
        </p:grpSpPr>
        <p:sp>
          <p:nvSpPr>
            <p:cNvPr id="3" name="Right Triangle 2"/>
            <p:cNvSpPr/>
            <p:nvPr/>
          </p:nvSpPr>
          <p:spPr>
            <a:xfrm>
              <a:off x="1026942" y="3981156"/>
              <a:ext cx="2954216" cy="1772530"/>
            </a:xfrm>
            <a:prstGeom prst="rt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25519" y="5584874"/>
              <a:ext cx="196947" cy="16881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91219" y="5412489"/>
              <a:ext cx="461986" cy="3217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FFFF00"/>
                  </a:solidFill>
                </a:rPr>
                <a:t>30</a:t>
              </a:r>
              <a:r>
                <a:rPr lang="en-US" sz="1600" b="1" baseline="30000" dirty="0" smtClean="0">
                  <a:solidFill>
                    <a:srgbClr val="FFFF00"/>
                  </a:solidFill>
                </a:rPr>
                <a:t>0</a:t>
              </a:r>
              <a:endParaRPr lang="en-US" sz="1600" b="1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94698" y="5664379"/>
              <a:ext cx="293670" cy="3509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y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294698" y="4498089"/>
              <a:ext cx="418704" cy="3509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17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Arc 6"/>
            <p:cNvSpPr/>
            <p:nvPr/>
          </p:nvSpPr>
          <p:spPr>
            <a:xfrm rot="14083349">
              <a:off x="3183812" y="5267520"/>
              <a:ext cx="512066" cy="593162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68680" y="2863339"/>
            <a:ext cx="7776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4216327" y="3762441"/>
                <a:ext cx="5101268" cy="104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cos30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17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17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17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27" y="3762441"/>
                <a:ext cx="5101268" cy="1049775"/>
              </a:xfrm>
              <a:prstGeom prst="rect">
                <a:avLst/>
              </a:prstGeom>
              <a:blipFill rotWithShape="1">
                <a:blip r:embed="rId1"/>
                <a:stretch>
                  <a:fillRect l="-11" t="-6" r="5" b="1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9317595" y="4267256"/>
                <a:ext cx="9236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~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14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7</m:t>
                    </m:r>
                  </m:oMath>
                </a14:m>
                <a:endPara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7595" y="4267256"/>
                <a:ext cx="923651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6" t="-12" r="65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787088" y="5350933"/>
            <a:ext cx="3125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 SGK / 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75</a:t>
            </a:r>
            <a:endParaRPr lang="en-U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2" grpId="0"/>
      <p:bldP spid="63" grpId="0"/>
      <p:bldP spid="6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29998" y="2982355"/>
            <a:ext cx="10510910" cy="2897942"/>
            <a:chOff x="829998" y="2982355"/>
            <a:chExt cx="10510910" cy="2897942"/>
          </a:xfrm>
        </p:grpSpPr>
        <p:sp>
          <p:nvSpPr>
            <p:cNvPr id="4" name="Rounded Rectangle 3"/>
            <p:cNvSpPr/>
            <p:nvPr/>
          </p:nvSpPr>
          <p:spPr>
            <a:xfrm>
              <a:off x="1997612" y="3207436"/>
              <a:ext cx="369980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sin65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=cos25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829998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0887" y="3052693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258958" y="3207436"/>
              <a:ext cx="434691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cos80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sin10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200" dirty="0">
                <a:solidFill>
                  <a:srgbClr val="FFFF0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913204" y="4768950"/>
              <a:ext cx="3971769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tan14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=cot86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82751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63640" y="4642340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372674" y="4768956"/>
              <a:ext cx="4346914" cy="829994"/>
            </a:xfrm>
            <a:prstGeom prst="roundRect">
              <a:avLst/>
            </a:prstGeom>
            <a:solidFill>
              <a:srgbClr val="7030A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cot23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=tan67</a:t>
              </a:r>
              <a:r>
                <a:rPr lang="en-US" sz="2400" b="1" baseline="30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en-US" sz="2200" dirty="0">
                <a:solidFill>
                  <a:srgbClr val="FFFF0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42340"/>
              <a:ext cx="1202788" cy="1181685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12872" y="647114"/>
            <a:ext cx="10124054" cy="1955409"/>
            <a:chOff x="1012872" y="647114"/>
            <a:chExt cx="10124054" cy="1955409"/>
          </a:xfrm>
          <a:solidFill>
            <a:srgbClr val="7030A0"/>
          </a:solidFill>
        </p:grpSpPr>
        <p:sp>
          <p:nvSpPr>
            <p:cNvPr id="22" name="Rounded Rectangle 21"/>
            <p:cNvSpPr/>
            <p:nvPr/>
          </p:nvSpPr>
          <p:spPr>
            <a:xfrm>
              <a:off x="1012872" y="647114"/>
              <a:ext cx="10124054" cy="1955409"/>
            </a:xfrm>
            <a:prstGeom prst="roundRect">
              <a:avLst/>
            </a:prstGeom>
            <a:grp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178167" y="787791"/>
              <a:ext cx="9856764" cy="1674059"/>
            </a:xfrm>
            <a:prstGeom prst="roundRect">
              <a:avLst/>
            </a:prstGeom>
            <a:grp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TRẮC NGHIỆM 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endPara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968339" y="4670482"/>
            <a:ext cx="1226225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C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rialH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91029" y="1655523"/>
            <a:ext cx="8996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36790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31"/>
          <p:cNvGrpSpPr/>
          <p:nvPr/>
        </p:nvGrpSpPr>
        <p:grpSpPr>
          <a:xfrm>
            <a:off x="7749301" y="141525"/>
            <a:ext cx="4447967" cy="2390415"/>
            <a:chOff x="5736981" y="1235638"/>
            <a:chExt cx="3335975" cy="2390415"/>
          </a:xfrm>
        </p:grpSpPr>
        <p:grpSp>
          <p:nvGrpSpPr>
            <p:cNvPr id="4" name="Group 3"/>
            <p:cNvGrpSpPr/>
            <p:nvPr/>
          </p:nvGrpSpPr>
          <p:grpSpPr>
            <a:xfrm>
              <a:off x="6186050" y="1679375"/>
              <a:ext cx="2505906" cy="1677988"/>
              <a:chOff x="5938856" y="762000"/>
              <a:chExt cx="2820194" cy="1830388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5400000">
                <a:off x="5025250" y="1676400"/>
                <a:ext cx="18288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5939650" y="2590800"/>
                <a:ext cx="28194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10800000">
                <a:off x="5939650" y="762000"/>
                <a:ext cx="2819400" cy="18288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5939650" y="2374075"/>
                <a:ext cx="2286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6042489" y="2476500"/>
                <a:ext cx="2286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8691956" y="316438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36981" y="123563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36981" y="306443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Isosceles Triangle 30"/>
            <p:cNvSpPr/>
            <p:nvPr/>
          </p:nvSpPr>
          <p:spPr>
            <a:xfrm rot="19571048">
              <a:off x="6088930" y="1684583"/>
              <a:ext cx="381952" cy="375285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7861467" y="11954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3</a:t>
            </a:r>
            <a:endParaRPr lang="en-US" sz="2800" dirty="0"/>
          </a:p>
        </p:txBody>
      </p:sp>
      <p:pic>
        <p:nvPicPr>
          <p:cNvPr id="36" name="Picture 47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0834" y="1669475"/>
            <a:ext cx="3814233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AutoShape 48"/>
          <p:cNvSpPr>
            <a:spLocks noChangeArrowheads="1"/>
          </p:cNvSpPr>
          <p:nvPr/>
        </p:nvSpPr>
        <p:spPr bwMode="auto">
          <a:xfrm>
            <a:off x="203200" y="47500"/>
            <a:ext cx="7721600" cy="1621975"/>
          </a:xfrm>
          <a:prstGeom prst="cloudCallout">
            <a:avLst>
              <a:gd name="adj1" fmla="val -41545"/>
              <a:gd name="adj2" fmla="val 7876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 B, tan B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cot B?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9678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058400" y="9906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5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9807700" y="2286001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4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5317950" y="2819400"/>
          <a:ext cx="347181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2" imgW="1167765" imgH="444500" progId="Equation.3">
                  <p:embed/>
                </p:oleObj>
              </mc:Choice>
              <mc:Fallback>
                <p:oleObj name="Equation" r:id="rId2" imgW="1167765" imgH="444500" progId="Equation.3">
                  <p:embed/>
                  <p:pic>
                    <p:nvPicPr>
                      <p:cNvPr id="0" name="Picture 4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50" y="2819400"/>
                        <a:ext cx="347181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260801" y="3962400"/>
          <a:ext cx="358563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4" imgW="1205865" imgH="444500" progId="Equation.3">
                  <p:embed/>
                </p:oleObj>
              </mc:Choice>
              <mc:Fallback>
                <p:oleObj name="Equation" r:id="rId4" imgW="1205865" imgH="444500" progId="Equation.3">
                  <p:embed/>
                  <p:pic>
                    <p:nvPicPr>
                      <p:cNvPr id="0" name="Picture 4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801" y="3962400"/>
                        <a:ext cx="358563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5279850" y="5214938"/>
          <a:ext cx="354753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6" imgW="1193800" imgH="444500" progId="Equation.3">
                  <p:embed/>
                </p:oleObj>
              </mc:Choice>
              <mc:Fallback>
                <p:oleObj name="Equation" r:id="rId6" imgW="1193800" imgH="444500" progId="Equation.3">
                  <p:embed/>
                  <p:pic>
                    <p:nvPicPr>
                      <p:cNvPr id="0" name="Picture 4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850" y="5214938"/>
                        <a:ext cx="354753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14250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48140" name="Picture 1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9600" y="1981200"/>
            <a:ext cx="3860801" cy="1040272"/>
          </a:xfrm>
          <a:prstGeom prst="rect">
            <a:avLst/>
          </a:prstGeom>
          <a:noFill/>
        </p:spPr>
      </p:pic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0" y="14250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 autoUpdateAnimBg="0"/>
      <p:bldP spid="3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5367" y="374076"/>
            <a:ext cx="24593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 sin B =       ; </a:t>
            </a:r>
            <a:endParaRPr lang="en-US" sz="3200" dirty="0">
              <a:solidFill>
                <a:srgbClr val="1903BD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940076" y="159163"/>
          <a:ext cx="42623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" imgW="152400" imgH="444500" progId="Equation.3">
                  <p:embed/>
                </p:oleObj>
              </mc:Choice>
              <mc:Fallback>
                <p:oleObj name="Equation" r:id="rId1" imgW="152400" imgH="444500" progId="Equation.3">
                  <p:embed/>
                  <p:pic>
                    <p:nvPicPr>
                      <p:cNvPr id="0" name="Picture 5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076" y="159163"/>
                        <a:ext cx="426233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400800" y="333501"/>
            <a:ext cx="17540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 </a:t>
            </a:r>
            <a:r>
              <a:rPr lang="en-US" sz="3200" b="1" dirty="0" err="1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cos</a:t>
            </a:r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 B =  </a:t>
            </a:r>
            <a:endParaRPr lang="en-US" sz="3200" dirty="0">
              <a:solidFill>
                <a:srgbClr val="1903BD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8387933" y="109850"/>
          <a:ext cx="511655" cy="103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165100" imgH="443865" progId="Equation.3">
                  <p:embed/>
                </p:oleObj>
              </mc:Choice>
              <mc:Fallback>
                <p:oleObj name="Equation" r:id="rId3" imgW="165100" imgH="443865" progId="Equation.3">
                  <p:embed/>
                  <p:pic>
                    <p:nvPicPr>
                      <p:cNvPr id="0" name="Picture 5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7933" y="109850"/>
                        <a:ext cx="511655" cy="103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/>
          <p:cNvSpPr/>
          <p:nvPr/>
        </p:nvSpPr>
        <p:spPr>
          <a:xfrm rot="5400000">
            <a:off x="5906833" y="-1726700"/>
            <a:ext cx="381000" cy="5892800"/>
          </a:xfrm>
          <a:prstGeom prst="rightBrace">
            <a:avLst>
              <a:gd name="adj1" fmla="val 8333"/>
              <a:gd name="adj2" fmla="val 5103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406400" y="1914900"/>
          <a:ext cx="5164667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764665" imgH="444500" progId="Equation.3">
                  <p:embed/>
                </p:oleObj>
              </mc:Choice>
              <mc:Fallback>
                <p:oleObj name="Equation" r:id="rId5" imgW="1764665" imgH="444500" progId="Equation.3">
                  <p:embed/>
                  <p:pic>
                    <p:nvPicPr>
                      <p:cNvPr id="0" name="Picture 5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914900"/>
                        <a:ext cx="5164667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556334" y="2107876"/>
            <a:ext cx="1672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= tan B  </a:t>
            </a:r>
            <a:endParaRPr lang="en-US" sz="3200" dirty="0">
              <a:solidFill>
                <a:srgbClr val="1903BD"/>
              </a:solidFill>
            </a:endParaRPr>
          </a:p>
        </p:txBody>
      </p:sp>
      <p:pic>
        <p:nvPicPr>
          <p:cNvPr id="14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8067" y="1964375"/>
            <a:ext cx="3254828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4003300" y="1981201"/>
          <a:ext cx="2192867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748665" imgH="444500" progId="Equation.3">
                  <p:embed/>
                </p:oleObj>
              </mc:Choice>
              <mc:Fallback>
                <p:oleObj name="Equation" r:id="rId8" imgW="748665" imgH="444500" progId="Equation.3">
                  <p:embed/>
                  <p:pic>
                    <p:nvPicPr>
                      <p:cNvPr id="0" name="Picture 5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300" y="1981201"/>
                        <a:ext cx="2192867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6102601" y="2157351"/>
            <a:ext cx="171713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= cot B  </a:t>
            </a:r>
            <a:endParaRPr lang="en-US" sz="3400" dirty="0">
              <a:solidFill>
                <a:srgbClr val="1903BD"/>
              </a:solidFill>
            </a:endParaRPr>
          </a:p>
        </p:txBody>
      </p:sp>
      <p:pic>
        <p:nvPicPr>
          <p:cNvPr id="17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5601" y="1969325"/>
            <a:ext cx="3166735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011334" y="3165850"/>
          <a:ext cx="169333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127000" imgH="241300" progId="Equation.3">
                  <p:embed/>
                </p:oleObj>
              </mc:Choice>
              <mc:Fallback>
                <p:oleObj name="Equation" r:id="rId11" imgW="127000" imgH="241300" progId="Equation.3">
                  <p:embed/>
                  <p:pic>
                    <p:nvPicPr>
                      <p:cNvPr id="0" name="Picture 5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334" y="3165850"/>
                        <a:ext cx="169333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65547" name="Picture 1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3200" y="2189025"/>
            <a:ext cx="4064000" cy="54660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28" name="Rectangle 27"/>
          <p:cNvSpPr/>
          <p:nvPr/>
        </p:nvSpPr>
        <p:spPr>
          <a:xfrm>
            <a:off x="3454400" y="4419601"/>
            <a:ext cx="284480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tan B =            ;       </a:t>
            </a:r>
            <a:endParaRPr lang="en-US" sz="3200" dirty="0">
              <a:solidFill>
                <a:srgbClr val="1903BD"/>
              </a:solidFill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391400" y="4207850"/>
          <a:ext cx="508000" cy="102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4" imgW="165100" imgH="443865" progId="Equation.3">
                  <p:embed/>
                </p:oleObj>
              </mc:Choice>
              <mc:Fallback>
                <p:oleObj name="Equation" r:id="rId14" imgW="165100" imgH="443865" progId="Equation.3">
                  <p:embed/>
                  <p:pic>
                    <p:nvPicPr>
                      <p:cNvPr id="0" name="Picture 5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400" y="4207850"/>
                        <a:ext cx="508000" cy="10257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6299201" y="4455251"/>
            <a:ext cx="1627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1903B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cot B =  </a:t>
            </a:r>
            <a:endParaRPr lang="en-US" sz="3200" dirty="0">
              <a:solidFill>
                <a:srgbClr val="1903BD"/>
              </a:solidFill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8159666" y="4217725"/>
          <a:ext cx="485567" cy="980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6" imgW="165100" imgH="443865" progId="Equation.3">
                  <p:embed/>
                </p:oleObj>
              </mc:Choice>
              <mc:Fallback>
                <p:oleObj name="Equation" r:id="rId16" imgW="165100" imgH="443865" progId="Equation.3">
                  <p:embed/>
                  <p:pic>
                    <p:nvPicPr>
                      <p:cNvPr id="0" name="Picture 5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666" y="4217725"/>
                        <a:ext cx="485567" cy="9804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011334" y="3165850"/>
          <a:ext cx="169333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8" imgW="127000" imgH="241300" progId="Equation.3">
                  <p:embed/>
                </p:oleObj>
              </mc:Choice>
              <mc:Fallback>
                <p:oleObj name="Equation" r:id="rId18" imgW="127000" imgH="241300" progId="Equation.3">
                  <p:embed/>
                  <p:pic>
                    <p:nvPicPr>
                      <p:cNvPr id="0" name="Picture 5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334" y="3165850"/>
                        <a:ext cx="169333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ight Brace 35"/>
          <p:cNvSpPr/>
          <p:nvPr/>
        </p:nvSpPr>
        <p:spPr>
          <a:xfrm rot="5400000">
            <a:off x="5803900" y="2311900"/>
            <a:ext cx="381000" cy="5892800"/>
          </a:xfrm>
          <a:prstGeom prst="rightBrace">
            <a:avLst>
              <a:gd name="adj1" fmla="val 8333"/>
              <a:gd name="adj2" fmla="val 5103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65555" name="Picture 19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4401" y="5715001"/>
            <a:ext cx="5168900" cy="962025"/>
          </a:xfrm>
          <a:prstGeom prst="rect">
            <a:avLst/>
          </a:prstGeom>
          <a:noFill/>
        </p:spPr>
      </p:pic>
      <p:sp>
        <p:nvSpPr>
          <p:cNvPr id="65557" name="Rectangle 21"/>
          <p:cNvSpPr>
            <a:spLocks noChangeArrowheads="1"/>
          </p:cNvSpPr>
          <p:nvPr/>
        </p:nvSpPr>
        <p:spPr bwMode="auto">
          <a:xfrm>
            <a:off x="0" y="14631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009901" y="5896101"/>
            <a:ext cx="2983509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tan B . cot B = 1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5400000">
            <a:off x="5873667" y="1633586"/>
            <a:ext cx="304800" cy="21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5766525" y="5637742"/>
            <a:ext cx="304800" cy="21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 flipV="1">
            <a:off x="2743200" y="1400300"/>
            <a:ext cx="23368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6908800" y="1371600"/>
            <a:ext cx="28448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2641600" y="3247900"/>
            <a:ext cx="1625600" cy="943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6146800" y="3149600"/>
            <a:ext cx="914400" cy="10160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554" name="Picture 1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219200" y="3143001"/>
            <a:ext cx="99822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13" grpId="1"/>
      <p:bldP spid="16" grpId="0"/>
      <p:bldP spid="16" grpId="1"/>
      <p:bldP spid="36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4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8067" y="2665000"/>
            <a:ext cx="3254828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17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5601" y="2669950"/>
            <a:ext cx="3166735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65547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3200" y="2889650"/>
            <a:ext cx="4064000" cy="54660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65557" name="Rectangle 21"/>
          <p:cNvSpPr>
            <a:spLocks noChangeArrowheads="1"/>
          </p:cNvSpPr>
          <p:nvPr/>
        </p:nvSpPr>
        <p:spPr bwMode="auto">
          <a:xfrm>
            <a:off x="0" y="146315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3200" y="2224625"/>
            <a:ext cx="11785600" cy="3124200"/>
          </a:xfrm>
          <a:prstGeom prst="rect">
            <a:avLst/>
          </a:prstGeom>
          <a:noFill/>
          <a:ln w="38100">
            <a:solidFill>
              <a:srgbClr val="1903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009901" y="5896101"/>
            <a:ext cx="2983509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tan B . cot B = 1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315201" y="0"/>
            <a:ext cx="4447967" cy="2390415"/>
            <a:chOff x="5736981" y="1235638"/>
            <a:chExt cx="3335975" cy="2390415"/>
          </a:xfrm>
        </p:grpSpPr>
        <p:grpSp>
          <p:nvGrpSpPr>
            <p:cNvPr id="12" name="Group 3"/>
            <p:cNvGrpSpPr/>
            <p:nvPr/>
          </p:nvGrpSpPr>
          <p:grpSpPr>
            <a:xfrm>
              <a:off x="6185936" y="1679375"/>
              <a:ext cx="2505852" cy="1677988"/>
              <a:chOff x="5938856" y="762000"/>
              <a:chExt cx="2820194" cy="1830388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rot="5400000">
                <a:off x="5025250" y="1676400"/>
                <a:ext cx="18288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939650" y="2590800"/>
                <a:ext cx="28194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10800000">
                <a:off x="5939650" y="762000"/>
                <a:ext cx="2819400" cy="18288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939650" y="2374075"/>
                <a:ext cx="2286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042489" y="2476500"/>
                <a:ext cx="2286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8691956" y="316438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736981" y="123563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36981" y="3064438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Isosceles Triangle 17"/>
            <p:cNvSpPr/>
            <p:nvPr/>
          </p:nvSpPr>
          <p:spPr>
            <a:xfrm rot="19451048">
              <a:off x="6070257" y="1680575"/>
              <a:ext cx="393544" cy="375044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7362700" y="10311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9622967" y="84017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/>
              </a:rPr>
              <a:t>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1008E-7 L -0.00034 -0.2576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8" grpId="0" animBg="1"/>
      <p:bldP spid="4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2480</Words>
  <Application>WPS Presentation</Application>
  <PresentationFormat>Custom</PresentationFormat>
  <Paragraphs>274</Paragraphs>
  <Slides>13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36</vt:i4>
      </vt:variant>
      <vt:variant>
        <vt:lpstr>幻灯片标题</vt:lpstr>
      </vt:variant>
      <vt:variant>
        <vt:i4>13</vt:i4>
      </vt:variant>
    </vt:vector>
  </HeadingPairs>
  <TitlesOfParts>
    <vt:vector size="68" baseType="lpstr">
      <vt:lpstr>Arial</vt:lpstr>
      <vt:lpstr>SimSun</vt:lpstr>
      <vt:lpstr>Wingdings</vt:lpstr>
      <vt:lpstr>Times New Roman</vt:lpstr>
      <vt:lpstr>VNI-Times</vt:lpstr>
      <vt:lpstr>Segoe Print</vt:lpstr>
      <vt:lpstr>Times New Roman</vt:lpstr>
      <vt:lpstr>MS PGothic</vt:lpstr>
      <vt:lpstr>Calibri</vt:lpstr>
      <vt:lpstr>Cambria Math</vt:lpstr>
      <vt:lpstr>Cambria Math</vt:lpstr>
      <vt:lpstr>Symbol</vt:lpstr>
      <vt:lpstr>.VnArialH</vt:lpstr>
      <vt:lpstr>Symbol</vt:lpstr>
      <vt:lpstr>Bauhaus 93</vt:lpstr>
      <vt:lpstr>Microsoft YaHei</vt:lpstr>
      <vt:lpstr>Arial Unicode MS</vt:lpstr>
      <vt:lpstr>Calibri Light</vt:lpstr>
      <vt:lpstr>Office Theme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§2. TỈ SỐ LƯỢNG GIÁC CỦA GÓC NHỌN</vt:lpstr>
      <vt:lpstr>§2. TỈ SỐ LƯỢNG GIÁC CỦA GÓC NHỌN</vt:lpstr>
      <vt:lpstr>PowerPoint 演示文稿</vt:lpstr>
      <vt:lpstr>§2. TỈ SỐ LƯỢNG GIÁC CỦA GÓC NHỌN</vt:lpstr>
      <vt:lpstr>PowerPoint 演示文稿</vt:lpstr>
      <vt:lpstr>PowerPoint 演示文稿</vt:lpstr>
      <vt:lpstr>PowerPoint 演示文稿</vt:lpstr>
      <vt:lpstr>PowerPoint 演示文稿</vt:lpstr>
      <vt:lpstr>Ghi nhớ Với góc nhọn  tùy ý, ta có  </vt:lpstr>
      <vt:lpstr>PowerPoint 演示文稿</vt:lpstr>
      <vt:lpstr>PowerPoint 演示文稿</vt:lpstr>
      <vt:lpstr>CÔNG VIỆC VỀ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43</cp:revision>
  <dcterms:created xsi:type="dcterms:W3CDTF">2020-09-22T04:02:00Z</dcterms:created>
  <dcterms:modified xsi:type="dcterms:W3CDTF">2021-09-05T05:09:17Z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E8E339E4CA1140D4BAE27D7CF85A235B</vt:lpwstr>
  </property>
  <property fmtid="{D5CDD505-2E9C-101B-9397-08002B2CF9AE}" pid="3" name="KSOProductBuildVer">
    <vt:lpwstr>1033-11.2.0.10265</vt:lpwstr>
  </property>
</Properties>
</file>