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8"/>
  </p:notesMasterIdLst>
  <p:sldIdLst>
    <p:sldId id="286" r:id="rId2"/>
    <p:sldId id="287" r:id="rId3"/>
    <p:sldId id="328" r:id="rId4"/>
    <p:sldId id="330" r:id="rId5"/>
    <p:sldId id="288" r:id="rId6"/>
    <p:sldId id="289" r:id="rId7"/>
    <p:sldId id="291" r:id="rId8"/>
    <p:sldId id="293" r:id="rId9"/>
    <p:sldId id="295" r:id="rId10"/>
    <p:sldId id="332" r:id="rId11"/>
    <p:sldId id="296" r:id="rId12"/>
    <p:sldId id="297" r:id="rId13"/>
    <p:sldId id="299" r:id="rId14"/>
    <p:sldId id="298" r:id="rId15"/>
    <p:sldId id="320" r:id="rId16"/>
    <p:sldId id="283" r:id="rId17"/>
    <p:sldId id="312" r:id="rId18"/>
    <p:sldId id="301" r:id="rId19"/>
    <p:sldId id="313" r:id="rId20"/>
    <p:sldId id="303" r:id="rId21"/>
    <p:sldId id="317" r:id="rId22"/>
    <p:sldId id="319" r:id="rId23"/>
    <p:sldId id="324" r:id="rId24"/>
    <p:sldId id="326" r:id="rId25"/>
    <p:sldId id="315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eu mai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52892-8B9B-4E08-9D8D-4859988416D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1CE7B-9913-4C6F-9005-B49C9886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68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1CE7B-9913-4C6F-9005-B49C988611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2FD6C-B247-481D-B4B2-0A4E8913048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E3C2D6-1402-46A5-B041-21F3F1838516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9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12DE85-65AF-46BE-8688-B155981CC8C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51B720-E50E-4DCC-BB11-64A5B4FAA132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7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A52BF-2431-44A1-BDFC-B3A6C50BD9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75EA1-C9D6-4EFC-89CC-78FD8917AC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4536D-D891-4CFE-A365-A843B20526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45303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8F8A-B746-4864-B554-816EB2675E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C96E7-C68A-47C3-9B15-2BE4EE2245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D3A8-DF74-4C6A-B1C6-933BE8C273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0B20-B456-4D4F-BFF7-27889C6A9F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DCD6F-A85E-46A0-A427-5914163169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1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EEE5-F7D9-470B-B652-8EFA4E23BE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C28AE-7E42-4751-80AA-7AF5925B53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2043D-1453-437E-A0D3-5D2854239C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59A66-65B6-4F0F-BA01-3206EF8BD3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362198" y="388988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62000" y="1921656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?                 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62000" y="3393935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990600"/>
            <a:ext cx="9144000" cy="460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E0001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2" y="4619994"/>
            <a:ext cx="3868387" cy="15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0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493396"/>
            <a:ext cx="868680" cy="514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2191044"/>
            <a:ext cx="868680" cy="514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2863299"/>
            <a:ext cx="868680" cy="514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3050" y="421775"/>
            <a:ext cx="611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NHIỆM VỤ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387" y="1453978"/>
            <a:ext cx="9814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theo dõi, hỗ trợ học sinh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thực hiện nhiệm vụ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5906530" y="4123670"/>
            <a:ext cx="3083109" cy="2606180"/>
            <a:chOff x="3525" y="3177"/>
            <a:chExt cx="4884" cy="4610"/>
          </a:xfrm>
        </p:grpSpPr>
        <p:grpSp>
          <p:nvGrpSpPr>
            <p:cNvPr id="9" name="组合 10"/>
            <p:cNvGrpSpPr/>
            <p:nvPr/>
          </p:nvGrpSpPr>
          <p:grpSpPr>
            <a:xfrm>
              <a:off x="4142" y="3177"/>
              <a:ext cx="4267" cy="4610"/>
              <a:chOff x="4014" y="3327"/>
              <a:chExt cx="4267" cy="4610"/>
            </a:xfrm>
          </p:grpSpPr>
          <p:grpSp>
            <p:nvGrpSpPr>
              <p:cNvPr id="11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15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4" name="图片 4" descr="5bd8318ae2d0c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2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pic>
          <p:nvPicPr>
            <p:cNvPr id="10" name="图片 14" descr="嗯嗯嗯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0070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714" y="152399"/>
            <a:ext cx="9131643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         BÁO CÁO THẢO LUẬN</a:t>
            </a:r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66407"/>
              </p:ext>
            </p:extLst>
          </p:nvPr>
        </p:nvGraphicFramePr>
        <p:xfrm>
          <a:off x="1" y="990601"/>
          <a:ext cx="9143998" cy="5867399"/>
        </p:xfrm>
        <a:graphic>
          <a:graphicData uri="http://schemas.openxmlformats.org/drawingml/2006/table">
            <a:tbl>
              <a:tblPr/>
              <a:tblGrid>
                <a:gridCol w="3080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6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7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7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2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3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+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...”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-&gt;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So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-&gt;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Sgk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8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735226"/>
            <a:ext cx="9144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ếch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lâu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giếng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nọ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Xung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quanh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chỉ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vài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nhái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cua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ốc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bé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nhỏ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Hằng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cất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tiếng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kêu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ồm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ộp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làm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vang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động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giếng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khiến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vật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kia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rất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hoảng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sợ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Ếch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cứ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tưởng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bầu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trời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trên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đầu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chỉ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bé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chiếc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vung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thì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oai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vị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chúa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tể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năm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nọ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trời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mưa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to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làm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nước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giếng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dềnh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lên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tràn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bờ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đưa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ếch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ra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ngoài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Quen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thói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cũ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ếch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nghênh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ngang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lại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khắp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nơi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cất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tiếng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kêu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ồm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ộp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nhâng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nháo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đưa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cặp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mắt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nhìn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lên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bầu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trời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thèm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để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ý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đến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xung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quanh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nên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bị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trâu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giẫm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bẹp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…………………………………………………………………………………….............</a:t>
            </a:r>
            <a:endParaRPr lang="en-US" altLang="en-US" sz="2000" b="1" dirty="0">
              <a:solidFill>
                <a:srgbClr val="003300"/>
              </a:solidFill>
              <a:latin typeface=".VnTime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2379" y="4328984"/>
            <a:ext cx="8915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tính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hay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khoe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hôm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may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cái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mới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liền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đem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ra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rồi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đứng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hóng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cửa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đợi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khen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Đứng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mãi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sáng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đến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chiều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tức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lắm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Đang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tức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tối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chợt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tính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cũng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hay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khoe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tất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tưởi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đến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to: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-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Bác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lợn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cưới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?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kia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liền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giơ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ngay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vạt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ra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bảo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  <a:p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   -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lúc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chiếc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mới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này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lợn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82827" y="373586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– SGK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6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84886" y="211351"/>
            <a:ext cx="815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Ếch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– SGK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4229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07772" y="381000"/>
            <a:ext cx="8126627" cy="446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Nội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dung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phần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đoạn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bản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thống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nhất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chặt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chẽ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nhau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giữa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chúng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sự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phân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biệt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rạch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ròi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Trình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tự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sắp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xếp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phần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đoạn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giúp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viết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(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nói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)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đạt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mục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đích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giao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tiếp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en-US" sz="2800" b="1" i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*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 NHỚ Ý 2 - ( SGK/30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53313" y="152400"/>
            <a:ext cx="8890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3/CÁC PHẦN BỐ CỤC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*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Ví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</a:rPr>
              <a:t>dụ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 (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</a:rPr>
              <a:t>Sgk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/29, 30)</a:t>
            </a:r>
            <a:r>
              <a:rPr lang="en-US" altLang="en-US" b="1" dirty="0">
                <a:solidFill>
                  <a:srgbClr val="7030A0"/>
                </a:solidFill>
                <a:latin typeface="Times New Roman" pitchFamily="18" charset="0"/>
              </a:rPr>
              <a:t>: 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endParaRPr lang="en-US" alt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41622"/>
              </p:ext>
            </p:extLst>
          </p:nvPr>
        </p:nvGraphicFramePr>
        <p:xfrm>
          <a:off x="381000" y="1828800"/>
          <a:ext cx="8686800" cy="310910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67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Nhiệm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sự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Văn bản miêu tả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Mở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bài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chung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miêu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bài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Kể lại diễn biến sự việc.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Miêu tả chi tiết đối tượng theo một trình tự.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Kết bài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Kể kết cục sự việc.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Nêu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miêu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tả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Hình chữ nhật 3"/>
          <p:cNvSpPr>
            <a:spLocks noChangeArrowheads="1"/>
          </p:cNvSpPr>
          <p:nvPr/>
        </p:nvSpPr>
        <p:spPr bwMode="auto">
          <a:xfrm>
            <a:off x="123568" y="5006546"/>
            <a:ext cx="8896864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MB, TB,  KB). </a:t>
            </a:r>
          </a:p>
          <a:p>
            <a:pPr eaLnBrk="1" hangingPunct="1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GHI NHỚ Ý 3 – ( SGK/30 )</a:t>
            </a:r>
          </a:p>
        </p:txBody>
      </p:sp>
    </p:spTree>
    <p:extLst>
      <p:ext uri="{BB962C8B-B14F-4D97-AF65-F5344CB8AC3E}">
        <p14:creationId xmlns:p14="http://schemas.microsoft.com/office/powerpoint/2010/main" val="691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04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*GHI NHỚ - ( SGK/30 )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295400"/>
            <a:ext cx="8880389" cy="5693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smtClean="0">
                <a:latin typeface="Times New Roman" pitchFamily="18" charset="0"/>
              </a:rPr>
              <a:t>-   </a:t>
            </a:r>
            <a:r>
              <a:rPr lang="en-US" altLang="en-US" sz="2800" b="1" i="1" dirty="0" err="1">
                <a:latin typeface="Times New Roman" pitchFamily="18" charset="0"/>
              </a:rPr>
              <a:t>Văn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bản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không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thể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được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viết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tùy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tiện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mà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phải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có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bố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cục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rõ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ràng</a:t>
            </a:r>
            <a:r>
              <a:rPr lang="en-US" altLang="en-US" sz="2800" b="1" i="1" dirty="0">
                <a:latin typeface="Times New Roman" pitchFamily="18" charset="0"/>
              </a:rPr>
              <a:t>. </a:t>
            </a:r>
            <a:r>
              <a:rPr lang="en-US" altLang="en-US" sz="2800" b="1" i="1" dirty="0" err="1" smtClean="0">
                <a:latin typeface="Times New Roman" pitchFamily="18" charset="0"/>
              </a:rPr>
              <a:t>Bố</a:t>
            </a:r>
            <a:r>
              <a:rPr lang="en-US" altLang="en-US" sz="2800" b="1" i="1" dirty="0" smtClean="0"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</a:rPr>
              <a:t>cục</a:t>
            </a:r>
            <a:r>
              <a:rPr lang="en-US" altLang="en-US" sz="2800" b="1" i="1" dirty="0" smtClean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là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sự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bố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trí</a:t>
            </a:r>
            <a:r>
              <a:rPr lang="en-US" altLang="en-US" sz="2800" b="1" i="1" dirty="0"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latin typeface="Times New Roman" pitchFamily="18" charset="0"/>
              </a:rPr>
              <a:t>sắp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xếp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các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phần</a:t>
            </a:r>
            <a:r>
              <a:rPr lang="en-US" altLang="en-US" sz="2800" b="1" i="1" dirty="0"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latin typeface="Times New Roman" pitchFamily="18" charset="0"/>
              </a:rPr>
              <a:t>các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đoạn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theo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một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trình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tự</a:t>
            </a:r>
            <a:r>
              <a:rPr lang="en-US" altLang="en-US" sz="2800" b="1" i="1" dirty="0"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latin typeface="Times New Roman" pitchFamily="18" charset="0"/>
              </a:rPr>
              <a:t>một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hệ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thống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rành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mạch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lí</a:t>
            </a:r>
            <a:r>
              <a:rPr lang="en-US" altLang="en-US" sz="2800" b="1" i="1" dirty="0"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 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Nội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dung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phần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đoạn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bản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thống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nhất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chặt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chẽ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nhau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giữa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chúng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sự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phân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biệt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rạch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ròi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Trình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tự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sắp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xếp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phần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đoạn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giúp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cho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viết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 (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nói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)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đạt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mục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đích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giao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tiếp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Văn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bản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thường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</a:rPr>
              <a:t>xây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dựng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theo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bố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cục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gồm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3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phần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Mở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Thân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Kết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endParaRPr lang="en-US" altLang="en-US" sz="28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381500"/>
            <a:ext cx="373538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154363"/>
            <a:ext cx="3767138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132138"/>
            <a:ext cx="4127500" cy="6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143250"/>
            <a:ext cx="40116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789113"/>
            <a:ext cx="3471863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47863"/>
            <a:ext cx="3567113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07198"/>
            <a:ext cx="2932113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762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8835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81000" y="5334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68643" y="3810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II. LUYỆN TẬP: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-15832" y="2940393"/>
            <a:ext cx="914541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just" eaLnBrk="0" hangingPunct="0"/>
            <a:r>
              <a:rPr lang="en-US" sz="3200" dirty="0">
                <a:solidFill>
                  <a:srgbClr val="660066"/>
                </a:solidFill>
                <a:latin typeface="Times New Roman" pitchFamily="18" charset="0"/>
              </a:rPr>
              <a:t>   </a:t>
            </a:r>
            <a:r>
              <a:rPr lang="en-US" sz="2800" b="1" i="1" dirty="0" smtClean="0">
                <a:latin typeface="Times New Roman" pitchFamily="18" charset="0"/>
              </a:rPr>
              <a:t>VD) </a:t>
            </a:r>
            <a:r>
              <a:rPr lang="en-US" sz="2600" b="1" i="1" dirty="0" err="1" smtClean="0">
                <a:latin typeface="Times New Roman" pitchFamily="18" charset="0"/>
              </a:rPr>
              <a:t>Bài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văn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yêu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cầu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miêu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tả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về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bố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mà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trong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bài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văn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có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đoạn</a:t>
            </a:r>
            <a:endParaRPr lang="en-US" sz="2600" b="1" i="1" dirty="0" smtClean="0">
              <a:latin typeface="Times New Roman" pitchFamily="18" charset="0"/>
            </a:endParaRPr>
          </a:p>
          <a:p>
            <a:pPr marL="342900" indent="-342900" algn="just" eaLnBrk="0" hangingPunct="0"/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em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viết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về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bố</a:t>
            </a:r>
            <a:r>
              <a:rPr lang="en-US" sz="2600" b="1" i="1" dirty="0">
                <a:latin typeface="Times New Roman" pitchFamily="18" charset="0"/>
              </a:rPr>
              <a:t>, </a:t>
            </a:r>
            <a:r>
              <a:rPr lang="en-US" sz="2600" b="1" i="1" dirty="0" err="1">
                <a:latin typeface="Times New Roman" pitchFamily="18" charset="0"/>
              </a:rPr>
              <a:t>có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đoạn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em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viết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về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mẹ</a:t>
            </a:r>
            <a:r>
              <a:rPr lang="en-US" sz="2600" b="1" i="1" dirty="0">
                <a:latin typeface="Times New Roman" pitchFamily="18" charset="0"/>
              </a:rPr>
              <a:t>, </a:t>
            </a:r>
            <a:r>
              <a:rPr lang="en-US" sz="2600" b="1" i="1" dirty="0" err="1">
                <a:latin typeface="Times New Roman" pitchFamily="18" charset="0"/>
              </a:rPr>
              <a:t>mở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bài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viết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liền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thân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bài</a:t>
            </a:r>
            <a:r>
              <a:rPr lang="en-US" sz="2600" b="1" i="1" dirty="0" smtClean="0">
                <a:latin typeface="Times New Roman" pitchFamily="18" charset="0"/>
              </a:rPr>
              <a:t>.</a:t>
            </a:r>
          </a:p>
          <a:p>
            <a:pPr marL="342900" indent="-342900" algn="just" eaLnBrk="0" hangingPunct="0"/>
            <a:r>
              <a:rPr lang="en-US" sz="2600" b="1" i="1" dirty="0" err="1" smtClean="0">
                <a:latin typeface="Times New Roman" pitchFamily="18" charset="0"/>
              </a:rPr>
              <a:t>Nếu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viết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như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vậy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thì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nội</a:t>
            </a:r>
            <a:r>
              <a:rPr lang="en-US" sz="2600" b="1" i="1" dirty="0">
                <a:latin typeface="Times New Roman" pitchFamily="18" charset="0"/>
              </a:rPr>
              <a:t> dung </a:t>
            </a:r>
            <a:r>
              <a:rPr lang="en-US" sz="2600" b="1" i="1" dirty="0" err="1">
                <a:latin typeface="Times New Roman" pitchFamily="18" charset="0"/>
              </a:rPr>
              <a:t>bài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văn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không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được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thống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nhất</a:t>
            </a:r>
            <a:r>
              <a:rPr lang="en-US" sz="2600" b="1" i="1" dirty="0" smtClean="0">
                <a:latin typeface="Times New Roman" pitchFamily="18" charset="0"/>
              </a:rPr>
              <a:t>, </a:t>
            </a:r>
          </a:p>
          <a:p>
            <a:pPr marL="342900" indent="-342900" algn="just" eaLnBrk="0" hangingPunct="0"/>
            <a:r>
              <a:rPr lang="en-US" sz="2600" b="1" i="1" dirty="0" err="1" smtClean="0">
                <a:latin typeface="Times New Roman" pitchFamily="18" charset="0"/>
              </a:rPr>
              <a:t>các</a:t>
            </a:r>
            <a:r>
              <a:rPr lang="en-US" sz="2600" b="1" i="1" dirty="0" smtClean="0">
                <a:latin typeface="Times New Roman" pitchFamily="18" charset="0"/>
              </a:rPr>
              <a:t> ý </a:t>
            </a:r>
            <a:r>
              <a:rPr lang="en-US" sz="2600" b="1" i="1" dirty="0" err="1" smtClean="0">
                <a:latin typeface="Times New Roman" pitchFamily="18" charset="0"/>
              </a:rPr>
              <a:t>trong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văn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bản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sẽ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lộn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xộn</a:t>
            </a:r>
            <a:r>
              <a:rPr lang="en-US" sz="2600" b="1" i="1" dirty="0">
                <a:latin typeface="Times New Roman" pitchFamily="18" charset="0"/>
              </a:rPr>
              <a:t> =&gt; </a:t>
            </a:r>
            <a:r>
              <a:rPr lang="en-US" sz="2600" b="1" i="1" dirty="0" err="1">
                <a:latin typeface="Times New Roman" pitchFamily="18" charset="0"/>
              </a:rPr>
              <a:t>Bài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văn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sẽ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không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có</a:t>
            </a:r>
            <a:r>
              <a:rPr lang="en-US" sz="2600" b="1" i="1" dirty="0">
                <a:latin typeface="Times New Roman" pitchFamily="18" charset="0"/>
              </a:rPr>
              <a:t> ý </a:t>
            </a:r>
            <a:r>
              <a:rPr lang="en-US" sz="2600" b="1" i="1" dirty="0" err="1">
                <a:latin typeface="Times New Roman" pitchFamily="18" charset="0"/>
              </a:rPr>
              <a:t>nghĩa</a:t>
            </a:r>
            <a:r>
              <a:rPr lang="en-US" sz="2600" b="1" i="1" dirty="0">
                <a:latin typeface="Times New Roman" pitchFamily="18" charset="0"/>
              </a:rPr>
              <a:t>, </a:t>
            </a:r>
            <a:endParaRPr lang="en-US" sz="2600" b="1" i="1" dirty="0" smtClean="0">
              <a:latin typeface="Times New Roman" pitchFamily="18" charset="0"/>
            </a:endParaRPr>
          </a:p>
          <a:p>
            <a:pPr marL="342900" indent="-342900" algn="just" eaLnBrk="0" hangingPunct="0"/>
            <a:r>
              <a:rPr lang="en-US" sz="2600" b="1" i="1" dirty="0" err="1" smtClean="0">
                <a:latin typeface="Times New Roman" pitchFamily="18" charset="0"/>
              </a:rPr>
              <a:t>Khó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</a:rPr>
              <a:t>hiểu</a:t>
            </a:r>
            <a:r>
              <a:rPr lang="en-US" sz="2600" b="1" i="1" dirty="0" smtClean="0">
                <a:latin typeface="Times New Roman" pitchFamily="18" charset="0"/>
              </a:rPr>
              <a:t>, </a:t>
            </a:r>
            <a:r>
              <a:rPr lang="en-US" sz="2600" b="1" i="1" dirty="0" err="1" smtClean="0">
                <a:latin typeface="Times New Roman" pitchFamily="18" charset="0"/>
              </a:rPr>
              <a:t>không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rõ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bố</a:t>
            </a:r>
            <a:r>
              <a:rPr lang="en-US" sz="2600" b="1" i="1" dirty="0">
                <a:latin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</a:rPr>
              <a:t>cục</a:t>
            </a:r>
            <a:r>
              <a:rPr lang="en-US" sz="2600" b="1" i="1" dirty="0">
                <a:latin typeface="Times New Roman" pitchFamily="18" charset="0"/>
              </a:rPr>
              <a:t>.</a:t>
            </a:r>
          </a:p>
          <a:p>
            <a:pPr marL="342900" indent="-342900" eaLnBrk="0" hangingPunct="0"/>
            <a:r>
              <a:rPr lang="en-US" sz="26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79622" y="852616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BÀI 1: (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/30)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3060357" y="381000"/>
            <a:ext cx="6019800" cy="321893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 </a:t>
            </a:r>
          </a:p>
          <a:p>
            <a:pPr algn="ctr"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68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/>
          </a:p>
        </p:txBody>
      </p:sp>
      <p:sp>
        <p:nvSpPr>
          <p:cNvPr id="188437" name="Rectangle 21"/>
          <p:cNvSpPr>
            <a:spLocks noChangeArrowheads="1"/>
          </p:cNvSpPr>
          <p:nvPr/>
        </p:nvSpPr>
        <p:spPr bwMode="auto">
          <a:xfrm>
            <a:off x="282039" y="609600"/>
            <a:ext cx="335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itchFamily="18" charset="0"/>
              </a:rPr>
              <a:t>BÀI TẬP 2– SGK /30:</a:t>
            </a: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451757" y="3139780"/>
            <a:ext cx="8240486" cy="3046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400" b="1" dirty="0">
                <a:latin typeface="Times New Roman" pitchFamily="18" charset="0"/>
              </a:rPr>
              <a:t>- </a:t>
            </a:r>
            <a:r>
              <a:rPr lang="en-US" altLang="en-US" sz="2400" b="1" dirty="0" err="1">
                <a:latin typeface="Times New Roman" pitchFamily="18" charset="0"/>
              </a:rPr>
              <a:t>Bố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cục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văn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“ </a:t>
            </a:r>
            <a:r>
              <a:rPr lang="en-US" altLang="en-US" sz="2400" b="1" dirty="0" err="1">
                <a:latin typeface="Times New Roman" pitchFamily="18" charset="0"/>
              </a:rPr>
              <a:t>Cuộc</a:t>
            </a:r>
            <a:r>
              <a:rPr lang="en-US" altLang="en-US" sz="2400" b="1" dirty="0">
                <a:latin typeface="Times New Roman" pitchFamily="18" charset="0"/>
              </a:rPr>
              <a:t> chia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con </a:t>
            </a:r>
            <a:r>
              <a:rPr lang="en-US" altLang="en-US" sz="2400" b="1" dirty="0" err="1">
                <a:latin typeface="Times New Roman" pitchFamily="18" charset="0"/>
              </a:rPr>
              <a:t>búp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bê</a:t>
            </a:r>
            <a:r>
              <a:rPr lang="en-US" altLang="en-US" sz="2400" b="1" dirty="0">
                <a:latin typeface="Times New Roman" pitchFamily="18" charset="0"/>
              </a:rPr>
              <a:t>” </a:t>
            </a:r>
            <a:r>
              <a:rPr lang="en-US" altLang="en-US" sz="2400" b="1" dirty="0" err="1">
                <a:latin typeface="Times New Roman" pitchFamily="18" charset="0"/>
              </a:rPr>
              <a:t>gồm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phần</a:t>
            </a:r>
            <a:r>
              <a:rPr lang="en-US" altLang="en-US" sz="2400" b="1" dirty="0">
                <a:latin typeface="Times New Roman" pitchFamily="18" charset="0"/>
              </a:rPr>
              <a:t>. </a:t>
            </a:r>
          </a:p>
          <a:p>
            <a:r>
              <a:rPr lang="en-US" altLang="en-US" sz="2400" b="1" dirty="0">
                <a:latin typeface="Times New Roman" pitchFamily="18" charset="0"/>
              </a:rPr>
              <a:t> + </a:t>
            </a:r>
            <a:r>
              <a:rPr lang="en-US" altLang="en-US" sz="2400" b="1" dirty="0" err="1">
                <a:latin typeface="Times New Roman" pitchFamily="18" charset="0"/>
              </a:rPr>
              <a:t>Phần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Hai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anh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em</a:t>
            </a:r>
            <a:r>
              <a:rPr lang="en-US" altLang="en-US" sz="2400" b="1" dirty="0">
                <a:latin typeface="Times New Roman" pitchFamily="18" charset="0"/>
              </a:rPr>
              <a:t> chia </a:t>
            </a:r>
            <a:r>
              <a:rPr lang="en-US" altLang="en-US" sz="2400" b="1" dirty="0" err="1">
                <a:latin typeface="Times New Roman" pitchFamily="18" charset="0"/>
              </a:rPr>
              <a:t>đồ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búp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bê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  <a:p>
            <a:r>
              <a:rPr lang="en-US" altLang="en-US" sz="2400" dirty="0"/>
              <a:t> </a:t>
            </a:r>
            <a:r>
              <a:rPr lang="en-US" altLang="en-US" sz="2400" b="1" dirty="0">
                <a:latin typeface="Times New Roman" pitchFamily="18" charset="0"/>
              </a:rPr>
              <a:t>+ </a:t>
            </a:r>
            <a:r>
              <a:rPr lang="en-US" altLang="en-US" sz="2400" b="1" dirty="0" err="1">
                <a:latin typeface="Times New Roman" pitchFamily="18" charset="0"/>
              </a:rPr>
              <a:t>Phần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hai</a:t>
            </a:r>
            <a:r>
              <a:rPr lang="en-US" altLang="en-US" sz="2400" b="1" dirty="0"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Thủy</a:t>
            </a:r>
            <a:r>
              <a:rPr lang="en-US" altLang="en-US" sz="2400" b="1" dirty="0">
                <a:latin typeface="Times New Roman" pitchFamily="18" charset="0"/>
              </a:rPr>
              <a:t> chia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  <a:p>
            <a:r>
              <a:rPr lang="en-US" altLang="en-US" sz="2400" b="1" dirty="0">
                <a:latin typeface="Times New Roman" pitchFamily="18" charset="0"/>
              </a:rPr>
              <a:t> + </a:t>
            </a:r>
            <a:r>
              <a:rPr lang="en-US" altLang="en-US" sz="2400" b="1" dirty="0" err="1">
                <a:latin typeface="Times New Roman" pitchFamily="18" charset="0"/>
              </a:rPr>
              <a:t>Phần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Hai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anh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em</a:t>
            </a:r>
            <a:r>
              <a:rPr lang="en-US" altLang="en-US" sz="2400" b="1" dirty="0">
                <a:latin typeface="Times New Roman" pitchFamily="18" charset="0"/>
              </a:rPr>
              <a:t> chia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nhau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  <a:p>
            <a:endParaRPr lang="en-US" altLang="en-US" sz="2400" b="1" dirty="0">
              <a:latin typeface="Times New Roman" pitchFamily="18" charset="0"/>
            </a:endParaRPr>
          </a:p>
          <a:p>
            <a:endParaRPr lang="en-US" altLang="en-US" sz="2400" b="1" dirty="0">
              <a:latin typeface="Times New Roman" pitchFamily="18" charset="0"/>
            </a:endParaRPr>
          </a:p>
          <a:p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88442" name="Rectangle 26"/>
          <p:cNvSpPr>
            <a:spLocks noChangeArrowheads="1"/>
          </p:cNvSpPr>
          <p:nvPr/>
        </p:nvSpPr>
        <p:spPr bwMode="auto">
          <a:xfrm>
            <a:off x="306532" y="5355771"/>
            <a:ext cx="8629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rành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3240664" y="-61693"/>
            <a:ext cx="5879523" cy="321893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chưa?Có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358193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81000" y="381000"/>
            <a:ext cx="8686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 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itchFamily="18" charset="0"/>
              </a:rPr>
              <a:t>BÀI TẬP 3 – (SGK / 30)</a:t>
            </a:r>
          </a:p>
          <a:p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</a:rPr>
              <a:t>     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nghiệm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tập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tốt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trường</a:t>
            </a:r>
            <a:r>
              <a:rPr lang="en-US" altLang="en-US" sz="2400" b="1" dirty="0">
                <a:latin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cục</a:t>
            </a:r>
            <a:r>
              <a:rPr lang="en-US" altLang="en-US" sz="2400" b="1" dirty="0">
                <a:latin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</a:rPr>
              <a:t>phần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I)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Chào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biểu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thầy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tham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nghị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II)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r>
              <a:rPr lang="en-US" altLang="en-US" sz="2400" b="1" dirty="0">
                <a:latin typeface="Times New Roman" pitchFamily="18" charset="0"/>
              </a:rPr>
              <a:t>1/ </a:t>
            </a:r>
            <a:r>
              <a:rPr lang="en-US" altLang="en-US" sz="2400" b="1" dirty="0" err="1">
                <a:latin typeface="Times New Roman" pitchFamily="18" charset="0"/>
              </a:rPr>
              <a:t>Nêu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rõ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lớp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dirty="0">
                <a:latin typeface="Times New Roman" pitchFamily="18" charset="0"/>
              </a:rPr>
              <a:t>2/ </a:t>
            </a:r>
            <a:r>
              <a:rPr lang="en-US" altLang="en-US" sz="2400" b="1" dirty="0" err="1">
                <a:latin typeface="Times New Roman" pitchFamily="18" charset="0"/>
              </a:rPr>
              <a:t>Nêu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rõ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</a:rPr>
              <a:t>nhà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dirty="0">
                <a:latin typeface="Times New Roman" pitchFamily="18" charset="0"/>
              </a:rPr>
              <a:t>3/ </a:t>
            </a:r>
            <a:r>
              <a:rPr lang="en-US" altLang="en-US" sz="2400" b="1" dirty="0" err="1">
                <a:latin typeface="Times New Roman" pitchFamily="18" charset="0"/>
              </a:rPr>
              <a:t>Nêu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rõ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cuộc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sống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dirty="0">
                <a:latin typeface="Times New Roman" pitchFamily="18" charset="0"/>
              </a:rPr>
              <a:t>4/ </a:t>
            </a:r>
            <a:r>
              <a:rPr lang="en-US" altLang="en-US" sz="2400" b="1" dirty="0" err="1">
                <a:latin typeface="Times New Roman" pitchFamily="18" charset="0"/>
              </a:rPr>
              <a:t>Nêu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tích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hoạt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động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tích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văn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nghệ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thân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(III)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Chúc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công</a:t>
            </a:r>
            <a:endParaRPr lang="en-US" altLang="en-US" sz="2400" b="1" dirty="0">
              <a:latin typeface="Times New Roman" pitchFamily="18" charset="0"/>
            </a:endParaRPr>
          </a:p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rành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chưa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? Theo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sung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238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93589" y="990600"/>
            <a:ext cx="449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Times New Roman" pitchFamily="18" charset="0"/>
              </a:rPr>
              <a:t>        </a:t>
            </a:r>
            <a:r>
              <a:rPr lang="en-US" altLang="en-US" sz="4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en-US" sz="4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en-US" sz="4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en-US" sz="4800" b="1" u="sng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  <a:endParaRPr lang="en-US" altLang="en-US" sz="4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107989" y="1676400"/>
            <a:ext cx="71628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BỐ CỤC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55012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/>
          </a:p>
        </p:txBody>
      </p:sp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2781300" y="0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3200" b="1" dirty="0">
                <a:solidFill>
                  <a:srgbClr val="CC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Gợi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itchFamily="18" charset="0"/>
              </a:rPr>
              <a:t> ý:</a:t>
            </a:r>
          </a:p>
        </p:txBody>
      </p:sp>
      <p:sp>
        <p:nvSpPr>
          <p:cNvPr id="190490" name="Rectangle 26"/>
          <p:cNvSpPr>
            <a:spLocks noChangeArrowheads="1"/>
          </p:cNvSpPr>
          <p:nvPr/>
        </p:nvSpPr>
        <p:spPr bwMode="auto">
          <a:xfrm>
            <a:off x="76200" y="585679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Times New Roman" pitchFamily="18" charset="0"/>
              </a:rPr>
              <a:t>-&gt; </a:t>
            </a:r>
            <a:r>
              <a:rPr lang="en-US" altLang="en-US" sz="2400" b="1" i="1" dirty="0" err="1">
                <a:latin typeface="Times New Roman" pitchFamily="18" charset="0"/>
              </a:rPr>
              <a:t>Bố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cục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này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có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chỗ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chưa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rành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mạch</a:t>
            </a:r>
            <a:r>
              <a:rPr lang="en-US" altLang="en-US" sz="2400" b="1" i="1" dirty="0"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latin typeface="Times New Roman" pitchFamily="18" charset="0"/>
              </a:rPr>
              <a:t>hợp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lí</a:t>
            </a:r>
            <a:r>
              <a:rPr lang="en-US" altLang="en-US" sz="2400" b="1" i="1" dirty="0"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latin typeface="Times New Roman" pitchFamily="18" charset="0"/>
              </a:rPr>
              <a:t>cần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viết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đầy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đủ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hơn</a:t>
            </a:r>
            <a:r>
              <a:rPr lang="en-US" altLang="en-US" sz="24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1065999"/>
            <a:ext cx="83058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mừng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đại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biểu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thầy</a:t>
            </a:r>
            <a:endParaRPr lang="en-US" altLang="en-US" sz="2800" dirty="0">
              <a:latin typeface="Times New Roman" pitchFamily="18" charset="0"/>
            </a:endParaRP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      </a:t>
            </a:r>
            <a:r>
              <a:rPr lang="en-US" altLang="en-US" sz="2800" dirty="0" err="1">
                <a:latin typeface="Times New Roman" pitchFamily="18" charset="0"/>
              </a:rPr>
              <a:t>cô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bạn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dự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nghị</a:t>
            </a:r>
            <a:r>
              <a:rPr lang="en-US" altLang="en-US" sz="2800" dirty="0">
                <a:latin typeface="Times New Roman" pitchFamily="18" charset="0"/>
              </a:rPr>
              <a:t>; </a:t>
            </a:r>
            <a:r>
              <a:rPr lang="en-US" altLang="en-US" sz="2800" dirty="0" err="1">
                <a:latin typeface="Times New Roman" pitchFamily="18" charset="0"/>
              </a:rPr>
              <a:t>giới</a:t>
            </a:r>
            <a:endParaRPr lang="en-US" altLang="en-US" sz="2800" dirty="0">
              <a:latin typeface="Times New Roman" pitchFamily="18" charset="0"/>
            </a:endParaRP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      </a:t>
            </a:r>
            <a:r>
              <a:rPr lang="en-US" altLang="en-US" sz="2800" dirty="0" err="1">
                <a:latin typeface="Times New Roman" pitchFamily="18" charset="0"/>
              </a:rPr>
              <a:t>thiệu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báo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cáo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II/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 + </a:t>
            </a:r>
            <a:r>
              <a:rPr lang="en-US" altLang="en-US" sz="2800" dirty="0" err="1">
                <a:latin typeface="Times New Roman" pitchFamily="18" charset="0"/>
              </a:rPr>
              <a:t>Nêu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rõ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    </a:t>
            </a:r>
            <a:r>
              <a:rPr lang="en-US" altLang="en-US" sz="2800" dirty="0" err="1">
                <a:latin typeface="Times New Roman" pitchFamily="18" charset="0"/>
              </a:rPr>
              <a:t>lớp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+ </a:t>
            </a:r>
            <a:r>
              <a:rPr lang="en-US" altLang="en-US" sz="2800" dirty="0" err="1">
                <a:latin typeface="Times New Roman" pitchFamily="18" charset="0"/>
              </a:rPr>
              <a:t>Nêu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rõ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+ </a:t>
            </a:r>
            <a:r>
              <a:rPr lang="en-US" altLang="en-US" sz="2800" dirty="0" err="1">
                <a:latin typeface="Times New Roman" pitchFamily="18" charset="0"/>
              </a:rPr>
              <a:t>Nêu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rõ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   </a:t>
            </a:r>
            <a:r>
              <a:rPr lang="en-US" altLang="en-US" sz="2800" dirty="0" err="1">
                <a:latin typeface="Times New Roman" pitchFamily="18" charset="0"/>
              </a:rPr>
              <a:t>cuộc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sống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III/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altLang="en-US" sz="2800" dirty="0">
                <a:latin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</a:rPr>
              <a:t>Tóm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tắt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bày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+ </a:t>
            </a:r>
            <a:r>
              <a:rPr lang="en-US" altLang="en-US" sz="2800" dirty="0" err="1">
                <a:latin typeface="Times New Roman" pitchFamily="18" charset="0"/>
              </a:rPr>
              <a:t>Gợi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mở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hướng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mới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      + </a:t>
            </a:r>
            <a:r>
              <a:rPr lang="en-US" altLang="en-US" sz="2800" dirty="0" err="1">
                <a:latin typeface="Times New Roman" pitchFamily="18" charset="0"/>
              </a:rPr>
              <a:t>Chúc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nghị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ơn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55163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517853" y="1720580"/>
            <a:ext cx="4537234" cy="4061460"/>
            <a:chOff x="-922" y="3542"/>
            <a:chExt cx="9527" cy="63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22" y="3542"/>
              <a:ext cx="9056" cy="639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0" y="7966"/>
              <a:ext cx="2457" cy="1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8" y="7214"/>
              <a:ext cx="1407" cy="994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795066" y="1227117"/>
            <a:ext cx="4814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Các phần, các đoạn được sắp xếp theo một trình tự hợp 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116" y="228600"/>
            <a:ext cx="8559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TẬP BỔ SUNG</a:t>
            </a:r>
            <a:r>
              <a:rPr lang="de-DE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Một văn bản có bố cục khi ...?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05575" y="2190997"/>
            <a:ext cx="5005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Nội dung các phần các đoạn phải thống nhất, được phân biệt rạch ròi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76748" y="35803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Trình tự các phần, các đoạn giúp người viết (người nói) đạt được mục đích giao tiếp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18313" y="49803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Cả A,B,C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0267" y="4973392"/>
            <a:ext cx="230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Cả A,B,C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517853" y="1720580"/>
            <a:ext cx="4537234" cy="4061460"/>
            <a:chOff x="-922" y="3542"/>
            <a:chExt cx="9527" cy="63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22" y="3542"/>
              <a:ext cx="9056" cy="639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0" y="7966"/>
              <a:ext cx="2457" cy="1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8" y="7214"/>
              <a:ext cx="1407" cy="994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795066" y="1227117"/>
            <a:ext cx="5127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Ba phần: ( MB, TB</a:t>
            </a: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KB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Mỗi phần có nhiệm vụ rõ ràng, thống nhất với nhau, thể hiện chủ đề.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79689" y="152400"/>
            <a:ext cx="82766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Văn </a:t>
            </a:r>
            <a:r>
              <a:rPr lang="de-DE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 thường có bố cục mấy phần,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 quan hệ giữa các phần?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56258" y="2667305"/>
            <a:ext cx="5005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Hai phần: (MB, TB), các phần không liên quan đến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05575" y="389944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Ba phần (MB, TB, KB). Mỗi phần có nhiệm vụ cụ thể, có thể đổi vị trí các phần cho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5067" y="1220603"/>
            <a:ext cx="5127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Ba phần: ( MB, TB</a:t>
            </a:r>
            <a:r>
              <a:rPr lang="de-DE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KB</a:t>
            </a:r>
            <a:r>
              <a:rPr lang="de-DE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Mỗi phần có nhiệm vụ rõ ràng, thống nhất với nhau, thể hiện chủ đề.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328" y="1699054"/>
            <a:ext cx="8559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ĐỘNG VẬN 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endParaRPr lang="de-DE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Viết bài văn kể về một việc tốt em đã làm hoặc từng chứng kiến. Cho biết bố cục và nêu nhiệm vụ từng 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phần.</a:t>
            </a:r>
            <a:endParaRPr lang="de-DE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"/>
          <p:cNvGrpSpPr/>
          <p:nvPr/>
        </p:nvGrpSpPr>
        <p:grpSpPr>
          <a:xfrm>
            <a:off x="5906530" y="4191000"/>
            <a:ext cx="3083109" cy="2538850"/>
            <a:chOff x="3525" y="3177"/>
            <a:chExt cx="4884" cy="4610"/>
          </a:xfrm>
        </p:grpSpPr>
        <p:grpSp>
          <p:nvGrpSpPr>
            <p:cNvPr id="17" name="组合 10"/>
            <p:cNvGrpSpPr/>
            <p:nvPr/>
          </p:nvGrpSpPr>
          <p:grpSpPr>
            <a:xfrm>
              <a:off x="4142" y="3177"/>
              <a:ext cx="4267" cy="4610"/>
              <a:chOff x="4014" y="3327"/>
              <a:chExt cx="4267" cy="4610"/>
            </a:xfrm>
          </p:grpSpPr>
          <p:grpSp>
            <p:nvGrpSpPr>
              <p:cNvPr id="19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21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23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2" name="图片 4" descr="5bd8318ae2d0c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2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pic>
          <p:nvPicPr>
            <p:cNvPr id="18" name="图片 14" descr="嗯嗯嗯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9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116" y="1447463"/>
            <a:ext cx="8559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ĐỘNG MỞ 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endParaRPr lang="de-DE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Em hãy tìm thêm một số văn bản khác ngoài chương trình sách giáo khoa lớp 7 và xác định rõ bố cục của các văn bản vừa tìm 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được.</a:t>
            </a:r>
            <a:endParaRPr lang="de-DE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组合 1"/>
          <p:cNvGrpSpPr/>
          <p:nvPr/>
        </p:nvGrpSpPr>
        <p:grpSpPr>
          <a:xfrm>
            <a:off x="5906530" y="4470218"/>
            <a:ext cx="3083109" cy="2259632"/>
            <a:chOff x="3525" y="3177"/>
            <a:chExt cx="4884" cy="4610"/>
          </a:xfrm>
        </p:grpSpPr>
        <p:grpSp>
          <p:nvGrpSpPr>
            <p:cNvPr id="22" name="组合 10"/>
            <p:cNvGrpSpPr/>
            <p:nvPr/>
          </p:nvGrpSpPr>
          <p:grpSpPr>
            <a:xfrm>
              <a:off x="4142" y="3177"/>
              <a:ext cx="4267" cy="4610"/>
              <a:chOff x="4014" y="3327"/>
              <a:chExt cx="4267" cy="4610"/>
            </a:xfrm>
          </p:grpSpPr>
          <p:grpSp>
            <p:nvGrpSpPr>
              <p:cNvPr id="24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26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2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7" name="图片 4" descr="5bd8318ae2d0c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25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pic>
          <p:nvPicPr>
            <p:cNvPr id="23" name="图片 14" descr="嗯嗯嗯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3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/>
        </p:nvSpPr>
        <p:spPr bwMode="auto">
          <a:xfrm>
            <a:off x="76200" y="1165225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                            </a:t>
            </a:r>
            <a:r>
              <a:rPr lang="en-US" sz="4000" b="1" i="1" dirty="0">
                <a:solidFill>
                  <a:srgbClr val="FF0000"/>
                </a:solidFill>
              </a:rPr>
              <a:t>*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7E6879D-7463-485B-9AF0-F1179756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2209800"/>
            <a:ext cx="73152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9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33350" y="1067151"/>
            <a:ext cx="8629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*HƯỚNG DẪN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TỰ HỌC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04800" y="1981200"/>
            <a:ext cx="8458200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Times New Roman" pitchFamily="18" charset="0"/>
              </a:rPr>
              <a:t>* </a:t>
            </a:r>
            <a:r>
              <a:rPr lang="en-US" altLang="en-US" sz="3600" b="1" dirty="0" err="1">
                <a:latin typeface="Times New Roman" pitchFamily="18" charset="0"/>
              </a:rPr>
              <a:t>Học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thuộc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ghi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nhớ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trong</a:t>
            </a:r>
            <a:r>
              <a:rPr lang="en-US" altLang="en-US" sz="3600" b="1" dirty="0">
                <a:latin typeface="Times New Roman" pitchFamily="18" charset="0"/>
              </a:rPr>
              <a:t> (SGK/ 30 ).</a:t>
            </a:r>
          </a:p>
          <a:p>
            <a:r>
              <a:rPr lang="en-US" altLang="en-US" sz="3600" b="1" dirty="0">
                <a:latin typeface="Times New Roman" pitchFamily="18" charset="0"/>
              </a:rPr>
              <a:t>* </a:t>
            </a:r>
            <a:r>
              <a:rPr lang="en-US" altLang="en-US" sz="3600" b="1" dirty="0" err="1">
                <a:latin typeface="Times New Roman" pitchFamily="18" charset="0"/>
              </a:rPr>
              <a:t>Hoàn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chỉnh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bài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tập</a:t>
            </a:r>
            <a:r>
              <a:rPr lang="en-US" altLang="en-US" sz="3600" b="1" dirty="0">
                <a:latin typeface="Times New Roman" pitchFamily="18" charset="0"/>
              </a:rPr>
              <a:t> 1,3 ( </a:t>
            </a:r>
            <a:r>
              <a:rPr lang="en-US" altLang="en-US" sz="3600" b="1" dirty="0" err="1">
                <a:latin typeface="Times New Roman" pitchFamily="18" charset="0"/>
              </a:rPr>
              <a:t>Sgk</a:t>
            </a:r>
            <a:r>
              <a:rPr lang="en-US" altLang="en-US" sz="3600" b="1" dirty="0">
                <a:latin typeface="Times New Roman" pitchFamily="18" charset="0"/>
              </a:rPr>
              <a:t>/30)</a:t>
            </a:r>
          </a:p>
          <a:p>
            <a:r>
              <a:rPr lang="en-US" altLang="en-US" sz="3600" b="1" dirty="0">
                <a:latin typeface="Times New Roman" pitchFamily="18" charset="0"/>
              </a:rPr>
              <a:t> - </a:t>
            </a:r>
            <a:r>
              <a:rPr lang="en-US" altLang="en-US" sz="3600" b="1" dirty="0" err="1">
                <a:latin typeface="Times New Roman" pitchFamily="18" charset="0"/>
              </a:rPr>
              <a:t>Bài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tập</a:t>
            </a:r>
            <a:r>
              <a:rPr lang="en-US" altLang="en-US" sz="3600" b="1" dirty="0">
                <a:latin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</a:rPr>
              <a:t>Tự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tạo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lập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một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văn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bản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hành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chính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theo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trình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tự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bố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cục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đã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học</a:t>
            </a:r>
            <a:r>
              <a:rPr lang="en-US" altLang="en-US" sz="3600" b="1" dirty="0">
                <a:latin typeface="Times New Roman" pitchFamily="18" charset="0"/>
              </a:rPr>
              <a:t>.</a:t>
            </a:r>
          </a:p>
          <a:p>
            <a:r>
              <a:rPr lang="en-US" altLang="en-US" sz="3600" b="1" dirty="0" smtClean="0">
                <a:latin typeface="Times New Roman" pitchFamily="18" charset="0"/>
              </a:rPr>
              <a:t>- Đọc </a:t>
            </a:r>
            <a:r>
              <a:rPr lang="en-US" altLang="en-US" sz="3600" b="1" dirty="0">
                <a:latin typeface="Times New Roman" pitchFamily="18" charset="0"/>
              </a:rPr>
              <a:t>trước bài học “</a:t>
            </a:r>
            <a:r>
              <a:rPr lang="en-US" altLang="en-US" sz="3600" b="1" i="1" dirty="0">
                <a:latin typeface="Times New Roman" pitchFamily="18" charset="0"/>
              </a:rPr>
              <a:t>Mạch lạc trong văn bản” </a:t>
            </a:r>
            <a:r>
              <a:rPr lang="en-US" altLang="en-US" sz="3600" b="1" i="1" dirty="0" smtClean="0">
                <a:latin typeface="Times New Roman" pitchFamily="18" charset="0"/>
              </a:rPr>
              <a:t>( Sgk/31-34</a:t>
            </a:r>
            <a:r>
              <a:rPr lang="en-US" altLang="en-US" sz="3600" b="1" i="1" dirty="0">
                <a:latin typeface="Times New Roman" pitchFamily="18" charset="0"/>
              </a:rPr>
              <a:t>)</a:t>
            </a:r>
          </a:p>
          <a:p>
            <a:r>
              <a:rPr lang="en-US" altLang="en-US" sz="3600" b="1" i="1" dirty="0">
                <a:latin typeface="Times New Roman" pitchFamily="18" charset="0"/>
              </a:rPr>
              <a:t>+ </a:t>
            </a:r>
            <a:r>
              <a:rPr lang="en-US" altLang="en-US" sz="3600" b="1" i="1" dirty="0" err="1">
                <a:latin typeface="Times New Roman" pitchFamily="18" charset="0"/>
              </a:rPr>
              <a:t>Trả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lời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các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câu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hỏi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trong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>
                <a:latin typeface="Times New Roman" pitchFamily="18" charset="0"/>
              </a:rPr>
              <a:t>( </a:t>
            </a:r>
            <a:r>
              <a:rPr lang="en-US" altLang="en-US" sz="3600" b="1" i="1" smtClean="0">
                <a:latin typeface="Times New Roman" pitchFamily="18" charset="0"/>
              </a:rPr>
              <a:t>Sgk/31 </a:t>
            </a:r>
            <a:r>
              <a:rPr lang="en-US" altLang="en-US" sz="3600" b="1" i="1" dirty="0">
                <a:latin typeface="Times New Roman" pitchFamily="18" charset="0"/>
              </a:rPr>
              <a:t>-33).</a:t>
            </a:r>
          </a:p>
        </p:txBody>
      </p:sp>
    </p:spTree>
    <p:extLst>
      <p:ext uri="{BB962C8B-B14F-4D97-AF65-F5344CB8AC3E}">
        <p14:creationId xmlns:p14="http://schemas.microsoft.com/office/powerpoint/2010/main" val="20171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60070" y="274320"/>
            <a:ext cx="8359487" cy="601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  <a:endParaRPr lang="en-US" sz="3200" u="sng" dirty="0">
              <a:solidFill>
                <a:srgbClr val="FF0000"/>
              </a:solidFill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US" sz="3200" i="1" dirty="0"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97162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940" y="1752600"/>
            <a:ext cx="6515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m_thanh_tre_con_reo_ho_-2057538382388699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4572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981200" cy="1300163"/>
          </a:xfrm>
          <a:prstGeom prst="rect">
            <a:avLst/>
          </a:prstGeom>
        </p:spPr>
      </p:pic>
      <p:grpSp>
        <p:nvGrpSpPr>
          <p:cNvPr id="5" name="组合 1"/>
          <p:cNvGrpSpPr/>
          <p:nvPr/>
        </p:nvGrpSpPr>
        <p:grpSpPr>
          <a:xfrm>
            <a:off x="5715000" y="4361935"/>
            <a:ext cx="3274639" cy="2367915"/>
            <a:chOff x="3525" y="3177"/>
            <a:chExt cx="4884" cy="4610"/>
          </a:xfrm>
        </p:grpSpPr>
        <p:grpSp>
          <p:nvGrpSpPr>
            <p:cNvPr id="6" name="组合 10"/>
            <p:cNvGrpSpPr/>
            <p:nvPr/>
          </p:nvGrpSpPr>
          <p:grpSpPr>
            <a:xfrm>
              <a:off x="4142" y="3177"/>
              <a:ext cx="4267" cy="4610"/>
              <a:chOff x="4014" y="3327"/>
              <a:chExt cx="4267" cy="4610"/>
            </a:xfrm>
          </p:grpSpPr>
          <p:grpSp>
            <p:nvGrpSpPr>
              <p:cNvPr id="8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10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12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1" name="图片 4" descr="5bd8318ae2d0c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9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14" descr="嗯嗯嗯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0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68410" y="152400"/>
            <a:ext cx="857558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I-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</a:rPr>
              <a:t>BỐ CỤC VÀ NHỮNG YÊU CẦU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VỀ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</a:rPr>
              <a:t>BỐ CỤC TRONG VĂN BẢN</a:t>
            </a: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1/ </a:t>
            </a:r>
            <a:r>
              <a:rPr lang="en-US" altLang="en-US" sz="2000" b="1" u="sng" dirty="0">
                <a:solidFill>
                  <a:srgbClr val="0000FF"/>
                </a:solidFill>
                <a:latin typeface="Times New Roman" pitchFamily="18" charset="0"/>
              </a:rPr>
              <a:t>BỐ CỤC TRONG VĂN BẢN:</a:t>
            </a:r>
          </a:p>
          <a:p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altLang="en-US" sz="2400" b="1" dirty="0">
                <a:latin typeface="Times New Roman" pitchFamily="18" charset="0"/>
              </a:rPr>
              <a:t>*</a:t>
            </a:r>
            <a:r>
              <a:rPr lang="en-US" altLang="en-US" sz="2400" b="1" dirty="0" err="1">
                <a:latin typeface="Times New Roman" pitchFamily="18" charset="0"/>
              </a:rPr>
              <a:t>Ví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</a:t>
            </a:r>
            <a:r>
              <a:rPr lang="en-US" altLang="en-US" sz="2400" b="1" dirty="0">
                <a:latin typeface="Times New Roman" pitchFamily="18" charset="0"/>
              </a:rPr>
              <a:t> ( SGK/28)</a:t>
            </a:r>
            <a:r>
              <a:rPr lang="en-US" altLang="en-US" b="1" dirty="0">
                <a:latin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văn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lời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</a:rPr>
              <a:t>.       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90500" y="1291173"/>
            <a:ext cx="8763000" cy="5386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ỘNG HÒA XÃ HỘI CHỦ NGHĨA VIỆT NAM</a:t>
            </a:r>
          </a:p>
          <a:p>
            <a:pPr algn="ctr"/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do 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ĐƠN XIN GIA NHẬP ĐỘI  TNTP HỒ CHÍ MINH    </a:t>
            </a:r>
          </a:p>
          <a:p>
            <a:pPr algn="ctr"/>
            <a:endParaRPr lang="en-US" altLang="en-US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TNTP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Minh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Lộc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̣-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Thùy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4/3-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Lộc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̣ -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TNTP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ra.</a:t>
            </a:r>
            <a:endParaRPr lang="en-US" altLang="en-US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en-US" altLang="en-US" b="1" i="1" dirty="0" err="1">
                <a:latin typeface="Times New Roman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b="1" i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b="1" i="1" dirty="0" err="1">
                <a:latin typeface="Times New Roman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latin typeface="Times New Roman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i="1" dirty="0" err="1">
                <a:latin typeface="Times New Roman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i="1" dirty="0">
                <a:latin typeface="Times New Roman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b="1" i="1" dirty="0" err="1"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latin typeface="Times New Roman" pitchFamily="18" charset="0"/>
                <a:cs typeface="Times New Roman" panose="02020603050405020304" pitchFamily="18" charset="0"/>
              </a:rPr>
              <a:t> 2021</a:t>
            </a:r>
            <a:endParaRPr lang="en-US" altLang="en-US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endParaRPr lang="en-US" altLang="en-US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7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346" y="1717588"/>
            <a:ext cx="5572897" cy="2549611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Văn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bản trên có được sắp xếp theo một trật tự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không.Vì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Qua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0" y="290513"/>
            <a:ext cx="2362200" cy="13096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62" y="4419600"/>
            <a:ext cx="7342360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rành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* GHI NHỚ Ý 1 – (SGK/ 30)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46863" y="304800"/>
            <a:ext cx="8612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2/ NHỮNG YÊU CẦU VỀ BỐ CỤC TRONG VĂN BẢN:</a:t>
            </a:r>
          </a:p>
          <a:p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</a:rPr>
              <a:t>*</a:t>
            </a:r>
            <a:r>
              <a:rPr lang="en-US" altLang="en-US" sz="2400" b="1" dirty="0" err="1">
                <a:latin typeface="Times New Roman" pitchFamily="18" charset="0"/>
              </a:rPr>
              <a:t>Ví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</a:t>
            </a:r>
            <a:r>
              <a:rPr lang="en-US" altLang="en-US" sz="2400" b="1" dirty="0">
                <a:latin typeface="Times New Roman" pitchFamily="18" charset="0"/>
              </a:rPr>
              <a:t> ( </a:t>
            </a:r>
            <a:r>
              <a:rPr lang="en-US" altLang="en-US" sz="2400" b="1" dirty="0" err="1">
                <a:latin typeface="Times New Roman" pitchFamily="18" charset="0"/>
              </a:rPr>
              <a:t>Sgk</a:t>
            </a:r>
            <a:r>
              <a:rPr lang="en-US" altLang="en-US" sz="2400" b="1" dirty="0">
                <a:latin typeface="Times New Roman" pitchFamily="18" charset="0"/>
              </a:rPr>
              <a:t>/29,30)</a:t>
            </a:r>
            <a:r>
              <a:rPr lang="en-US" altLang="en-US" b="1" dirty="0">
                <a:latin typeface="Times New Roman" pitchFamily="18" charset="0"/>
              </a:rPr>
              <a:t>:  </a:t>
            </a:r>
            <a:r>
              <a:rPr lang="en-US" altLang="en-US" sz="2400" b="1" i="1" dirty="0" err="1">
                <a:latin typeface="Times New Roman" pitchFamily="18" charset="0"/>
              </a:rPr>
              <a:t>Đọc</a:t>
            </a:r>
            <a:r>
              <a:rPr lang="en-US" altLang="en-US" sz="2400" b="1" i="1" dirty="0">
                <a:latin typeface="Times New Roman" pitchFamily="18" charset="0"/>
              </a:rPr>
              <a:t> 2 </a:t>
            </a:r>
            <a:r>
              <a:rPr lang="en-US" altLang="en-US" sz="2400" b="1" i="1" dirty="0" err="1">
                <a:latin typeface="Times New Roman" pitchFamily="18" charset="0"/>
              </a:rPr>
              <a:t>văn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bản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sau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và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trả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lời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câu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hỏi</a:t>
            </a:r>
            <a:r>
              <a:rPr lang="en-US" altLang="en-US" sz="2400" b="1" i="1" dirty="0">
                <a:latin typeface="Times New Roman" pitchFamily="18" charset="0"/>
              </a:rPr>
              <a:t>.        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146863" y="1295400"/>
            <a:ext cx="8915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vung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nhâng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nháo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ồm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ộp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dềnh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vung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oai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ghê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thảy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ốc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nhái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giẫm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bẹp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69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28600" y="685800"/>
            <a:ext cx="8915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  *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itchFamily="18" charset="0"/>
              </a:rPr>
              <a:t>Văn bản 2: ( Sgk/30</a:t>
            </a:r>
            <a:r>
              <a:rPr lang="en-US" alt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  </a:t>
            </a:r>
            <a:r>
              <a:rPr lang="en-US" alt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(2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)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xưa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rất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hay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khoe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hôm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ta may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cái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mới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liền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đem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mặc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đứng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hóng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cửa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đợi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khen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Đứng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mãi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sáng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chiều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chả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tức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lắm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Nhưng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cũng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khoe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rằng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: “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lúc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mặc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chiếc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áo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mới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chả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lợn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”.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Đấy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do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kia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cũng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hay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khoe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bỗng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tất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tưởi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ta: “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thấy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lợn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cưới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tôi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chạy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</a:rPr>
              <a:t>?”.</a:t>
            </a:r>
            <a:endParaRPr lang="en-US" altLang="en-US" sz="3200" b="1" dirty="0">
              <a:solidFill>
                <a:srgbClr val="00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2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ết quả hình ảnh cho hinh powerpoint 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" y="-617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25394"/>
            <a:ext cx="9097963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1 + 2: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/29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3 + 4: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/29</a:t>
            </a:r>
            <a:br>
              <a:rPr lang="en-US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3. Theo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>
              <a:defRPr/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2662</Words>
  <Application>Microsoft Office PowerPoint</Application>
  <PresentationFormat>On-screen Show (4:3)</PresentationFormat>
  <Paragraphs>187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+ Văn bản trên có được sắp xếp theo một trật tự không. Có thể tùy thích muốn ghi nội dung nào trước cũng được hay không.Vì sao ? + Qua đó cho biết bố cục trong văn bản là gì? Vì sao khi xây dựng văn bản, cần phải quan tâm tới bố cục 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TUANPHUONG Co.,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TUAN PHUONG</dc:creator>
  <cp:lastModifiedBy>Microsoft</cp:lastModifiedBy>
  <cp:revision>183</cp:revision>
  <dcterms:created xsi:type="dcterms:W3CDTF">2017-09-18T10:41:42Z</dcterms:created>
  <dcterms:modified xsi:type="dcterms:W3CDTF">2021-09-10T12:13:21Z</dcterms:modified>
</cp:coreProperties>
</file>