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26" r:id="rId2"/>
    <p:sldId id="328" r:id="rId3"/>
    <p:sldId id="320" r:id="rId4"/>
    <p:sldId id="316" r:id="rId5"/>
    <p:sldId id="318" r:id="rId6"/>
    <p:sldId id="319" r:id="rId7"/>
    <p:sldId id="321" r:id="rId8"/>
    <p:sldId id="307" r:id="rId9"/>
    <p:sldId id="303" r:id="rId10"/>
    <p:sldId id="308" r:id="rId11"/>
    <p:sldId id="287" r:id="rId12"/>
    <p:sldId id="315" r:id="rId13"/>
    <p:sldId id="309" r:id="rId14"/>
    <p:sldId id="288" r:id="rId15"/>
    <p:sldId id="310" r:id="rId16"/>
    <p:sldId id="271" r:id="rId17"/>
    <p:sldId id="314" r:id="rId18"/>
    <p:sldId id="269" r:id="rId19"/>
    <p:sldId id="327" r:id="rId20"/>
    <p:sldId id="268" r:id="rId21"/>
    <p:sldId id="295" r:id="rId22"/>
    <p:sldId id="299" r:id="rId23"/>
    <p:sldId id="300" r:id="rId24"/>
    <p:sldId id="301" r:id="rId25"/>
    <p:sldId id="311" r:id="rId26"/>
    <p:sldId id="322" r:id="rId27"/>
    <p:sldId id="323" r:id="rId28"/>
    <p:sldId id="324" r:id="rId29"/>
    <p:sldId id="325" r:id="rId30"/>
    <p:sldId id="329" r:id="rId31"/>
    <p:sldId id="312" r:id="rId3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7F50"/>
    <a:srgbClr val="FFFFFF"/>
    <a:srgbClr val="FCFBF6"/>
    <a:srgbClr val="5EA00E"/>
    <a:srgbClr val="E0F0E3"/>
    <a:srgbClr val="E1F0E3"/>
    <a:srgbClr val="ECF6EE"/>
    <a:srgbClr val="76BC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480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029CE12F-2F63-4128-B0F8-658474A42701}" type="datetimeFigureOut">
              <a:rPr lang="zh-CN" altLang="en-US" smtClean="0"/>
              <a:pPr/>
              <a:t>2021/9/10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D976FAB-42FF-4022-8B51-4FA71A5A559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4000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029CE12F-2F63-4128-B0F8-658474A42701}" type="datetimeFigureOut">
              <a:rPr lang="zh-CN" altLang="en-US" smtClean="0"/>
              <a:pPr/>
              <a:t>2021/9/10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D976FAB-42FF-4022-8B51-4FA71A5A559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4000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029CE12F-2F63-4128-B0F8-658474A42701}" type="datetimeFigureOut">
              <a:rPr lang="zh-CN" altLang="en-US" smtClean="0"/>
              <a:pPr/>
              <a:t>2021/9/10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D976FAB-42FF-4022-8B51-4FA71A5A559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4000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029CE12F-2F63-4128-B0F8-658474A42701}" type="datetimeFigureOut">
              <a:rPr lang="zh-CN" altLang="en-US" smtClean="0"/>
              <a:pPr/>
              <a:t>2021/9/10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D976FAB-42FF-4022-8B51-4FA71A5A559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4000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029CE12F-2F63-4128-B0F8-658474A42701}" type="datetimeFigureOut">
              <a:rPr lang="zh-CN" altLang="en-US" smtClean="0"/>
              <a:pPr/>
              <a:t>2021/9/10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D976FAB-42FF-4022-8B51-4FA71A5A559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4000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029CE12F-2F63-4128-B0F8-658474A42701}" type="datetimeFigureOut">
              <a:rPr lang="zh-CN" altLang="en-US" smtClean="0"/>
              <a:pPr/>
              <a:t>2021/9/10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D976FAB-42FF-4022-8B51-4FA71A5A559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4000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029CE12F-2F63-4128-B0F8-658474A42701}" type="datetimeFigureOut">
              <a:rPr lang="zh-CN" altLang="en-US" smtClean="0"/>
              <a:pPr/>
              <a:t>2021/9/10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D976FAB-42FF-4022-8B51-4FA71A5A559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4000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029CE12F-2F63-4128-B0F8-658474A42701}" type="datetimeFigureOut">
              <a:rPr lang="zh-CN" altLang="en-US" smtClean="0"/>
              <a:pPr/>
              <a:t>2021/9/10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D976FAB-42FF-4022-8B51-4FA71A5A559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4000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029CE12F-2F63-4128-B0F8-658474A42701}" type="datetimeFigureOut">
              <a:rPr lang="zh-CN" altLang="en-US" smtClean="0"/>
              <a:pPr/>
              <a:t>2021/9/10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D976FAB-42FF-4022-8B51-4FA71A5A559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4000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029CE12F-2F63-4128-B0F8-658474A42701}" type="datetimeFigureOut">
              <a:rPr lang="zh-CN" altLang="en-US" smtClean="0"/>
              <a:pPr/>
              <a:t>2021/9/10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D976FAB-42FF-4022-8B51-4FA71A5A559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4000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029CE12F-2F63-4128-B0F8-658474A42701}" type="datetimeFigureOut">
              <a:rPr lang="zh-CN" altLang="en-US" smtClean="0"/>
              <a:pPr/>
              <a:t>2021/9/10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D976FAB-42FF-4022-8B51-4FA71A5A559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4000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QQ截图20190104102515"/>
          <p:cNvPicPr>
            <a:picLocks noChangeAspect="1"/>
          </p:cNvPicPr>
          <p:nvPr userDrawn="1"/>
        </p:nvPicPr>
        <p:blipFill>
          <a:blip r:embed="rId13"/>
          <a:srcRect t="794"/>
          <a:stretch>
            <a:fillRect/>
          </a:stretch>
        </p:blipFill>
        <p:spPr>
          <a:xfrm>
            <a:off x="635" y="5715"/>
            <a:ext cx="12190730" cy="6847205"/>
          </a:xfrm>
          <a:prstGeom prst="rect">
            <a:avLst/>
          </a:prstGeom>
        </p:spPr>
      </p:pic>
      <p:grpSp>
        <p:nvGrpSpPr>
          <p:cNvPr id="13" name="组合 12"/>
          <p:cNvGrpSpPr/>
          <p:nvPr userDrawn="1"/>
        </p:nvGrpSpPr>
        <p:grpSpPr>
          <a:xfrm>
            <a:off x="217805" y="237490"/>
            <a:ext cx="11756390" cy="6449060"/>
            <a:chOff x="343" y="374"/>
            <a:chExt cx="18514" cy="10156"/>
          </a:xfrm>
        </p:grpSpPr>
        <p:sp>
          <p:nvSpPr>
            <p:cNvPr id="8" name="矩形 7"/>
            <p:cNvSpPr/>
            <p:nvPr/>
          </p:nvSpPr>
          <p:spPr>
            <a:xfrm>
              <a:off x="343" y="374"/>
              <a:ext cx="18514" cy="10156"/>
            </a:xfrm>
            <a:prstGeom prst="rect">
              <a:avLst/>
            </a:prstGeom>
            <a:noFill/>
            <a:ln>
              <a:solidFill>
                <a:srgbClr val="1D7F5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563" y="640"/>
              <a:ext cx="18074" cy="9640"/>
            </a:xfrm>
            <a:prstGeom prst="rect">
              <a:avLst/>
            </a:prstGeom>
            <a:noFill/>
            <a:ln>
              <a:solidFill>
                <a:srgbClr val="1D7F50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4000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"/>
          <p:cNvGrpSpPr/>
          <p:nvPr/>
        </p:nvGrpSpPr>
        <p:grpSpPr>
          <a:xfrm>
            <a:off x="0" y="-96150"/>
            <a:ext cx="3872282" cy="3991895"/>
            <a:chOff x="3525" y="3177"/>
            <a:chExt cx="4884" cy="4610"/>
          </a:xfrm>
        </p:grpSpPr>
        <p:grpSp>
          <p:nvGrpSpPr>
            <p:cNvPr id="24" name="组合 10"/>
            <p:cNvGrpSpPr/>
            <p:nvPr/>
          </p:nvGrpSpPr>
          <p:grpSpPr>
            <a:xfrm>
              <a:off x="4142" y="3177"/>
              <a:ext cx="4267" cy="4610"/>
              <a:chOff x="4014" y="3327"/>
              <a:chExt cx="4267" cy="4610"/>
            </a:xfrm>
          </p:grpSpPr>
          <p:grpSp>
            <p:nvGrpSpPr>
              <p:cNvPr id="26" name="组合 5"/>
              <p:cNvGrpSpPr/>
              <p:nvPr/>
            </p:nvGrpSpPr>
            <p:grpSpPr>
              <a:xfrm>
                <a:off x="4014" y="3940"/>
                <a:ext cx="3941" cy="3997"/>
                <a:chOff x="4615" y="2808"/>
                <a:chExt cx="5123" cy="5194"/>
              </a:xfrm>
            </p:grpSpPr>
            <p:grpSp>
              <p:nvGrpSpPr>
                <p:cNvPr id="28" name="组合 12"/>
                <p:cNvGrpSpPr/>
                <p:nvPr/>
              </p:nvGrpSpPr>
              <p:grpSpPr>
                <a:xfrm>
                  <a:off x="4615" y="2808"/>
                  <a:ext cx="4898" cy="4897"/>
                  <a:chOff x="7590" y="2002"/>
                  <a:chExt cx="4021" cy="6658"/>
                </a:xfrm>
              </p:grpSpPr>
              <p:sp>
                <p:nvSpPr>
                  <p:cNvPr id="30" name="矩形 7"/>
                  <p:cNvSpPr/>
                  <p:nvPr/>
                </p:nvSpPr>
                <p:spPr>
                  <a:xfrm>
                    <a:off x="7803" y="2349"/>
                    <a:ext cx="3596" cy="5964"/>
                  </a:xfrm>
                  <a:prstGeom prst="rect">
                    <a:avLst/>
                  </a:prstGeom>
                  <a:noFill/>
                  <a:ln w="66675">
                    <a:solidFill>
                      <a:srgbClr val="1D7F50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1D7F50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31" name="矩形 11"/>
                  <p:cNvSpPr/>
                  <p:nvPr/>
                </p:nvSpPr>
                <p:spPr>
                  <a:xfrm>
                    <a:off x="7590" y="2002"/>
                    <a:ext cx="4021" cy="6658"/>
                  </a:xfrm>
                  <a:prstGeom prst="rect">
                    <a:avLst/>
                  </a:prstGeom>
                  <a:noFill/>
                  <a:ln w="25400">
                    <a:solidFill>
                      <a:srgbClr val="5EA00E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1D7F50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pic>
              <p:nvPicPr>
                <p:cNvPr id="29" name="图片 4" descr="5bd8318ae2d0c"/>
                <p:cNvPicPr>
                  <a:picLocks noChangeAspect="1"/>
                </p:cNvPicPr>
                <p:nvPr/>
              </p:nvPicPr>
              <p:blipFill>
                <a:blip r:embed="rId2" cstate="print"/>
                <a:srcRect l="8485" t="6954" r="3099" b="3081"/>
                <a:stretch>
                  <a:fillRect/>
                </a:stretch>
              </p:blipFill>
              <p:spPr>
                <a:xfrm>
                  <a:off x="4702" y="2878"/>
                  <a:ext cx="5036" cy="5124"/>
                </a:xfrm>
                <a:prstGeom prst="rect">
                  <a:avLst/>
                </a:prstGeom>
              </p:spPr>
            </p:pic>
          </p:grpSp>
          <p:sp>
            <p:nvSpPr>
              <p:cNvPr id="27" name="矩形 9"/>
              <p:cNvSpPr/>
              <p:nvPr/>
            </p:nvSpPr>
            <p:spPr>
              <a:xfrm>
                <a:off x="6693" y="3327"/>
                <a:ext cx="1588" cy="1588"/>
              </a:xfrm>
              <a:prstGeom prst="rect">
                <a:avLst/>
              </a:prstGeom>
              <a:solidFill>
                <a:srgbClr val="1D7F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5" name="图片 14" descr="嗯嗯嗯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25" y="6555"/>
              <a:ext cx="1894" cy="1232"/>
            </a:xfrm>
            <a:prstGeom prst="rect">
              <a:avLst/>
            </a:prstGeom>
          </p:spPr>
        </p:pic>
      </p:grpSp>
      <p:sp>
        <p:nvSpPr>
          <p:cNvPr id="32" name="Rectangle 31"/>
          <p:cNvSpPr/>
          <p:nvPr/>
        </p:nvSpPr>
        <p:spPr>
          <a:xfrm>
            <a:off x="3965770" y="707021"/>
            <a:ext cx="781493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MẠCH LẠC TRONG VĂN BẢN</a:t>
            </a:r>
          </a:p>
        </p:txBody>
      </p:sp>
    </p:spTree>
    <p:extLst>
      <p:ext uri="{BB962C8B-B14F-4D97-AF65-F5344CB8AC3E}">
        <p14:creationId xmlns:p14="http://schemas.microsoft.com/office/powerpoint/2010/main" val="1800223590"/>
      </p:ext>
    </p:extLst>
  </p:cSld>
  <p:clrMapOvr>
    <a:masterClrMapping/>
  </p:clrMapOvr>
  <p:transition spd="slow" advClick="0" advTm="4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00f0a891b96caa050f493ee863d966a.png"/>
          <p:cNvPicPr>
            <a:picLocks noChangeAspect="1"/>
          </p:cNvPicPr>
          <p:nvPr/>
        </p:nvPicPr>
        <p:blipFill>
          <a:blip r:embed="rId2" cstate="print"/>
          <a:srcRect l="24314" t="12427" r="9872" b="3660"/>
          <a:stretch>
            <a:fillRect/>
          </a:stretch>
        </p:blipFill>
        <p:spPr>
          <a:xfrm>
            <a:off x="33025" y="2761288"/>
            <a:ext cx="1477511" cy="380604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353786" y="1256797"/>
            <a:ext cx="7954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tay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Cloud Callout 20"/>
          <p:cNvSpPr/>
          <p:nvPr/>
        </p:nvSpPr>
        <p:spPr>
          <a:xfrm>
            <a:off x="3097478" y="223652"/>
            <a:ext cx="7459684" cy="2697678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rẽ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bôi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xa</a:t>
            </a:r>
            <a:endParaRPr lang="en-US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loud Callout 21"/>
          <p:cNvSpPr/>
          <p:nvPr/>
        </p:nvSpPr>
        <p:spPr>
          <a:xfrm>
            <a:off x="2418607" y="938148"/>
            <a:ext cx="6891648" cy="2646219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353786" y="2429233"/>
            <a:ext cx="99664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nhằm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976954" y="5178342"/>
            <a:ext cx="7067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Đó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gọi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là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mạch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lạc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trong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văn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bản</a:t>
            </a:r>
            <a:endParaRPr lang="en-US" sz="32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2820389" y="1031171"/>
            <a:ext cx="6891648" cy="2646219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i="1" dirty="0">
                <a:latin typeface="Times New Roman" pitchFamily="18" charset="0"/>
                <a:cs typeface="Times New Roman" pitchFamily="18" charset="0"/>
              </a:rPr>
              <a:t>văn bản đ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ược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353786" y="4025735"/>
            <a:ext cx="996648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Mối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liên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hệ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: </a:t>
            </a:r>
            <a:r>
              <a:rPr kumimoji="0" lang="vi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thời gian, không gian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tâm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lý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nhớ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lại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), ý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nghĩa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tương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đồng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tương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phản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kumimoji="0" 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894436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6" grpId="0"/>
      <p:bldP spid="27" grpId="0"/>
      <p:bldP spid="11" grpId="0" animBg="1"/>
      <p:bldP spid="11" grpId="1" animBg="1"/>
      <p:bldP spid="10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4F30B20C-8BAF-4C47-90BA-7E1F2BC1C352}"/>
              </a:ext>
            </a:extLst>
          </p:cNvPr>
          <p:cNvGrpSpPr/>
          <p:nvPr/>
        </p:nvGrpSpPr>
        <p:grpSpPr>
          <a:xfrm>
            <a:off x="1352818" y="2092348"/>
            <a:ext cx="2095645" cy="1895329"/>
            <a:chOff x="1627360" y="2041904"/>
            <a:chExt cx="2095645" cy="1895329"/>
          </a:xfrm>
        </p:grpSpPr>
        <p:pic>
          <p:nvPicPr>
            <p:cNvPr id="15" name="图片 14" descr="图片1"/>
            <p:cNvPicPr>
              <a:picLocks noChangeAspect="1"/>
            </p:cNvPicPr>
            <p:nvPr/>
          </p:nvPicPr>
          <p:blipFill>
            <a:blip r:embed="rId2" cstate="print"/>
            <a:srcRect l="13388" t="3038" r="15100" b="3909"/>
            <a:stretch>
              <a:fillRect/>
            </a:stretch>
          </p:blipFill>
          <p:spPr>
            <a:xfrm flipH="1">
              <a:off x="2993390" y="2771775"/>
              <a:ext cx="729615" cy="944245"/>
            </a:xfrm>
            <a:prstGeom prst="rect">
              <a:avLst/>
            </a:prstGeom>
          </p:spPr>
        </p:pic>
        <p:sp>
          <p:nvSpPr>
            <p:cNvPr id="18" name="Freeform: Shape 3"/>
            <p:cNvSpPr/>
            <p:nvPr/>
          </p:nvSpPr>
          <p:spPr>
            <a:xfrm>
              <a:off x="1627360" y="2041904"/>
              <a:ext cx="1895329" cy="1895329"/>
            </a:xfrm>
            <a:custGeom>
              <a:avLst/>
              <a:gdLst>
                <a:gd name="connsiteX0" fmla="*/ 1895329 w 3790658"/>
                <a:gd name="connsiteY0" fmla="*/ 0 h 3790658"/>
                <a:gd name="connsiteX1" fmla="*/ 3790658 w 3790658"/>
                <a:gd name="connsiteY1" fmla="*/ 1895329 h 3790658"/>
                <a:gd name="connsiteX2" fmla="*/ 3786865 w 3790658"/>
                <a:gd name="connsiteY2" fmla="*/ 1970445 h 3790658"/>
                <a:gd name="connsiteX3" fmla="*/ 3782488 w 3790658"/>
                <a:gd name="connsiteY3" fmla="*/ 1883759 h 3790658"/>
                <a:gd name="connsiteX4" fmla="*/ 2207974 w 3790658"/>
                <a:gd name="connsiteY4" fmla="*/ 462894 h 3790658"/>
                <a:gd name="connsiteX5" fmla="*/ 625289 w 3790658"/>
                <a:gd name="connsiteY5" fmla="*/ 2045579 h 3790658"/>
                <a:gd name="connsiteX6" fmla="*/ 2207974 w 3790658"/>
                <a:gd name="connsiteY6" fmla="*/ 3628264 h 3790658"/>
                <a:gd name="connsiteX7" fmla="*/ 3092869 w 3790658"/>
                <a:gd name="connsiteY7" fmla="*/ 3357967 h 3790658"/>
                <a:gd name="connsiteX8" fmla="*/ 3137700 w 3790658"/>
                <a:gd name="connsiteY8" fmla="*/ 3324442 h 3790658"/>
                <a:gd name="connsiteX9" fmla="*/ 3100934 w 3790658"/>
                <a:gd name="connsiteY9" fmla="*/ 3357857 h 3790658"/>
                <a:gd name="connsiteX10" fmla="*/ 1895329 w 3790658"/>
                <a:gd name="connsiteY10" fmla="*/ 3790658 h 3790658"/>
                <a:gd name="connsiteX11" fmla="*/ 0 w 3790658"/>
                <a:gd name="connsiteY11" fmla="*/ 1895329 h 3790658"/>
                <a:gd name="connsiteX12" fmla="*/ 1895329 w 3790658"/>
                <a:gd name="connsiteY12" fmla="*/ 0 h 3790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90658" h="3790658">
                  <a:moveTo>
                    <a:pt x="1895329" y="0"/>
                  </a:moveTo>
                  <a:cubicBezTo>
                    <a:pt x="2942090" y="0"/>
                    <a:pt x="3790658" y="848568"/>
                    <a:pt x="3790658" y="1895329"/>
                  </a:cubicBezTo>
                  <a:lnTo>
                    <a:pt x="3786865" y="1970445"/>
                  </a:lnTo>
                  <a:lnTo>
                    <a:pt x="3782488" y="1883759"/>
                  </a:lnTo>
                  <a:cubicBezTo>
                    <a:pt x="3701439" y="1085680"/>
                    <a:pt x="3027436" y="462894"/>
                    <a:pt x="2207974" y="462894"/>
                  </a:cubicBezTo>
                  <a:cubicBezTo>
                    <a:pt x="1333881" y="462894"/>
                    <a:pt x="625289" y="1171486"/>
                    <a:pt x="625289" y="2045579"/>
                  </a:cubicBezTo>
                  <a:cubicBezTo>
                    <a:pt x="625289" y="2919672"/>
                    <a:pt x="1333881" y="3628264"/>
                    <a:pt x="2207974" y="3628264"/>
                  </a:cubicBezTo>
                  <a:cubicBezTo>
                    <a:pt x="2535759" y="3628264"/>
                    <a:pt x="2840270" y="3528618"/>
                    <a:pt x="3092869" y="3357967"/>
                  </a:cubicBezTo>
                  <a:lnTo>
                    <a:pt x="3137700" y="3324442"/>
                  </a:lnTo>
                  <a:lnTo>
                    <a:pt x="3100934" y="3357857"/>
                  </a:lnTo>
                  <a:cubicBezTo>
                    <a:pt x="2773310" y="3628237"/>
                    <a:pt x="2353287" y="3790658"/>
                    <a:pt x="1895329" y="3790658"/>
                  </a:cubicBezTo>
                  <a:cubicBezTo>
                    <a:pt x="848568" y="3790658"/>
                    <a:pt x="0" y="2942090"/>
                    <a:pt x="0" y="1895329"/>
                  </a:cubicBezTo>
                  <a:cubicBezTo>
                    <a:pt x="0" y="848568"/>
                    <a:pt x="848568" y="0"/>
                    <a:pt x="1895329" y="0"/>
                  </a:cubicBezTo>
                  <a:close/>
                </a:path>
              </a:pathLst>
            </a:custGeom>
            <a:solidFill>
              <a:srgbClr val="1D7F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200" dirty="0">
                <a:solidFill>
                  <a:srgbClr val="1D7F50"/>
                </a:solidFill>
                <a:latin typeface="义启紫水晶体" panose="02000500000000000000" charset="-128"/>
                <a:ea typeface="义启紫水晶体" panose="02000500000000000000" charset="-128"/>
              </a:endParaRPr>
            </a:p>
          </p:txBody>
        </p:sp>
        <p:sp>
          <p:nvSpPr>
            <p:cNvPr id="45" name="Rectangle 26"/>
            <p:cNvSpPr/>
            <p:nvPr/>
          </p:nvSpPr>
          <p:spPr>
            <a:xfrm>
              <a:off x="1906905" y="2858135"/>
              <a:ext cx="1336040" cy="5835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sz="3200" b="1" dirty="0">
                <a:solidFill>
                  <a:srgbClr val="1D7F50"/>
                </a:solidFill>
                <a:latin typeface="义启紫水晶体" panose="02000500000000000000" charset="-128"/>
                <a:ea typeface="义启紫水晶体" panose="02000500000000000000" charset="-128"/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="" xmlns:a16="http://schemas.microsoft.com/office/drawing/2014/main" id="{ED759D27-8CF1-4B10-BA01-B97B06A812C9}"/>
              </a:ext>
            </a:extLst>
          </p:cNvPr>
          <p:cNvGrpSpPr/>
          <p:nvPr/>
        </p:nvGrpSpPr>
        <p:grpSpPr>
          <a:xfrm>
            <a:off x="7519269" y="2018162"/>
            <a:ext cx="2144998" cy="1895329"/>
            <a:chOff x="6379242" y="2041904"/>
            <a:chExt cx="2144998" cy="1895329"/>
          </a:xfrm>
        </p:grpSpPr>
        <p:sp>
          <p:nvSpPr>
            <p:cNvPr id="20" name="Freeform: Shape 5"/>
            <p:cNvSpPr/>
            <p:nvPr/>
          </p:nvSpPr>
          <p:spPr>
            <a:xfrm>
              <a:off x="6379242" y="2041904"/>
              <a:ext cx="1895329" cy="1895329"/>
            </a:xfrm>
            <a:custGeom>
              <a:avLst/>
              <a:gdLst>
                <a:gd name="connsiteX0" fmla="*/ 1895329 w 3790658"/>
                <a:gd name="connsiteY0" fmla="*/ 0 h 3790658"/>
                <a:gd name="connsiteX1" fmla="*/ 3790658 w 3790658"/>
                <a:gd name="connsiteY1" fmla="*/ 1895329 h 3790658"/>
                <a:gd name="connsiteX2" fmla="*/ 3786865 w 3790658"/>
                <a:gd name="connsiteY2" fmla="*/ 1970445 h 3790658"/>
                <a:gd name="connsiteX3" fmla="*/ 3782488 w 3790658"/>
                <a:gd name="connsiteY3" fmla="*/ 1883759 h 3790658"/>
                <a:gd name="connsiteX4" fmla="*/ 2207974 w 3790658"/>
                <a:gd name="connsiteY4" fmla="*/ 462894 h 3790658"/>
                <a:gd name="connsiteX5" fmla="*/ 625289 w 3790658"/>
                <a:gd name="connsiteY5" fmla="*/ 2045579 h 3790658"/>
                <a:gd name="connsiteX6" fmla="*/ 2207974 w 3790658"/>
                <a:gd name="connsiteY6" fmla="*/ 3628264 h 3790658"/>
                <a:gd name="connsiteX7" fmla="*/ 3092869 w 3790658"/>
                <a:gd name="connsiteY7" fmla="*/ 3357967 h 3790658"/>
                <a:gd name="connsiteX8" fmla="*/ 3137700 w 3790658"/>
                <a:gd name="connsiteY8" fmla="*/ 3324442 h 3790658"/>
                <a:gd name="connsiteX9" fmla="*/ 3100934 w 3790658"/>
                <a:gd name="connsiteY9" fmla="*/ 3357857 h 3790658"/>
                <a:gd name="connsiteX10" fmla="*/ 1895329 w 3790658"/>
                <a:gd name="connsiteY10" fmla="*/ 3790658 h 3790658"/>
                <a:gd name="connsiteX11" fmla="*/ 0 w 3790658"/>
                <a:gd name="connsiteY11" fmla="*/ 1895329 h 3790658"/>
                <a:gd name="connsiteX12" fmla="*/ 1895329 w 3790658"/>
                <a:gd name="connsiteY12" fmla="*/ 0 h 3790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90658" h="3790658">
                  <a:moveTo>
                    <a:pt x="1895329" y="0"/>
                  </a:moveTo>
                  <a:cubicBezTo>
                    <a:pt x="2942090" y="0"/>
                    <a:pt x="3790658" y="848568"/>
                    <a:pt x="3790658" y="1895329"/>
                  </a:cubicBezTo>
                  <a:lnTo>
                    <a:pt x="3786865" y="1970445"/>
                  </a:lnTo>
                  <a:lnTo>
                    <a:pt x="3782488" y="1883759"/>
                  </a:lnTo>
                  <a:cubicBezTo>
                    <a:pt x="3701439" y="1085680"/>
                    <a:pt x="3027436" y="462894"/>
                    <a:pt x="2207974" y="462894"/>
                  </a:cubicBezTo>
                  <a:cubicBezTo>
                    <a:pt x="1333881" y="462894"/>
                    <a:pt x="625289" y="1171486"/>
                    <a:pt x="625289" y="2045579"/>
                  </a:cubicBezTo>
                  <a:cubicBezTo>
                    <a:pt x="625289" y="2919672"/>
                    <a:pt x="1333881" y="3628264"/>
                    <a:pt x="2207974" y="3628264"/>
                  </a:cubicBezTo>
                  <a:cubicBezTo>
                    <a:pt x="2535759" y="3628264"/>
                    <a:pt x="2840270" y="3528618"/>
                    <a:pt x="3092869" y="3357967"/>
                  </a:cubicBezTo>
                  <a:lnTo>
                    <a:pt x="3137700" y="3324442"/>
                  </a:lnTo>
                  <a:lnTo>
                    <a:pt x="3100934" y="3357857"/>
                  </a:lnTo>
                  <a:cubicBezTo>
                    <a:pt x="2773310" y="3628237"/>
                    <a:pt x="2353287" y="3790658"/>
                    <a:pt x="1895329" y="3790658"/>
                  </a:cubicBezTo>
                  <a:cubicBezTo>
                    <a:pt x="848568" y="3790658"/>
                    <a:pt x="0" y="2942090"/>
                    <a:pt x="0" y="1895329"/>
                  </a:cubicBezTo>
                  <a:cubicBezTo>
                    <a:pt x="0" y="848568"/>
                    <a:pt x="848568" y="0"/>
                    <a:pt x="1895329" y="0"/>
                  </a:cubicBezTo>
                  <a:close/>
                </a:path>
              </a:pathLst>
            </a:custGeom>
            <a:solidFill>
              <a:srgbClr val="76BC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200" dirty="0">
                <a:solidFill>
                  <a:srgbClr val="1D7F50"/>
                </a:solidFill>
                <a:latin typeface="义启紫水晶体" panose="02000500000000000000" charset="-128"/>
                <a:ea typeface="义启紫水晶体" panose="02000500000000000000" charset="-128"/>
              </a:endParaRPr>
            </a:p>
          </p:txBody>
        </p:sp>
        <p:sp>
          <p:nvSpPr>
            <p:cNvPr id="47" name="Rectangle 30"/>
            <p:cNvSpPr/>
            <p:nvPr/>
          </p:nvSpPr>
          <p:spPr>
            <a:xfrm>
              <a:off x="6919347" y="2771973"/>
              <a:ext cx="874782" cy="5835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altLang="zh-CN" sz="3200" b="1" dirty="0">
                <a:solidFill>
                  <a:srgbClr val="1D7F50"/>
                </a:solidFill>
                <a:latin typeface="义启紫水晶体" panose="02000500000000000000" charset="-128"/>
                <a:ea typeface="义启紫水晶体" panose="02000500000000000000" charset="-128"/>
              </a:endParaRPr>
            </a:p>
          </p:txBody>
        </p:sp>
        <p:pic>
          <p:nvPicPr>
            <p:cNvPr id="5" name="图片 4" descr="图片1"/>
            <p:cNvPicPr>
              <a:picLocks noChangeAspect="1"/>
            </p:cNvPicPr>
            <p:nvPr/>
          </p:nvPicPr>
          <p:blipFill>
            <a:blip r:embed="rId2" cstate="print"/>
            <a:srcRect l="13388" t="3038" r="15100" b="3909"/>
            <a:stretch>
              <a:fillRect/>
            </a:stretch>
          </p:blipFill>
          <p:spPr>
            <a:xfrm flipH="1">
              <a:off x="7794625" y="2771775"/>
              <a:ext cx="729615" cy="944245"/>
            </a:xfrm>
            <a:prstGeom prst="rect">
              <a:avLst/>
            </a:prstGeom>
          </p:spPr>
        </p:pic>
      </p:grpSp>
      <p:grpSp>
        <p:nvGrpSpPr>
          <p:cNvPr id="33" name="组合 32">
            <a:extLst>
              <a:ext uri="{FF2B5EF4-FFF2-40B4-BE49-F238E27FC236}">
                <a16:creationId xmlns="" xmlns:a16="http://schemas.microsoft.com/office/drawing/2014/main" id="{AA4AC55C-ED14-40AB-97F0-A98DA335A8AA}"/>
              </a:ext>
            </a:extLst>
          </p:cNvPr>
          <p:cNvGrpSpPr/>
          <p:nvPr/>
        </p:nvGrpSpPr>
        <p:grpSpPr>
          <a:xfrm>
            <a:off x="1632561" y="313993"/>
            <a:ext cx="9548660" cy="1234350"/>
            <a:chOff x="1282" y="-487"/>
            <a:chExt cx="15039" cy="1944"/>
          </a:xfrm>
        </p:grpSpPr>
        <p:sp>
          <p:nvSpPr>
            <p:cNvPr id="37" name="文本框 36">
              <a:extLst>
                <a:ext uri="{FF2B5EF4-FFF2-40B4-BE49-F238E27FC236}">
                  <a16:creationId xmlns="" xmlns:a16="http://schemas.microsoft.com/office/drawing/2014/main" id="{F65ADDAA-1447-4CB3-8489-5FFC0D0A81FF}"/>
                </a:ext>
              </a:extLst>
            </p:cNvPr>
            <p:cNvSpPr txBox="1"/>
            <p:nvPr/>
          </p:nvSpPr>
          <p:spPr>
            <a:xfrm>
              <a:off x="1282" y="439"/>
              <a:ext cx="15039" cy="1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rgbClr val="FF0000"/>
                  </a:solidFill>
                  <a:latin typeface="Times New Roman" pitchFamily="18" charset="0"/>
                  <a:ea typeface="义启紫水晶体" panose="02000500000000000000" charset="-128"/>
                  <a:cs typeface="Times New Roman" pitchFamily="18" charset="0"/>
                </a:rPr>
                <a:t>Các</a:t>
              </a:r>
              <a:r>
                <a:rPr lang="en-US" altLang="zh-CN" sz="3600" b="1" dirty="0">
                  <a:solidFill>
                    <a:srgbClr val="FF0000"/>
                  </a:solidFill>
                  <a:latin typeface="Times New Roman" pitchFamily="18" charset="0"/>
                  <a:ea typeface="义启紫水晶体" panose="02000500000000000000" charset="-128"/>
                  <a:cs typeface="Times New Roman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FF0000"/>
                  </a:solidFill>
                  <a:latin typeface="Times New Roman" pitchFamily="18" charset="0"/>
                  <a:ea typeface="义启紫水晶体" panose="02000500000000000000" charset="-128"/>
                  <a:cs typeface="Times New Roman" pitchFamily="18" charset="0"/>
                </a:rPr>
                <a:t>điều</a:t>
              </a:r>
              <a:r>
                <a:rPr lang="en-US" altLang="zh-CN" sz="3600" b="1" dirty="0">
                  <a:solidFill>
                    <a:srgbClr val="FF0000"/>
                  </a:solidFill>
                  <a:latin typeface="Times New Roman" pitchFamily="18" charset="0"/>
                  <a:ea typeface="义启紫水晶体" panose="02000500000000000000" charset="-128"/>
                  <a:cs typeface="Times New Roman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FF0000"/>
                  </a:solidFill>
                  <a:latin typeface="Times New Roman" pitchFamily="18" charset="0"/>
                  <a:ea typeface="义启紫水晶体" panose="02000500000000000000" charset="-128"/>
                  <a:cs typeface="Times New Roman" pitchFamily="18" charset="0"/>
                </a:rPr>
                <a:t>kiện</a:t>
              </a:r>
              <a:r>
                <a:rPr lang="en-US" altLang="zh-CN" sz="3600" b="1" dirty="0">
                  <a:solidFill>
                    <a:srgbClr val="FF0000"/>
                  </a:solidFill>
                  <a:latin typeface="Times New Roman" pitchFamily="18" charset="0"/>
                  <a:ea typeface="义启紫水晶体" panose="02000500000000000000" charset="-128"/>
                  <a:cs typeface="Times New Roman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FF0000"/>
                  </a:solidFill>
                  <a:latin typeface="Times New Roman" pitchFamily="18" charset="0"/>
                  <a:ea typeface="义启紫水晶体" panose="02000500000000000000" charset="-128"/>
                  <a:cs typeface="Times New Roman" pitchFamily="18" charset="0"/>
                </a:rPr>
                <a:t>để</a:t>
              </a:r>
              <a:r>
                <a:rPr lang="en-US" altLang="zh-CN" sz="3600" b="1" dirty="0">
                  <a:solidFill>
                    <a:srgbClr val="FF0000"/>
                  </a:solidFill>
                  <a:latin typeface="Times New Roman" pitchFamily="18" charset="0"/>
                  <a:ea typeface="义启紫水晶体" panose="02000500000000000000" charset="-128"/>
                  <a:cs typeface="Times New Roman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FF0000"/>
                  </a:solidFill>
                  <a:latin typeface="Times New Roman" pitchFamily="18" charset="0"/>
                  <a:ea typeface="义启紫水晶体" panose="02000500000000000000" charset="-128"/>
                  <a:cs typeface="Times New Roman" pitchFamily="18" charset="0"/>
                </a:rPr>
                <a:t>văn</a:t>
              </a:r>
              <a:r>
                <a:rPr lang="en-US" altLang="zh-CN" sz="3600" b="1" dirty="0">
                  <a:solidFill>
                    <a:srgbClr val="FF0000"/>
                  </a:solidFill>
                  <a:latin typeface="Times New Roman" pitchFamily="18" charset="0"/>
                  <a:ea typeface="义启紫水晶体" panose="02000500000000000000" charset="-128"/>
                  <a:cs typeface="Times New Roman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FF0000"/>
                  </a:solidFill>
                  <a:latin typeface="Times New Roman" pitchFamily="18" charset="0"/>
                  <a:ea typeface="义启紫水晶体" panose="02000500000000000000" charset="-128"/>
                  <a:cs typeface="Times New Roman" pitchFamily="18" charset="0"/>
                </a:rPr>
                <a:t>bản</a:t>
              </a:r>
              <a:r>
                <a:rPr lang="en-US" altLang="zh-CN" sz="3600" b="1" dirty="0">
                  <a:solidFill>
                    <a:srgbClr val="FF0000"/>
                  </a:solidFill>
                  <a:latin typeface="Times New Roman" pitchFamily="18" charset="0"/>
                  <a:ea typeface="义启紫水晶体" panose="02000500000000000000" charset="-128"/>
                  <a:cs typeface="Times New Roman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FF0000"/>
                  </a:solidFill>
                  <a:latin typeface="Times New Roman" pitchFamily="18" charset="0"/>
                  <a:ea typeface="义启紫水晶体" panose="02000500000000000000" charset="-128"/>
                  <a:cs typeface="Times New Roman" pitchFamily="18" charset="0"/>
                </a:rPr>
                <a:t>có</a:t>
              </a:r>
              <a:r>
                <a:rPr lang="en-US" altLang="zh-CN" sz="3600" b="1" dirty="0">
                  <a:solidFill>
                    <a:srgbClr val="FF0000"/>
                  </a:solidFill>
                  <a:latin typeface="Times New Roman" pitchFamily="18" charset="0"/>
                  <a:ea typeface="义启紫水晶体" panose="02000500000000000000" charset="-128"/>
                  <a:cs typeface="Times New Roman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FF0000"/>
                  </a:solidFill>
                  <a:latin typeface="Times New Roman" pitchFamily="18" charset="0"/>
                  <a:ea typeface="义启紫水晶体" panose="02000500000000000000" charset="-128"/>
                  <a:cs typeface="Times New Roman" pitchFamily="18" charset="0"/>
                </a:rPr>
                <a:t>tính</a:t>
              </a:r>
              <a:r>
                <a:rPr lang="en-US" altLang="zh-CN" sz="3600" b="1" dirty="0">
                  <a:solidFill>
                    <a:srgbClr val="FF0000"/>
                  </a:solidFill>
                  <a:latin typeface="Times New Roman" pitchFamily="18" charset="0"/>
                  <a:ea typeface="义启紫水晶体" panose="02000500000000000000" charset="-128"/>
                  <a:cs typeface="Times New Roman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FF0000"/>
                  </a:solidFill>
                  <a:latin typeface="Times New Roman" pitchFamily="18" charset="0"/>
                  <a:ea typeface="义启紫水晶体" panose="02000500000000000000" charset="-128"/>
                  <a:cs typeface="Times New Roman" pitchFamily="18" charset="0"/>
                </a:rPr>
                <a:t>mạch</a:t>
              </a:r>
              <a:r>
                <a:rPr lang="en-US" altLang="zh-CN" sz="3600" b="1" dirty="0">
                  <a:solidFill>
                    <a:srgbClr val="FF0000"/>
                  </a:solidFill>
                  <a:latin typeface="Times New Roman" pitchFamily="18" charset="0"/>
                  <a:ea typeface="义启紫水晶体" panose="02000500000000000000" charset="-128"/>
                  <a:cs typeface="Times New Roman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FF0000"/>
                  </a:solidFill>
                  <a:latin typeface="Times New Roman" pitchFamily="18" charset="0"/>
                  <a:ea typeface="义启紫水晶体" panose="02000500000000000000" charset="-128"/>
                  <a:cs typeface="Times New Roman" pitchFamily="18" charset="0"/>
                </a:rPr>
                <a:t>lạc</a:t>
              </a:r>
              <a:endParaRPr lang="zh-CN" altLang="en-US" sz="3600" b="1" dirty="0">
                <a:solidFill>
                  <a:srgbClr val="FF0000"/>
                </a:solidFill>
                <a:latin typeface="Times New Roman" pitchFamily="18" charset="0"/>
                <a:ea typeface="义启紫水晶体" panose="02000500000000000000" charset="-128"/>
                <a:cs typeface="Times New Roman" pitchFamily="18" charset="0"/>
              </a:endParaRPr>
            </a:p>
          </p:txBody>
        </p:sp>
        <p:pic>
          <p:nvPicPr>
            <p:cNvPr id="35" name="图片 34" descr="5b4cccd3aa809">
              <a:extLst>
                <a:ext uri="{FF2B5EF4-FFF2-40B4-BE49-F238E27FC236}">
                  <a16:creationId xmlns="" xmlns:a16="http://schemas.microsoft.com/office/drawing/2014/main" id="{CC338CDC-B57A-4BE4-9591-0570665E99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85" y="-487"/>
              <a:ext cx="1991" cy="1405"/>
            </a:xfrm>
            <a:prstGeom prst="rect">
              <a:avLst/>
            </a:prstGeom>
          </p:spPr>
        </p:pic>
      </p:grp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5747653" y="3898280"/>
            <a:ext cx="584266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</a:t>
            </a:r>
            <a:r>
              <a:rPr kumimoji="0" lang="vi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ác phần, các đoạn, các câu trong văn bản được tiếp nối theo một trình tự rõ ràng, hợp lý, trước sau hô ứng nhằm làm cho chủ đề liền mạch.</a:t>
            </a:r>
            <a:endParaRPr kumimoji="0" lang="vi-VN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986608" y="4241870"/>
            <a:ext cx="34785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vi-VN" sz="3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 sự việc đều bám sát đề tài, chủ đề, nhân vật chính.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9" grpId="0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9101" y="448586"/>
            <a:ext cx="5159477" cy="578772"/>
          </a:xfrm>
        </p:spPr>
        <p:txBody>
          <a:bodyPr/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SGK/32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411" y="1216025"/>
            <a:ext cx="11422627" cy="3552620"/>
          </a:xfrm>
        </p:spPr>
        <p:txBody>
          <a:bodyPr/>
          <a:lstStyle/>
          <a:p>
            <a:pPr marL="0" lvl="0" indent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vi-VN" sz="3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* Văn bản cần phải </a:t>
            </a:r>
            <a:r>
              <a:rPr lang="vi-VN" sz="32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mạch lạc.</a:t>
            </a:r>
          </a:p>
          <a:p>
            <a:pPr marL="0" lvl="0" indent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vi-VN" sz="3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* Một văn bản có tính mạc lạc là văn bản:</a:t>
            </a:r>
          </a:p>
          <a:p>
            <a:pPr marL="0" lvl="0" indent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vi-VN" sz="3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</a:t>
            </a:r>
            <a:r>
              <a:rPr lang="vi-VN" sz="3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ác phần, các đoạn, các câu trong văn bản đều nói về một đề tài, biểu hiện một chủ đề chung xuyên suốt.</a:t>
            </a:r>
          </a:p>
          <a:p>
            <a:pPr marL="0" lvl="0" indent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vi-VN" sz="3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</a:t>
            </a:r>
            <a:r>
              <a:rPr lang="vi-VN" sz="3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ác phần, các đoạn, các câu trong văn bản được tiếp nối theo một trình tự rõ ràng, hợp lý, trước sau hô ứng nhằm làm cho chủ đề liền mạch.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621831"/>
      </p:ext>
    </p:extLst>
  </p:cSld>
  <p:clrMapOvr>
    <a:masterClrMapping/>
  </p:clrMapOvr>
  <p:transition spd="slow" advClick="0" advTm="4000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3950524" y="444131"/>
            <a:ext cx="81039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HOẠT ĐỘNG </a:t>
            </a:r>
            <a:endParaRPr lang="en-US" sz="6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96646" y="422788"/>
            <a:ext cx="3872282" cy="3991895"/>
            <a:chOff x="3525" y="3177"/>
            <a:chExt cx="4884" cy="4610"/>
          </a:xfrm>
        </p:grpSpPr>
        <p:grpSp>
          <p:nvGrpSpPr>
            <p:cNvPr id="3" name="组合 10"/>
            <p:cNvGrpSpPr/>
            <p:nvPr/>
          </p:nvGrpSpPr>
          <p:grpSpPr>
            <a:xfrm>
              <a:off x="4142" y="3177"/>
              <a:ext cx="4267" cy="4610"/>
              <a:chOff x="4014" y="3327"/>
              <a:chExt cx="4267" cy="4610"/>
            </a:xfrm>
          </p:grpSpPr>
          <p:grpSp>
            <p:nvGrpSpPr>
              <p:cNvPr id="4" name="组合 5"/>
              <p:cNvGrpSpPr/>
              <p:nvPr/>
            </p:nvGrpSpPr>
            <p:grpSpPr>
              <a:xfrm>
                <a:off x="4014" y="3940"/>
                <a:ext cx="3941" cy="3997"/>
                <a:chOff x="4615" y="2808"/>
                <a:chExt cx="5123" cy="5194"/>
              </a:xfrm>
            </p:grpSpPr>
            <p:grpSp>
              <p:nvGrpSpPr>
                <p:cNvPr id="6" name="组合 12"/>
                <p:cNvGrpSpPr/>
                <p:nvPr/>
              </p:nvGrpSpPr>
              <p:grpSpPr>
                <a:xfrm>
                  <a:off x="4615" y="2808"/>
                  <a:ext cx="4898" cy="4897"/>
                  <a:chOff x="7590" y="2002"/>
                  <a:chExt cx="4021" cy="6658"/>
                </a:xfrm>
              </p:grpSpPr>
              <p:sp>
                <p:nvSpPr>
                  <p:cNvPr id="8" name="矩形 7"/>
                  <p:cNvSpPr/>
                  <p:nvPr/>
                </p:nvSpPr>
                <p:spPr>
                  <a:xfrm>
                    <a:off x="7803" y="2349"/>
                    <a:ext cx="3596" cy="5964"/>
                  </a:xfrm>
                  <a:prstGeom prst="rect">
                    <a:avLst/>
                  </a:prstGeom>
                  <a:noFill/>
                  <a:ln w="66675">
                    <a:solidFill>
                      <a:srgbClr val="1D7F50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1D7F50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2" name="矩形 11"/>
                  <p:cNvSpPr/>
                  <p:nvPr/>
                </p:nvSpPr>
                <p:spPr>
                  <a:xfrm>
                    <a:off x="7590" y="2002"/>
                    <a:ext cx="4021" cy="6658"/>
                  </a:xfrm>
                  <a:prstGeom prst="rect">
                    <a:avLst/>
                  </a:prstGeom>
                  <a:noFill/>
                  <a:ln w="25400">
                    <a:solidFill>
                      <a:srgbClr val="5EA00E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1D7F50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pic>
              <p:nvPicPr>
                <p:cNvPr id="5" name="图片 4" descr="5bd8318ae2d0c"/>
                <p:cNvPicPr>
                  <a:picLocks noChangeAspect="1"/>
                </p:cNvPicPr>
                <p:nvPr/>
              </p:nvPicPr>
              <p:blipFill>
                <a:blip r:embed="rId2" cstate="print"/>
                <a:srcRect l="8485" t="6954" r="3099" b="3081"/>
                <a:stretch>
                  <a:fillRect/>
                </a:stretch>
              </p:blipFill>
              <p:spPr>
                <a:xfrm>
                  <a:off x="4702" y="2878"/>
                  <a:ext cx="5036" cy="5124"/>
                </a:xfrm>
                <a:prstGeom prst="rect">
                  <a:avLst/>
                </a:prstGeom>
              </p:spPr>
            </p:pic>
          </p:grpSp>
          <p:sp>
            <p:nvSpPr>
              <p:cNvPr id="10" name="矩形 9"/>
              <p:cNvSpPr/>
              <p:nvPr/>
            </p:nvSpPr>
            <p:spPr>
              <a:xfrm>
                <a:off x="6693" y="3327"/>
                <a:ext cx="1588" cy="1588"/>
              </a:xfrm>
              <a:prstGeom prst="rect">
                <a:avLst/>
              </a:prstGeom>
              <a:solidFill>
                <a:srgbClr val="1D7F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5" name="图片 14" descr="嗯嗯嗯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25" y="6555"/>
              <a:ext cx="1894" cy="1232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 rot="2004452">
            <a:off x="4309103" y="1996413"/>
            <a:ext cx="3668031" cy="3525878"/>
            <a:chOff x="8523969" y="3332122"/>
            <a:chExt cx="7336062" cy="7051756"/>
          </a:xfrm>
        </p:grpSpPr>
        <p:sp>
          <p:nvSpPr>
            <p:cNvPr id="4" name="koppt-线条"/>
            <p:cNvSpPr/>
            <p:nvPr/>
          </p:nvSpPr>
          <p:spPr bwMode="auto">
            <a:xfrm>
              <a:off x="9136056" y="6910105"/>
              <a:ext cx="3039589" cy="3039605"/>
            </a:xfrm>
            <a:custGeom>
              <a:avLst/>
              <a:gdLst>
                <a:gd name="T0" fmla="*/ 168 w 1187"/>
                <a:gd name="T1" fmla="*/ 0 h 1187"/>
                <a:gd name="T2" fmla="*/ 0 w 1187"/>
                <a:gd name="T3" fmla="*/ 0 h 1187"/>
                <a:gd name="T4" fmla="*/ 1187 w 1187"/>
                <a:gd name="T5" fmla="*/ 1187 h 1187"/>
                <a:gd name="T6" fmla="*/ 1187 w 1187"/>
                <a:gd name="T7" fmla="*/ 1019 h 1187"/>
                <a:gd name="T8" fmla="*/ 168 w 1187"/>
                <a:gd name="T9" fmla="*/ 0 h 1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7" h="1187">
                  <a:moveTo>
                    <a:pt x="16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656"/>
                    <a:pt x="531" y="1187"/>
                    <a:pt x="1187" y="1187"/>
                  </a:cubicBezTo>
                  <a:cubicBezTo>
                    <a:pt x="1187" y="1019"/>
                    <a:pt x="1187" y="1019"/>
                    <a:pt x="1187" y="1019"/>
                  </a:cubicBezTo>
                  <a:cubicBezTo>
                    <a:pt x="624" y="1019"/>
                    <a:pt x="168" y="563"/>
                    <a:pt x="168" y="0"/>
                  </a:cubicBezTo>
                  <a:close/>
                </a:path>
              </a:pathLst>
            </a:custGeom>
            <a:solidFill>
              <a:srgbClr val="5EA00E"/>
            </a:solidFill>
            <a:ln>
              <a:noFill/>
            </a:ln>
            <a:effectLst/>
          </p:spPr>
          <p:txBody>
            <a:bodyPr vert="horz" wrap="square" lIns="45720" tIns="22860" rIns="45720" bIns="22860" numCol="1" anchor="t" anchorCtr="0" compatLnSpc="1"/>
            <a:lstStyle/>
            <a:p>
              <a:pPr algn="ctr" defTabSz="457200">
                <a:defRPr/>
              </a:pPr>
              <a:endParaRPr lang="zh-CN" altLang="en-US" sz="700" b="1" ker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" name="koppt-线条"/>
            <p:cNvSpPr/>
            <p:nvPr/>
          </p:nvSpPr>
          <p:spPr bwMode="auto">
            <a:xfrm>
              <a:off x="9136056" y="3873734"/>
              <a:ext cx="3039589" cy="3039605"/>
            </a:xfrm>
            <a:custGeom>
              <a:avLst/>
              <a:gdLst>
                <a:gd name="T0" fmla="*/ 1187 w 1187"/>
                <a:gd name="T1" fmla="*/ 168 h 1187"/>
                <a:gd name="T2" fmla="*/ 1187 w 1187"/>
                <a:gd name="T3" fmla="*/ 0 h 1187"/>
                <a:gd name="T4" fmla="*/ 0 w 1187"/>
                <a:gd name="T5" fmla="*/ 1187 h 1187"/>
                <a:gd name="T6" fmla="*/ 168 w 1187"/>
                <a:gd name="T7" fmla="*/ 1187 h 1187"/>
                <a:gd name="T8" fmla="*/ 1187 w 1187"/>
                <a:gd name="T9" fmla="*/ 168 h 1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7" h="1187">
                  <a:moveTo>
                    <a:pt x="1187" y="168"/>
                  </a:moveTo>
                  <a:cubicBezTo>
                    <a:pt x="1187" y="0"/>
                    <a:pt x="1187" y="0"/>
                    <a:pt x="1187" y="0"/>
                  </a:cubicBezTo>
                  <a:cubicBezTo>
                    <a:pt x="531" y="0"/>
                    <a:pt x="0" y="531"/>
                    <a:pt x="0" y="1187"/>
                  </a:cubicBezTo>
                  <a:cubicBezTo>
                    <a:pt x="168" y="1187"/>
                    <a:pt x="168" y="1187"/>
                    <a:pt x="168" y="1187"/>
                  </a:cubicBezTo>
                  <a:cubicBezTo>
                    <a:pt x="168" y="624"/>
                    <a:pt x="624" y="168"/>
                    <a:pt x="1187" y="168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vert="horz" wrap="square" lIns="45720" tIns="22860" rIns="45720" bIns="22860" numCol="1" anchor="t" anchorCtr="0" compatLnSpc="1"/>
            <a:lstStyle/>
            <a:p>
              <a:pPr algn="ctr" defTabSz="457200">
                <a:defRPr/>
              </a:pPr>
              <a:endParaRPr lang="zh-CN" altLang="en-US" sz="700" b="1" kern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koppt-线条"/>
            <p:cNvSpPr/>
            <p:nvPr/>
          </p:nvSpPr>
          <p:spPr bwMode="auto">
            <a:xfrm>
              <a:off x="12168684" y="3873734"/>
              <a:ext cx="3039589" cy="3039605"/>
            </a:xfrm>
            <a:custGeom>
              <a:avLst/>
              <a:gdLst>
                <a:gd name="T0" fmla="*/ 1019 w 1187"/>
                <a:gd name="T1" fmla="*/ 1187 h 1187"/>
                <a:gd name="T2" fmla="*/ 1187 w 1187"/>
                <a:gd name="T3" fmla="*/ 1187 h 1187"/>
                <a:gd name="T4" fmla="*/ 0 w 1187"/>
                <a:gd name="T5" fmla="*/ 0 h 1187"/>
                <a:gd name="T6" fmla="*/ 0 w 1187"/>
                <a:gd name="T7" fmla="*/ 168 h 1187"/>
                <a:gd name="T8" fmla="*/ 1019 w 1187"/>
                <a:gd name="T9" fmla="*/ 1187 h 1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7" h="1187">
                  <a:moveTo>
                    <a:pt x="1019" y="1187"/>
                  </a:moveTo>
                  <a:cubicBezTo>
                    <a:pt x="1187" y="1187"/>
                    <a:pt x="1187" y="1187"/>
                    <a:pt x="1187" y="1187"/>
                  </a:cubicBezTo>
                  <a:cubicBezTo>
                    <a:pt x="1187" y="531"/>
                    <a:pt x="656" y="0"/>
                    <a:pt x="0" y="0"/>
                  </a:cubicBezTo>
                  <a:cubicBezTo>
                    <a:pt x="0" y="168"/>
                    <a:pt x="0" y="168"/>
                    <a:pt x="0" y="168"/>
                  </a:cubicBezTo>
                  <a:cubicBezTo>
                    <a:pt x="563" y="168"/>
                    <a:pt x="1019" y="624"/>
                    <a:pt x="1019" y="1187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txBody>
            <a:bodyPr vert="horz" wrap="square" lIns="45720" tIns="22860" rIns="45720" bIns="22860" numCol="1" anchor="t" anchorCtr="0" compatLnSpc="1"/>
            <a:lstStyle/>
            <a:p>
              <a:pPr algn="ctr" defTabSz="457200">
                <a:defRPr/>
              </a:pPr>
              <a:endParaRPr lang="zh-CN" altLang="en-US" sz="700" b="1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koppt-线条"/>
            <p:cNvSpPr/>
            <p:nvPr/>
          </p:nvSpPr>
          <p:spPr bwMode="auto">
            <a:xfrm>
              <a:off x="12168684" y="6910105"/>
              <a:ext cx="3039589" cy="3039605"/>
            </a:xfrm>
            <a:custGeom>
              <a:avLst/>
              <a:gdLst>
                <a:gd name="T0" fmla="*/ 1187 w 1187"/>
                <a:gd name="T1" fmla="*/ 0 h 1187"/>
                <a:gd name="T2" fmla="*/ 1019 w 1187"/>
                <a:gd name="T3" fmla="*/ 0 h 1187"/>
                <a:gd name="T4" fmla="*/ 0 w 1187"/>
                <a:gd name="T5" fmla="*/ 1019 h 1187"/>
                <a:gd name="T6" fmla="*/ 0 w 1187"/>
                <a:gd name="T7" fmla="*/ 1187 h 1187"/>
                <a:gd name="T8" fmla="*/ 1187 w 1187"/>
                <a:gd name="T9" fmla="*/ 0 h 1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7" h="1187">
                  <a:moveTo>
                    <a:pt x="1187" y="0"/>
                  </a:moveTo>
                  <a:cubicBezTo>
                    <a:pt x="1019" y="0"/>
                    <a:pt x="1019" y="0"/>
                    <a:pt x="1019" y="0"/>
                  </a:cubicBezTo>
                  <a:cubicBezTo>
                    <a:pt x="1019" y="563"/>
                    <a:pt x="563" y="1019"/>
                    <a:pt x="0" y="1019"/>
                  </a:cubicBezTo>
                  <a:cubicBezTo>
                    <a:pt x="0" y="1187"/>
                    <a:pt x="0" y="1187"/>
                    <a:pt x="0" y="1187"/>
                  </a:cubicBezTo>
                  <a:cubicBezTo>
                    <a:pt x="656" y="1187"/>
                    <a:pt x="1187" y="656"/>
                    <a:pt x="1187" y="0"/>
                  </a:cubicBezTo>
                  <a:close/>
                </a:path>
              </a:pathLst>
            </a:custGeom>
            <a:solidFill>
              <a:srgbClr val="76BC25"/>
            </a:solidFill>
            <a:ln>
              <a:noFill/>
            </a:ln>
            <a:effectLst/>
          </p:spPr>
          <p:txBody>
            <a:bodyPr vert="horz" wrap="square" lIns="45720" tIns="22860" rIns="45720" bIns="22860" numCol="1" anchor="t" anchorCtr="0" compatLnSpc="1"/>
            <a:lstStyle/>
            <a:p>
              <a:pPr algn="ctr" defTabSz="457200">
                <a:defRPr/>
              </a:pPr>
              <a:endParaRPr lang="zh-CN" altLang="en-US" sz="700" b="1" kern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koppt-圆形"/>
            <p:cNvSpPr/>
            <p:nvPr/>
          </p:nvSpPr>
          <p:spPr>
            <a:xfrm>
              <a:off x="11462697" y="3332122"/>
              <a:ext cx="1418935" cy="1418935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762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endParaRPr lang="zh-CN" altLang="en-US" sz="700" b="1" kern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koppt-圆形"/>
            <p:cNvSpPr/>
            <p:nvPr/>
          </p:nvSpPr>
          <p:spPr>
            <a:xfrm>
              <a:off x="14441096" y="6266991"/>
              <a:ext cx="1418935" cy="1418935"/>
            </a:xfrm>
            <a:prstGeom prst="ellipse">
              <a:avLst/>
            </a:prstGeom>
            <a:solidFill>
              <a:srgbClr val="1D7F50"/>
            </a:solidFill>
            <a:ln w="762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endParaRPr lang="zh-CN" altLang="en-US" sz="700" b="1" kern="0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koppt-圆形"/>
            <p:cNvSpPr/>
            <p:nvPr/>
          </p:nvSpPr>
          <p:spPr>
            <a:xfrm>
              <a:off x="11462697" y="8964943"/>
              <a:ext cx="1418935" cy="1418935"/>
            </a:xfrm>
            <a:prstGeom prst="ellipse">
              <a:avLst/>
            </a:prstGeom>
            <a:solidFill>
              <a:srgbClr val="5EA00E"/>
            </a:solidFill>
            <a:ln w="762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endParaRPr lang="zh-CN" altLang="en-US" sz="700" b="1" ker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" name="koppt-圆形"/>
            <p:cNvSpPr/>
            <p:nvPr/>
          </p:nvSpPr>
          <p:spPr>
            <a:xfrm>
              <a:off x="8523969" y="6266991"/>
              <a:ext cx="1418935" cy="1418935"/>
            </a:xfrm>
            <a:prstGeom prst="ellipse">
              <a:avLst/>
            </a:prstGeom>
            <a:solidFill>
              <a:srgbClr val="76BC25"/>
            </a:solidFill>
            <a:ln w="762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endParaRPr lang="zh-CN" altLang="en-US" sz="700" b="1" ker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1" name="AutoShape 28"/>
          <p:cNvSpPr/>
          <p:nvPr/>
        </p:nvSpPr>
        <p:spPr bwMode="auto">
          <a:xfrm>
            <a:off x="6029774" y="5289051"/>
            <a:ext cx="240377" cy="24037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49" y="9450"/>
                </a:moveTo>
                <a:cubicBezTo>
                  <a:pt x="20249" y="9823"/>
                  <a:pt x="19947" y="10124"/>
                  <a:pt x="19575" y="10124"/>
                </a:cubicBezTo>
                <a:lnTo>
                  <a:pt x="18324" y="10124"/>
                </a:lnTo>
                <a:lnTo>
                  <a:pt x="15624" y="5400"/>
                </a:lnTo>
                <a:lnTo>
                  <a:pt x="17549" y="5400"/>
                </a:lnTo>
                <a:cubicBezTo>
                  <a:pt x="17762" y="5400"/>
                  <a:pt x="17962" y="5500"/>
                  <a:pt x="18089" y="5670"/>
                </a:cubicBezTo>
                <a:lnTo>
                  <a:pt x="20114" y="8370"/>
                </a:lnTo>
                <a:cubicBezTo>
                  <a:pt x="20202" y="8486"/>
                  <a:pt x="20249" y="8628"/>
                  <a:pt x="20249" y="8774"/>
                </a:cubicBezTo>
                <a:cubicBezTo>
                  <a:pt x="20249" y="8774"/>
                  <a:pt x="20249" y="9450"/>
                  <a:pt x="20249" y="9450"/>
                </a:cubicBezTo>
                <a:close/>
                <a:moveTo>
                  <a:pt x="18224" y="20249"/>
                </a:moveTo>
                <a:lnTo>
                  <a:pt x="14174" y="20249"/>
                </a:lnTo>
                <a:lnTo>
                  <a:pt x="14174" y="13500"/>
                </a:lnTo>
                <a:cubicBezTo>
                  <a:pt x="14174" y="13126"/>
                  <a:pt x="13872" y="12825"/>
                  <a:pt x="13499" y="12825"/>
                </a:cubicBezTo>
                <a:lnTo>
                  <a:pt x="8437" y="12825"/>
                </a:lnTo>
                <a:cubicBezTo>
                  <a:pt x="8064" y="12825"/>
                  <a:pt x="7762" y="13126"/>
                  <a:pt x="7762" y="13500"/>
                </a:cubicBezTo>
                <a:lnTo>
                  <a:pt x="7762" y="20249"/>
                </a:lnTo>
                <a:lnTo>
                  <a:pt x="3374" y="20249"/>
                </a:lnTo>
                <a:lnTo>
                  <a:pt x="3374" y="11475"/>
                </a:lnTo>
                <a:lnTo>
                  <a:pt x="18224" y="11475"/>
                </a:lnTo>
                <a:cubicBezTo>
                  <a:pt x="18224" y="11475"/>
                  <a:pt x="18224" y="20249"/>
                  <a:pt x="18224" y="20249"/>
                </a:cubicBezTo>
                <a:close/>
                <a:moveTo>
                  <a:pt x="13499" y="20249"/>
                </a:moveTo>
                <a:lnTo>
                  <a:pt x="8437" y="20249"/>
                </a:lnTo>
                <a:lnTo>
                  <a:pt x="8437" y="13500"/>
                </a:lnTo>
                <a:lnTo>
                  <a:pt x="13499" y="13500"/>
                </a:lnTo>
                <a:cubicBezTo>
                  <a:pt x="13499" y="13500"/>
                  <a:pt x="13499" y="20249"/>
                  <a:pt x="13499" y="20249"/>
                </a:cubicBezTo>
                <a:close/>
                <a:moveTo>
                  <a:pt x="1349" y="9450"/>
                </a:moveTo>
                <a:lnTo>
                  <a:pt x="1349" y="8774"/>
                </a:lnTo>
                <a:cubicBezTo>
                  <a:pt x="1349" y="8628"/>
                  <a:pt x="1397" y="8486"/>
                  <a:pt x="1485" y="8370"/>
                </a:cubicBezTo>
                <a:lnTo>
                  <a:pt x="3510" y="5670"/>
                </a:lnTo>
                <a:cubicBezTo>
                  <a:pt x="3637" y="5500"/>
                  <a:pt x="3837" y="5400"/>
                  <a:pt x="4049" y="5400"/>
                </a:cubicBezTo>
                <a:lnTo>
                  <a:pt x="5975" y="5400"/>
                </a:lnTo>
                <a:lnTo>
                  <a:pt x="3275" y="10124"/>
                </a:lnTo>
                <a:lnTo>
                  <a:pt x="2024" y="10124"/>
                </a:lnTo>
                <a:cubicBezTo>
                  <a:pt x="1652" y="10124"/>
                  <a:pt x="1349" y="9823"/>
                  <a:pt x="1349" y="9450"/>
                </a:cubicBezTo>
                <a:moveTo>
                  <a:pt x="13369" y="5400"/>
                </a:moveTo>
                <a:lnTo>
                  <a:pt x="14846" y="5400"/>
                </a:lnTo>
                <a:lnTo>
                  <a:pt x="17546" y="10124"/>
                </a:lnTo>
                <a:lnTo>
                  <a:pt x="14719" y="10124"/>
                </a:lnTo>
                <a:cubicBezTo>
                  <a:pt x="14719" y="10124"/>
                  <a:pt x="13369" y="5400"/>
                  <a:pt x="13369" y="5400"/>
                </a:cubicBezTo>
                <a:close/>
                <a:moveTo>
                  <a:pt x="11137" y="5400"/>
                </a:moveTo>
                <a:lnTo>
                  <a:pt x="12666" y="5400"/>
                </a:lnTo>
                <a:lnTo>
                  <a:pt x="14016" y="10124"/>
                </a:lnTo>
                <a:lnTo>
                  <a:pt x="11137" y="10124"/>
                </a:lnTo>
                <a:cubicBezTo>
                  <a:pt x="11137" y="10124"/>
                  <a:pt x="11137" y="5400"/>
                  <a:pt x="11137" y="5400"/>
                </a:cubicBezTo>
                <a:close/>
                <a:moveTo>
                  <a:pt x="8932" y="5400"/>
                </a:moveTo>
                <a:lnTo>
                  <a:pt x="10462" y="5400"/>
                </a:lnTo>
                <a:lnTo>
                  <a:pt x="10462" y="10124"/>
                </a:lnTo>
                <a:lnTo>
                  <a:pt x="7582" y="10124"/>
                </a:lnTo>
                <a:cubicBezTo>
                  <a:pt x="7582" y="10124"/>
                  <a:pt x="8932" y="5400"/>
                  <a:pt x="8932" y="5400"/>
                </a:cubicBezTo>
                <a:close/>
                <a:moveTo>
                  <a:pt x="6880" y="10124"/>
                </a:moveTo>
                <a:lnTo>
                  <a:pt x="4052" y="10124"/>
                </a:lnTo>
                <a:lnTo>
                  <a:pt x="6752" y="5400"/>
                </a:lnTo>
                <a:lnTo>
                  <a:pt x="8230" y="5400"/>
                </a:lnTo>
                <a:cubicBezTo>
                  <a:pt x="8230" y="5400"/>
                  <a:pt x="6880" y="10124"/>
                  <a:pt x="6880" y="10124"/>
                </a:cubicBezTo>
                <a:close/>
                <a:moveTo>
                  <a:pt x="17549" y="1350"/>
                </a:moveTo>
                <a:lnTo>
                  <a:pt x="17549" y="4050"/>
                </a:lnTo>
                <a:lnTo>
                  <a:pt x="4049" y="4050"/>
                </a:lnTo>
                <a:lnTo>
                  <a:pt x="4049" y="1350"/>
                </a:lnTo>
                <a:cubicBezTo>
                  <a:pt x="4049" y="1350"/>
                  <a:pt x="17549" y="1350"/>
                  <a:pt x="17549" y="1350"/>
                </a:cubicBezTo>
                <a:close/>
                <a:moveTo>
                  <a:pt x="21194" y="7560"/>
                </a:moveTo>
                <a:lnTo>
                  <a:pt x="19170" y="4861"/>
                </a:lnTo>
                <a:cubicBezTo>
                  <a:pt x="19091" y="4755"/>
                  <a:pt x="18997" y="4663"/>
                  <a:pt x="18899" y="4576"/>
                </a:cubicBezTo>
                <a:lnTo>
                  <a:pt x="18899" y="1350"/>
                </a:lnTo>
                <a:cubicBezTo>
                  <a:pt x="18899" y="605"/>
                  <a:pt x="18295" y="0"/>
                  <a:pt x="17549" y="0"/>
                </a:cubicBezTo>
                <a:lnTo>
                  <a:pt x="4049" y="0"/>
                </a:lnTo>
                <a:cubicBezTo>
                  <a:pt x="3304" y="0"/>
                  <a:pt x="2699" y="605"/>
                  <a:pt x="2699" y="1350"/>
                </a:cubicBezTo>
                <a:lnTo>
                  <a:pt x="2699" y="4576"/>
                </a:lnTo>
                <a:cubicBezTo>
                  <a:pt x="2602" y="4663"/>
                  <a:pt x="2508" y="4754"/>
                  <a:pt x="2430" y="4860"/>
                </a:cubicBezTo>
                <a:lnTo>
                  <a:pt x="406" y="7559"/>
                </a:lnTo>
                <a:cubicBezTo>
                  <a:pt x="143" y="7907"/>
                  <a:pt x="0" y="8338"/>
                  <a:pt x="0" y="8774"/>
                </a:cubicBezTo>
                <a:lnTo>
                  <a:pt x="0" y="9450"/>
                </a:lnTo>
                <a:cubicBezTo>
                  <a:pt x="0" y="10566"/>
                  <a:pt x="908" y="11475"/>
                  <a:pt x="2024" y="11475"/>
                </a:cubicBezTo>
                <a:lnTo>
                  <a:pt x="2024" y="20249"/>
                </a:lnTo>
                <a:cubicBezTo>
                  <a:pt x="2024" y="20994"/>
                  <a:pt x="2629" y="21599"/>
                  <a:pt x="3374" y="21599"/>
                </a:cubicBezTo>
                <a:lnTo>
                  <a:pt x="18224" y="21599"/>
                </a:lnTo>
                <a:cubicBezTo>
                  <a:pt x="18970" y="21599"/>
                  <a:pt x="19575" y="20994"/>
                  <a:pt x="19575" y="20249"/>
                </a:cubicBezTo>
                <a:lnTo>
                  <a:pt x="19575" y="11475"/>
                </a:lnTo>
                <a:cubicBezTo>
                  <a:pt x="20691" y="11475"/>
                  <a:pt x="21600" y="10566"/>
                  <a:pt x="21600" y="9450"/>
                </a:cubicBezTo>
                <a:lnTo>
                  <a:pt x="21600" y="8774"/>
                </a:lnTo>
                <a:cubicBezTo>
                  <a:pt x="21600" y="8338"/>
                  <a:pt x="21456" y="7907"/>
                  <a:pt x="21194" y="756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9525" tIns="9525" rIns="9525" bIns="9525" anchor="ctr"/>
          <a:lstStyle/>
          <a:p>
            <a:pPr algn="ctr" defTabSz="114300" fontAlgn="base" hangingPunct="0">
              <a:spcBef>
                <a:spcPct val="0"/>
              </a:spcBef>
              <a:spcAft>
                <a:spcPct val="0"/>
              </a:spcAft>
            </a:pPr>
            <a:endParaRPr lang="en-US" sz="75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grpSp>
        <p:nvGrpSpPr>
          <p:cNvPr id="32" name="Group 23"/>
          <p:cNvGrpSpPr/>
          <p:nvPr/>
        </p:nvGrpSpPr>
        <p:grpSpPr>
          <a:xfrm>
            <a:off x="7554971" y="3926841"/>
            <a:ext cx="164900" cy="240376"/>
            <a:chOff x="5429367" y="4908078"/>
            <a:chExt cx="319088" cy="465138"/>
          </a:xfrm>
          <a:solidFill>
            <a:schemeClr val="bg1"/>
          </a:solidFill>
        </p:grpSpPr>
        <p:sp>
          <p:nvSpPr>
            <p:cNvPr id="33" name="AutoShape 97"/>
            <p:cNvSpPr/>
            <p:nvPr/>
          </p:nvSpPr>
          <p:spPr bwMode="auto">
            <a:xfrm>
              <a:off x="5429367" y="4908078"/>
              <a:ext cx="319088" cy="4651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636" y="3374"/>
                  </a:moveTo>
                  <a:lnTo>
                    <a:pt x="1963" y="3375"/>
                  </a:lnTo>
                  <a:lnTo>
                    <a:pt x="1963" y="2025"/>
                  </a:lnTo>
                  <a:cubicBezTo>
                    <a:pt x="1963" y="1653"/>
                    <a:pt x="2402" y="1350"/>
                    <a:pt x="2945" y="1350"/>
                  </a:cubicBezTo>
                  <a:lnTo>
                    <a:pt x="18654" y="1349"/>
                  </a:lnTo>
                  <a:cubicBezTo>
                    <a:pt x="19195" y="1349"/>
                    <a:pt x="19636" y="1652"/>
                    <a:pt x="19636" y="2024"/>
                  </a:cubicBezTo>
                  <a:cubicBezTo>
                    <a:pt x="19636" y="2024"/>
                    <a:pt x="19636" y="3374"/>
                    <a:pt x="19636" y="3374"/>
                  </a:cubicBezTo>
                  <a:close/>
                  <a:moveTo>
                    <a:pt x="19636" y="17546"/>
                  </a:moveTo>
                  <a:lnTo>
                    <a:pt x="1963" y="17547"/>
                  </a:lnTo>
                  <a:lnTo>
                    <a:pt x="1963" y="4050"/>
                  </a:lnTo>
                  <a:lnTo>
                    <a:pt x="19636" y="4049"/>
                  </a:lnTo>
                  <a:cubicBezTo>
                    <a:pt x="19636" y="4049"/>
                    <a:pt x="19636" y="17546"/>
                    <a:pt x="19636" y="17546"/>
                  </a:cubicBezTo>
                  <a:close/>
                  <a:moveTo>
                    <a:pt x="19636" y="19574"/>
                  </a:moveTo>
                  <a:cubicBezTo>
                    <a:pt x="19636" y="19946"/>
                    <a:pt x="19195" y="20249"/>
                    <a:pt x="18654" y="20249"/>
                  </a:cubicBezTo>
                  <a:lnTo>
                    <a:pt x="2945" y="20250"/>
                  </a:lnTo>
                  <a:cubicBezTo>
                    <a:pt x="2402" y="20250"/>
                    <a:pt x="1963" y="19947"/>
                    <a:pt x="1963" y="19575"/>
                  </a:cubicBezTo>
                  <a:lnTo>
                    <a:pt x="1963" y="18222"/>
                  </a:lnTo>
                  <a:lnTo>
                    <a:pt x="19636" y="18221"/>
                  </a:lnTo>
                  <a:cubicBezTo>
                    <a:pt x="19636" y="18221"/>
                    <a:pt x="19636" y="19574"/>
                    <a:pt x="19636" y="19574"/>
                  </a:cubicBezTo>
                  <a:close/>
                  <a:moveTo>
                    <a:pt x="18654" y="0"/>
                  </a:moveTo>
                  <a:lnTo>
                    <a:pt x="2945" y="0"/>
                  </a:lnTo>
                  <a:cubicBezTo>
                    <a:pt x="1317" y="0"/>
                    <a:pt x="0" y="907"/>
                    <a:pt x="0" y="2025"/>
                  </a:cubicBezTo>
                  <a:lnTo>
                    <a:pt x="0" y="19575"/>
                  </a:lnTo>
                  <a:cubicBezTo>
                    <a:pt x="0" y="20693"/>
                    <a:pt x="1317" y="21600"/>
                    <a:pt x="2945" y="21600"/>
                  </a:cubicBezTo>
                  <a:lnTo>
                    <a:pt x="18654" y="21599"/>
                  </a:lnTo>
                  <a:cubicBezTo>
                    <a:pt x="20280" y="21599"/>
                    <a:pt x="21600" y="20693"/>
                    <a:pt x="21600" y="19574"/>
                  </a:cubicBezTo>
                  <a:lnTo>
                    <a:pt x="21600" y="2024"/>
                  </a:lnTo>
                  <a:cubicBezTo>
                    <a:pt x="21600" y="906"/>
                    <a:pt x="20280" y="0"/>
                    <a:pt x="18654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9525" tIns="9525" rIns="9525" bIns="9525" anchor="ctr"/>
            <a:lstStyle/>
            <a:p>
              <a:pPr algn="ctr" defTabSz="1143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34" name="AutoShape 98"/>
            <p:cNvSpPr/>
            <p:nvPr/>
          </p:nvSpPr>
          <p:spPr bwMode="auto">
            <a:xfrm>
              <a:off x="5559542" y="4951734"/>
              <a:ext cx="58738" cy="142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0800"/>
                  </a:moveTo>
                  <a:cubicBezTo>
                    <a:pt x="21600" y="16758"/>
                    <a:pt x="20387" y="21599"/>
                    <a:pt x="18899" y="21599"/>
                  </a:cubicBezTo>
                  <a:lnTo>
                    <a:pt x="2699" y="21599"/>
                  </a:lnTo>
                  <a:cubicBezTo>
                    <a:pt x="1202" y="21599"/>
                    <a:pt x="0" y="16758"/>
                    <a:pt x="0" y="10800"/>
                  </a:cubicBezTo>
                  <a:cubicBezTo>
                    <a:pt x="0" y="4841"/>
                    <a:pt x="1202" y="0"/>
                    <a:pt x="2699" y="0"/>
                  </a:cubicBezTo>
                  <a:lnTo>
                    <a:pt x="18899" y="0"/>
                  </a:lnTo>
                  <a:cubicBezTo>
                    <a:pt x="20387" y="0"/>
                    <a:pt x="21600" y="4841"/>
                    <a:pt x="21600" y="1080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9525" tIns="9525" rIns="9525" bIns="9525" anchor="ctr"/>
            <a:lstStyle/>
            <a:p>
              <a:pPr algn="ctr" defTabSz="1143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35" name="AutoShape 99"/>
            <p:cNvSpPr/>
            <p:nvPr/>
          </p:nvSpPr>
          <p:spPr bwMode="auto">
            <a:xfrm>
              <a:off x="5574623" y="5315272"/>
              <a:ext cx="28575" cy="142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0800"/>
                  </a:moveTo>
                  <a:cubicBezTo>
                    <a:pt x="21600" y="16769"/>
                    <a:pt x="19174" y="21599"/>
                    <a:pt x="16199" y="21599"/>
                  </a:cubicBezTo>
                  <a:lnTo>
                    <a:pt x="5399" y="21599"/>
                  </a:lnTo>
                  <a:cubicBezTo>
                    <a:pt x="2404" y="21599"/>
                    <a:pt x="0" y="16769"/>
                    <a:pt x="0" y="10800"/>
                  </a:cubicBezTo>
                  <a:cubicBezTo>
                    <a:pt x="0" y="4830"/>
                    <a:pt x="2404" y="0"/>
                    <a:pt x="5399" y="0"/>
                  </a:cubicBezTo>
                  <a:lnTo>
                    <a:pt x="16199" y="0"/>
                  </a:lnTo>
                  <a:cubicBezTo>
                    <a:pt x="19174" y="0"/>
                    <a:pt x="21600" y="4830"/>
                    <a:pt x="21600" y="1080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9525" tIns="9525" rIns="9525" bIns="9525" anchor="ctr"/>
            <a:lstStyle/>
            <a:p>
              <a:pPr algn="ctr" defTabSz="1143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sp>
        <p:nvSpPr>
          <p:cNvPr id="36" name="AutoShape 100"/>
          <p:cNvSpPr/>
          <p:nvPr/>
        </p:nvSpPr>
        <p:spPr bwMode="auto">
          <a:xfrm>
            <a:off x="6064014" y="2459407"/>
            <a:ext cx="210022" cy="24037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057" y="6750"/>
                </a:moveTo>
                <a:lnTo>
                  <a:pt x="1542" y="6750"/>
                </a:lnTo>
                <a:lnTo>
                  <a:pt x="1542" y="4725"/>
                </a:lnTo>
                <a:lnTo>
                  <a:pt x="20057" y="4725"/>
                </a:lnTo>
                <a:cubicBezTo>
                  <a:pt x="20057" y="4725"/>
                  <a:pt x="20057" y="6750"/>
                  <a:pt x="20057" y="6750"/>
                </a:cubicBezTo>
                <a:close/>
                <a:moveTo>
                  <a:pt x="17485" y="10124"/>
                </a:moveTo>
                <a:lnTo>
                  <a:pt x="4113" y="10124"/>
                </a:lnTo>
                <a:lnTo>
                  <a:pt x="3857" y="8100"/>
                </a:lnTo>
                <a:lnTo>
                  <a:pt x="17742" y="8100"/>
                </a:lnTo>
                <a:cubicBezTo>
                  <a:pt x="17742" y="8100"/>
                  <a:pt x="17485" y="10124"/>
                  <a:pt x="17485" y="10124"/>
                </a:cubicBezTo>
                <a:close/>
                <a:moveTo>
                  <a:pt x="16542" y="17549"/>
                </a:moveTo>
                <a:lnTo>
                  <a:pt x="5057" y="17549"/>
                </a:lnTo>
                <a:lnTo>
                  <a:pt x="4199" y="10800"/>
                </a:lnTo>
                <a:lnTo>
                  <a:pt x="17399" y="10800"/>
                </a:lnTo>
                <a:cubicBezTo>
                  <a:pt x="17399" y="10800"/>
                  <a:pt x="16542" y="17549"/>
                  <a:pt x="16542" y="17549"/>
                </a:cubicBezTo>
                <a:close/>
                <a:moveTo>
                  <a:pt x="5400" y="20249"/>
                </a:moveTo>
                <a:lnTo>
                  <a:pt x="5142" y="18225"/>
                </a:lnTo>
                <a:lnTo>
                  <a:pt x="16456" y="18225"/>
                </a:lnTo>
                <a:lnTo>
                  <a:pt x="16200" y="20249"/>
                </a:lnTo>
                <a:cubicBezTo>
                  <a:pt x="16200" y="20249"/>
                  <a:pt x="5400" y="20249"/>
                  <a:pt x="5400" y="20249"/>
                </a:cubicBezTo>
                <a:close/>
                <a:moveTo>
                  <a:pt x="3857" y="1350"/>
                </a:moveTo>
                <a:lnTo>
                  <a:pt x="17742" y="1350"/>
                </a:lnTo>
                <a:lnTo>
                  <a:pt x="18514" y="3375"/>
                </a:lnTo>
                <a:lnTo>
                  <a:pt x="3085" y="3375"/>
                </a:lnTo>
                <a:cubicBezTo>
                  <a:pt x="3085" y="3375"/>
                  <a:pt x="3857" y="1350"/>
                  <a:pt x="3857" y="1350"/>
                </a:cubicBezTo>
                <a:close/>
                <a:moveTo>
                  <a:pt x="20143" y="3389"/>
                </a:moveTo>
                <a:lnTo>
                  <a:pt x="19205" y="922"/>
                </a:lnTo>
                <a:cubicBezTo>
                  <a:pt x="18996" y="371"/>
                  <a:pt x="18407" y="0"/>
                  <a:pt x="17742" y="0"/>
                </a:cubicBezTo>
                <a:lnTo>
                  <a:pt x="3857" y="0"/>
                </a:lnTo>
                <a:cubicBezTo>
                  <a:pt x="3192" y="0"/>
                  <a:pt x="2603" y="371"/>
                  <a:pt x="2393" y="922"/>
                </a:cubicBezTo>
                <a:lnTo>
                  <a:pt x="1448" y="3391"/>
                </a:lnTo>
                <a:cubicBezTo>
                  <a:pt x="643" y="3436"/>
                  <a:pt x="0" y="4008"/>
                  <a:pt x="0" y="4725"/>
                </a:cubicBezTo>
                <a:lnTo>
                  <a:pt x="0" y="6750"/>
                </a:lnTo>
                <a:cubicBezTo>
                  <a:pt x="0" y="7495"/>
                  <a:pt x="690" y="8100"/>
                  <a:pt x="1542" y="8100"/>
                </a:cubicBezTo>
                <a:lnTo>
                  <a:pt x="2340" y="8100"/>
                </a:lnTo>
                <a:cubicBezTo>
                  <a:pt x="2340" y="8150"/>
                  <a:pt x="2317" y="8198"/>
                  <a:pt x="2323" y="8249"/>
                </a:cubicBezTo>
                <a:lnTo>
                  <a:pt x="3866" y="20398"/>
                </a:lnTo>
                <a:cubicBezTo>
                  <a:pt x="3953" y="21082"/>
                  <a:pt x="4614" y="21599"/>
                  <a:pt x="5400" y="21599"/>
                </a:cubicBezTo>
                <a:lnTo>
                  <a:pt x="16200" y="21599"/>
                </a:lnTo>
                <a:cubicBezTo>
                  <a:pt x="16986" y="21599"/>
                  <a:pt x="17646" y="21082"/>
                  <a:pt x="17732" y="20398"/>
                </a:cubicBezTo>
                <a:lnTo>
                  <a:pt x="19275" y="8249"/>
                </a:lnTo>
                <a:cubicBezTo>
                  <a:pt x="19282" y="8198"/>
                  <a:pt x="19258" y="8150"/>
                  <a:pt x="19258" y="8100"/>
                </a:cubicBezTo>
                <a:lnTo>
                  <a:pt x="20057" y="8100"/>
                </a:lnTo>
                <a:cubicBezTo>
                  <a:pt x="20908" y="8100"/>
                  <a:pt x="21600" y="7495"/>
                  <a:pt x="21600" y="6750"/>
                </a:cubicBezTo>
                <a:lnTo>
                  <a:pt x="21600" y="4725"/>
                </a:lnTo>
                <a:cubicBezTo>
                  <a:pt x="21600" y="4006"/>
                  <a:pt x="20952" y="3431"/>
                  <a:pt x="20143" y="3389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9525" tIns="9525" rIns="9525" bIns="9525" anchor="ctr"/>
          <a:lstStyle/>
          <a:p>
            <a:pPr algn="ctr" defTabSz="114300" fontAlgn="base" hangingPunct="0">
              <a:spcBef>
                <a:spcPct val="0"/>
              </a:spcBef>
              <a:spcAft>
                <a:spcPct val="0"/>
              </a:spcAft>
            </a:pPr>
            <a:endParaRPr lang="en-US" sz="75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grpSp>
        <p:nvGrpSpPr>
          <p:cNvPr id="37" name="Group 28"/>
          <p:cNvGrpSpPr/>
          <p:nvPr/>
        </p:nvGrpSpPr>
        <p:grpSpPr>
          <a:xfrm>
            <a:off x="4558875" y="3908842"/>
            <a:ext cx="239966" cy="210022"/>
            <a:chOff x="6901062" y="7265588"/>
            <a:chExt cx="590152" cy="516509"/>
          </a:xfrm>
        </p:grpSpPr>
        <p:sp>
          <p:nvSpPr>
            <p:cNvPr id="38" name="AutoShape 101"/>
            <p:cNvSpPr/>
            <p:nvPr/>
          </p:nvSpPr>
          <p:spPr bwMode="auto">
            <a:xfrm>
              <a:off x="6901062" y="7265588"/>
              <a:ext cx="590152" cy="51650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8514"/>
                  </a:moveTo>
                  <a:cubicBezTo>
                    <a:pt x="20249" y="19365"/>
                    <a:pt x="19644" y="20057"/>
                    <a:pt x="18899" y="20057"/>
                  </a:cubicBezTo>
                  <a:lnTo>
                    <a:pt x="2699" y="20057"/>
                  </a:lnTo>
                  <a:cubicBezTo>
                    <a:pt x="1955" y="20057"/>
                    <a:pt x="1349" y="19365"/>
                    <a:pt x="1349" y="18514"/>
                  </a:cubicBezTo>
                  <a:lnTo>
                    <a:pt x="1349" y="13114"/>
                  </a:lnTo>
                  <a:lnTo>
                    <a:pt x="4050" y="1542"/>
                  </a:lnTo>
                  <a:lnTo>
                    <a:pt x="17549" y="1542"/>
                  </a:lnTo>
                  <a:lnTo>
                    <a:pt x="20249" y="13114"/>
                  </a:lnTo>
                  <a:cubicBezTo>
                    <a:pt x="20249" y="13114"/>
                    <a:pt x="20249" y="18514"/>
                    <a:pt x="20249" y="18514"/>
                  </a:cubicBezTo>
                  <a:close/>
                  <a:moveTo>
                    <a:pt x="21548" y="12693"/>
                  </a:moveTo>
                  <a:lnTo>
                    <a:pt x="18847" y="1117"/>
                  </a:lnTo>
                  <a:cubicBezTo>
                    <a:pt x="18683" y="460"/>
                    <a:pt x="18150" y="0"/>
                    <a:pt x="17549" y="0"/>
                  </a:cubicBezTo>
                  <a:lnTo>
                    <a:pt x="10800" y="0"/>
                  </a:lnTo>
                  <a:lnTo>
                    <a:pt x="4049" y="0"/>
                  </a:lnTo>
                  <a:cubicBezTo>
                    <a:pt x="3449" y="0"/>
                    <a:pt x="2916" y="460"/>
                    <a:pt x="2752" y="1117"/>
                  </a:cubicBezTo>
                  <a:lnTo>
                    <a:pt x="51" y="12693"/>
                  </a:lnTo>
                  <a:cubicBezTo>
                    <a:pt x="17" y="12835"/>
                    <a:pt x="0" y="12976"/>
                    <a:pt x="0" y="13114"/>
                  </a:cubicBezTo>
                  <a:lnTo>
                    <a:pt x="0" y="18514"/>
                  </a:lnTo>
                  <a:cubicBezTo>
                    <a:pt x="0" y="20218"/>
                    <a:pt x="1208" y="21600"/>
                    <a:pt x="2699" y="21600"/>
                  </a:cubicBezTo>
                  <a:lnTo>
                    <a:pt x="18899" y="21600"/>
                  </a:lnTo>
                  <a:cubicBezTo>
                    <a:pt x="20391" y="21600"/>
                    <a:pt x="21600" y="20218"/>
                    <a:pt x="21600" y="18514"/>
                  </a:cubicBezTo>
                  <a:lnTo>
                    <a:pt x="21600" y="13114"/>
                  </a:lnTo>
                  <a:cubicBezTo>
                    <a:pt x="21600" y="12976"/>
                    <a:pt x="21582" y="12835"/>
                    <a:pt x="21548" y="1269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9525" tIns="9525" rIns="9525" bIns="9525" anchor="ctr"/>
            <a:lstStyle/>
            <a:p>
              <a:pPr algn="ctr" defTabSz="1143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39" name="AutoShape 102"/>
            <p:cNvSpPr/>
            <p:nvPr/>
          </p:nvSpPr>
          <p:spPr bwMode="auto">
            <a:xfrm>
              <a:off x="6971174" y="7357893"/>
              <a:ext cx="449928" cy="331898"/>
            </a:xfrm>
            <a:custGeom>
              <a:avLst/>
              <a:gdLst>
                <a:gd name="T0" fmla="+- 0 10799 40"/>
                <a:gd name="T1" fmla="*/ T0 w 21519"/>
                <a:gd name="T2" fmla="*/ 10800 h 21600"/>
                <a:gd name="T3" fmla="+- 0 10799 40"/>
                <a:gd name="T4" fmla="*/ T3 w 21519"/>
                <a:gd name="T5" fmla="*/ 10800 h 21600"/>
                <a:gd name="T6" fmla="+- 0 10799 40"/>
                <a:gd name="T7" fmla="*/ T6 w 21519"/>
                <a:gd name="T8" fmla="*/ 10800 h 21600"/>
                <a:gd name="T9" fmla="+- 0 10799 40"/>
                <a:gd name="T10" fmla="*/ T9 w 21519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19" h="21600">
                  <a:moveTo>
                    <a:pt x="18070" y="14399"/>
                  </a:moveTo>
                  <a:lnTo>
                    <a:pt x="16603" y="14399"/>
                  </a:lnTo>
                  <a:cubicBezTo>
                    <a:pt x="15931" y="14399"/>
                    <a:pt x="15325" y="14907"/>
                    <a:pt x="15024" y="15725"/>
                  </a:cubicBezTo>
                  <a:lnTo>
                    <a:pt x="13746" y="19199"/>
                  </a:lnTo>
                  <a:lnTo>
                    <a:pt x="7773" y="19199"/>
                  </a:lnTo>
                  <a:lnTo>
                    <a:pt x="6495" y="15725"/>
                  </a:lnTo>
                  <a:cubicBezTo>
                    <a:pt x="6194" y="14907"/>
                    <a:pt x="5588" y="14399"/>
                    <a:pt x="4916" y="14399"/>
                  </a:cubicBezTo>
                  <a:lnTo>
                    <a:pt x="3449" y="14399"/>
                  </a:lnTo>
                  <a:lnTo>
                    <a:pt x="1343" y="14399"/>
                  </a:lnTo>
                  <a:lnTo>
                    <a:pt x="3924" y="1200"/>
                  </a:lnTo>
                  <a:lnTo>
                    <a:pt x="17595" y="1200"/>
                  </a:lnTo>
                  <a:lnTo>
                    <a:pt x="20176" y="14399"/>
                  </a:lnTo>
                  <a:cubicBezTo>
                    <a:pt x="20176" y="14399"/>
                    <a:pt x="18070" y="14399"/>
                    <a:pt x="18070" y="14399"/>
                  </a:cubicBezTo>
                  <a:close/>
                  <a:moveTo>
                    <a:pt x="17595" y="0"/>
                  </a:moveTo>
                  <a:lnTo>
                    <a:pt x="3924" y="0"/>
                  </a:lnTo>
                  <a:cubicBezTo>
                    <a:pt x="3524" y="0"/>
                    <a:pt x="3174" y="366"/>
                    <a:pt x="3071" y="891"/>
                  </a:cubicBezTo>
                  <a:lnTo>
                    <a:pt x="28" y="15291"/>
                  </a:lnTo>
                  <a:cubicBezTo>
                    <a:pt x="-40" y="15651"/>
                    <a:pt x="16" y="16035"/>
                    <a:pt x="183" y="16330"/>
                  </a:cubicBezTo>
                  <a:cubicBezTo>
                    <a:pt x="350" y="16625"/>
                    <a:pt x="609" y="16799"/>
                    <a:pt x="883" y="16799"/>
                  </a:cubicBezTo>
                  <a:lnTo>
                    <a:pt x="3449" y="16799"/>
                  </a:lnTo>
                  <a:lnTo>
                    <a:pt x="4456" y="16799"/>
                  </a:lnTo>
                  <a:lnTo>
                    <a:pt x="4916" y="16799"/>
                  </a:lnTo>
                  <a:lnTo>
                    <a:pt x="6194" y="20274"/>
                  </a:lnTo>
                  <a:cubicBezTo>
                    <a:pt x="6493" y="21086"/>
                    <a:pt x="7104" y="21599"/>
                    <a:pt x="7773" y="21599"/>
                  </a:cubicBezTo>
                  <a:lnTo>
                    <a:pt x="13746" y="21599"/>
                  </a:lnTo>
                  <a:cubicBezTo>
                    <a:pt x="14415" y="21599"/>
                    <a:pt x="15026" y="21086"/>
                    <a:pt x="15325" y="20274"/>
                  </a:cubicBezTo>
                  <a:lnTo>
                    <a:pt x="16603" y="16799"/>
                  </a:lnTo>
                  <a:lnTo>
                    <a:pt x="17063" y="16799"/>
                  </a:lnTo>
                  <a:lnTo>
                    <a:pt x="18070" y="16799"/>
                  </a:lnTo>
                  <a:lnTo>
                    <a:pt x="20636" y="16799"/>
                  </a:lnTo>
                  <a:cubicBezTo>
                    <a:pt x="20910" y="16799"/>
                    <a:pt x="21169" y="16625"/>
                    <a:pt x="21336" y="16330"/>
                  </a:cubicBezTo>
                  <a:cubicBezTo>
                    <a:pt x="21503" y="16035"/>
                    <a:pt x="21560" y="15651"/>
                    <a:pt x="21490" y="15291"/>
                  </a:cubicBezTo>
                  <a:lnTo>
                    <a:pt x="18448" y="891"/>
                  </a:lnTo>
                  <a:cubicBezTo>
                    <a:pt x="18345" y="366"/>
                    <a:pt x="17995" y="0"/>
                    <a:pt x="17595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9525" tIns="9525" rIns="9525" bIns="9525" anchor="ctr"/>
            <a:lstStyle/>
            <a:p>
              <a:pPr algn="ctr" defTabSz="1143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5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sp>
        <p:nvSpPr>
          <p:cNvPr id="43" name="文本框 42"/>
          <p:cNvSpPr txBox="1"/>
          <p:nvPr/>
        </p:nvSpPr>
        <p:spPr>
          <a:xfrm>
            <a:off x="7843044" y="1917585"/>
            <a:ext cx="3801671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Nhóm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 1: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Bài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 1 a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 pitchFamily="18" charset="0"/>
              <a:ea typeface="小单纯体" panose="02010601030101010101" charset="-122"/>
              <a:cs typeface="Times New Roman" pitchFamily="18" charset="0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8087096" y="3973789"/>
            <a:ext cx="3443844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Nhóm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 3: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Bài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 1b,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văn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bản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 (2)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小单纯体" panose="02010601030101010101" charset="-122"/>
              <a:cs typeface="Times New Roman" pitchFamily="18" charset="0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1236495" y="1917585"/>
            <a:ext cx="2876072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Nhóm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 2: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Bài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 1b,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văn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bản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 (1)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 pitchFamily="18" charset="0"/>
              <a:ea typeface="小单纯体" panose="02010601030101010101" charset="-122"/>
              <a:cs typeface="Times New Roman" pitchFamily="18" charset="0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1332590" y="4852126"/>
            <a:ext cx="3232612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Nhóm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 4: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Bài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 2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小单纯体" panose="02010601030101010101" charset="-122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433317" y="570015"/>
            <a:ext cx="3236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Elbow Connector 2"/>
          <p:cNvCxnSpPr>
            <a:stCxn id="14" idx="2"/>
          </p:cNvCxnSpPr>
          <p:nvPr/>
        </p:nvCxnSpPr>
        <p:spPr>
          <a:xfrm rot="10800000">
            <a:off x="3845919" y="2459410"/>
            <a:ext cx="733598" cy="339594"/>
          </a:xfrm>
          <a:prstGeom prst="bentConnector3">
            <a:avLst>
              <a:gd name="adj1" fmla="val 50000"/>
            </a:avLst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lbow Connector 40"/>
          <p:cNvCxnSpPr/>
          <p:nvPr/>
        </p:nvCxnSpPr>
        <p:spPr>
          <a:xfrm rot="10800000" flipV="1">
            <a:off x="4016472" y="5167012"/>
            <a:ext cx="1175143" cy="114313"/>
          </a:xfrm>
          <a:prstGeom prst="bentConnector3">
            <a:avLst>
              <a:gd name="adj1" fmla="val 50000"/>
            </a:avLst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41"/>
          <p:cNvCxnSpPr/>
          <p:nvPr/>
        </p:nvCxnSpPr>
        <p:spPr>
          <a:xfrm flipV="1">
            <a:off x="7345375" y="2293217"/>
            <a:ext cx="1178848" cy="345118"/>
          </a:xfrm>
          <a:prstGeom prst="bentConnector3">
            <a:avLst>
              <a:gd name="adj1" fmla="val 50000"/>
            </a:avLst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/>
          <p:nvPr/>
        </p:nvCxnSpPr>
        <p:spPr>
          <a:xfrm flipV="1">
            <a:off x="7372530" y="4372212"/>
            <a:ext cx="905235" cy="555093"/>
          </a:xfrm>
          <a:prstGeom prst="bentConnector3">
            <a:avLst>
              <a:gd name="adj1" fmla="val 50000"/>
            </a:avLst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6" grpId="0"/>
      <p:bldP spid="49" grpId="0"/>
      <p:bldP spid="52" grpId="0"/>
      <p:bldP spid="6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369276" y="374235"/>
            <a:ext cx="114535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mạch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VB “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Mẹ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tôi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”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 – mi – xi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54183" y="851990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tài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: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Thiên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nhiên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52206" y="1384407"/>
            <a:ext cx="112993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: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Sắc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trù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phú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đầm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ấm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quê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đông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”, “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giữa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”.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62104" y="2379943"/>
            <a:ext cx="112538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Dẫn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dắt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dòng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chảy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lý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phù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52206" y="3425651"/>
            <a:ext cx="112993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58647" y="4376149"/>
            <a:ext cx="102908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nối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mối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liên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hệ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ý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nghĩa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0942" y="5333772"/>
            <a:ext cx="102485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54106" y="5902357"/>
            <a:ext cx="95680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cuối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xét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xúc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5" name="图片 67" descr="57b510c53f6aa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93458" y="4577300"/>
            <a:ext cx="3379948" cy="2788709"/>
          </a:xfrm>
          <a:prstGeom prst="rect">
            <a:avLst/>
          </a:prstGeom>
        </p:spPr>
      </p:pic>
    </p:spTree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369276" y="406134"/>
            <a:ext cx="78835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Văn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bản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(1) – 1b (SGK - tr33)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74603" y="1213512"/>
            <a:ext cx="64041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tài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: Lao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37985" y="1862892"/>
            <a:ext cx="118705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: “Lao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”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xuyên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suốt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toàn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bài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48746" y="2484093"/>
            <a:ext cx="118227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latin typeface="+mj-lt"/>
              </a:rPr>
              <a:t>+ Hai câu mở bài nêu chủ đề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41844" y="3095499"/>
            <a:ext cx="118227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2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3200" dirty="0">
                <a:latin typeface="+mj-lt"/>
              </a:rPr>
              <a:t>Đoạn giữa: kho vàng chôn dưới đất và sức lao động của con người làm nên lúa tốt “vàng”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65459" y="4204615"/>
            <a:ext cx="757893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latin typeface="+mj-lt"/>
              </a:rPr>
              <a:t>+ Đoạn kết: 4 câu kết: nhấn mạnh chủ đề thêm một lần nữa để khắc sâu</a:t>
            </a:r>
          </a:p>
        </p:txBody>
      </p:sp>
      <p:pic>
        <p:nvPicPr>
          <p:cNvPr id="12" name="图片 13" descr="未标题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3336" y="4084812"/>
            <a:ext cx="3575762" cy="2613271"/>
          </a:xfrm>
          <a:prstGeom prst="rect">
            <a:avLst/>
          </a:prstGeom>
        </p:spPr>
      </p:pic>
    </p:spTree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369276" y="406134"/>
            <a:ext cx="78835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3: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Văn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bản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(2) – 1b (SGK - tr33)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22284" y="1075285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Đề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tài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: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Người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mẹ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30940" y="1597069"/>
            <a:ext cx="109628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Chủ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đề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: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Lòng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yêu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thương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tình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cảm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sâu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nặng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cha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mẹ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đối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với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con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cái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62105" y="2569145"/>
            <a:ext cx="1105928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từ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ngữ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câu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: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thức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suốt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đêm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quằn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quại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vì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nỗi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lo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sợ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khóc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nức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nở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bỏ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hết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năm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hạnh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phúc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ăn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xin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hi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sinh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tính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mạng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,…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thể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hiện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chủ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đề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trên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72001" y="3935469"/>
            <a:ext cx="1104938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đoạn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được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liên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kết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chặt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chẽ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Mở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đầu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lý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do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viết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thư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Tiếp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theo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sự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tức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giận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người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bố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sự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hết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lòng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vì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con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người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mẹ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vai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trò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tầm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quan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trọng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mẹ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trong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cuộc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đời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Người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bố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yêu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cầu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con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phải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cầu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xin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sự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tha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thứ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mẹ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Cuối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cùng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hình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phạt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bố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đối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với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con.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58146" y="5899000"/>
            <a:ext cx="1125384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đoạn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được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nối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với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nhau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theo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mối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liên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hệ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thời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gian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ý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nghĩa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390" y="4339477"/>
            <a:ext cx="1500128" cy="224449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69276" y="1179765"/>
            <a:ext cx="114753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+mj-lt"/>
              </a:rPr>
              <a:t>Việc thuật lại quá tỉ mỉ nguyên nhân dẫn đến cuộc chia tay của hai người lớn có thể làm cho ý tứ chủ đạo bị phân tán, không giữ được sự thống nhất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>
                <a:latin typeface="+mj-lt"/>
                <a:sym typeface="Wingdings" pitchFamily="2" charset="2"/>
              </a:rPr>
              <a:t> 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</a:t>
            </a:r>
            <a:r>
              <a:rPr lang="vi-VN" sz="3200" dirty="0">
                <a:latin typeface="+mj-lt"/>
              </a:rPr>
              <a:t>àm mất sự mạch lạc của câu chuyện. </a:t>
            </a:r>
            <a:endParaRPr lang="en-US" sz="3200" dirty="0">
              <a:latin typeface="+mj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69276" y="406134"/>
            <a:ext cx="56220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4: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 (SGK - tr34)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34998" y="2780740"/>
            <a:ext cx="113139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+mj-lt"/>
              </a:rPr>
              <a:t>Vì: Ý tứ chủ đạo của câu chuyện xoay quanh cuộc chia tay của hai đứa trẻ và hai con búp bê.</a:t>
            </a:r>
            <a:endParaRPr lang="en-US" sz="3200" dirty="0">
              <a:latin typeface="+mj-lt"/>
            </a:endParaRPr>
          </a:p>
        </p:txBody>
      </p:sp>
      <p:pic>
        <p:nvPicPr>
          <p:cNvPr id="6" name="图片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248848" y="4339477"/>
            <a:ext cx="1500128" cy="2244492"/>
          </a:xfrm>
          <a:prstGeom prst="rect">
            <a:avLst/>
          </a:prstGeom>
        </p:spPr>
      </p:pic>
    </p:spTree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2830148" y="487664"/>
            <a:ext cx="89783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BÀI TẬP </a:t>
            </a:r>
            <a:endParaRPr lang="en-US" sz="6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TRẮC 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NGHIÊM – CỦNG CỐ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96646" y="403124"/>
            <a:ext cx="2821857" cy="2438399"/>
            <a:chOff x="3525" y="3177"/>
            <a:chExt cx="4884" cy="4610"/>
          </a:xfrm>
        </p:grpSpPr>
        <p:grpSp>
          <p:nvGrpSpPr>
            <p:cNvPr id="3" name="组合 10"/>
            <p:cNvGrpSpPr/>
            <p:nvPr/>
          </p:nvGrpSpPr>
          <p:grpSpPr>
            <a:xfrm>
              <a:off x="4142" y="3177"/>
              <a:ext cx="4267" cy="4610"/>
              <a:chOff x="4014" y="3327"/>
              <a:chExt cx="4267" cy="4610"/>
            </a:xfrm>
          </p:grpSpPr>
          <p:grpSp>
            <p:nvGrpSpPr>
              <p:cNvPr id="4" name="组合 5"/>
              <p:cNvGrpSpPr/>
              <p:nvPr/>
            </p:nvGrpSpPr>
            <p:grpSpPr>
              <a:xfrm>
                <a:off x="4014" y="3940"/>
                <a:ext cx="3941" cy="3997"/>
                <a:chOff x="4615" y="2808"/>
                <a:chExt cx="5123" cy="5194"/>
              </a:xfrm>
            </p:grpSpPr>
            <p:grpSp>
              <p:nvGrpSpPr>
                <p:cNvPr id="6" name="组合 12"/>
                <p:cNvGrpSpPr/>
                <p:nvPr/>
              </p:nvGrpSpPr>
              <p:grpSpPr>
                <a:xfrm>
                  <a:off x="4615" y="2808"/>
                  <a:ext cx="4898" cy="4897"/>
                  <a:chOff x="7590" y="2002"/>
                  <a:chExt cx="4021" cy="6658"/>
                </a:xfrm>
              </p:grpSpPr>
              <p:sp>
                <p:nvSpPr>
                  <p:cNvPr id="8" name="矩形 7"/>
                  <p:cNvSpPr/>
                  <p:nvPr/>
                </p:nvSpPr>
                <p:spPr>
                  <a:xfrm>
                    <a:off x="7803" y="2349"/>
                    <a:ext cx="3596" cy="5964"/>
                  </a:xfrm>
                  <a:prstGeom prst="rect">
                    <a:avLst/>
                  </a:prstGeom>
                  <a:noFill/>
                  <a:ln w="66675">
                    <a:solidFill>
                      <a:srgbClr val="1D7F50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1D7F50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2" name="矩形 11"/>
                  <p:cNvSpPr/>
                  <p:nvPr/>
                </p:nvSpPr>
                <p:spPr>
                  <a:xfrm>
                    <a:off x="7590" y="2002"/>
                    <a:ext cx="4021" cy="6658"/>
                  </a:xfrm>
                  <a:prstGeom prst="rect">
                    <a:avLst/>
                  </a:prstGeom>
                  <a:noFill/>
                  <a:ln w="25400">
                    <a:solidFill>
                      <a:srgbClr val="5EA00E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1D7F50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pic>
              <p:nvPicPr>
                <p:cNvPr id="5" name="图片 4" descr="5bd8318ae2d0c"/>
                <p:cNvPicPr>
                  <a:picLocks noChangeAspect="1"/>
                </p:cNvPicPr>
                <p:nvPr/>
              </p:nvPicPr>
              <p:blipFill>
                <a:blip r:embed="rId2" cstate="print"/>
                <a:srcRect l="8485" t="6954" r="3099" b="3081"/>
                <a:stretch>
                  <a:fillRect/>
                </a:stretch>
              </p:blipFill>
              <p:spPr>
                <a:xfrm>
                  <a:off x="4702" y="2878"/>
                  <a:ext cx="5036" cy="5124"/>
                </a:xfrm>
                <a:prstGeom prst="rect">
                  <a:avLst/>
                </a:prstGeom>
              </p:spPr>
            </p:pic>
          </p:grpSp>
          <p:sp>
            <p:nvSpPr>
              <p:cNvPr id="10" name="矩形 9"/>
              <p:cNvSpPr/>
              <p:nvPr/>
            </p:nvSpPr>
            <p:spPr>
              <a:xfrm>
                <a:off x="6693" y="3327"/>
                <a:ext cx="1588" cy="1588"/>
              </a:xfrm>
              <a:prstGeom prst="rect">
                <a:avLst/>
              </a:prstGeom>
              <a:solidFill>
                <a:srgbClr val="1D7F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5" name="图片 14" descr="嗯嗯嗯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25" y="6555"/>
              <a:ext cx="1894" cy="12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1519714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4294" y="113846"/>
            <a:ext cx="11720052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7">
              <a:buClr>
                <a:schemeClr val="bg2">
                  <a:lumMod val="40000"/>
                  <a:lumOff val="60000"/>
                </a:schemeClr>
              </a:buClr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 CẦU CẦN ĐẠT</a:t>
            </a:r>
            <a:endParaRPr lang="en-US" sz="3600" dirty="0">
              <a:solidFill>
                <a:srgbClr val="FF0000"/>
              </a:solidFill>
              <a:latin typeface=".VnTime" panose="020B72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457207">
              <a:buClr>
                <a:schemeClr val="bg2">
                  <a:lumMod val="40000"/>
                  <a:lumOff val="60000"/>
                </a:schemeClr>
              </a:buClr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HS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457207">
              <a:lnSpc>
                <a:spcPct val="150000"/>
              </a:lnSpc>
              <a:buClr>
                <a:schemeClr val="bg2">
                  <a:lumMod val="40000"/>
                  <a:lumOff val="60000"/>
                </a:schemeClr>
              </a:buClr>
              <a:defRPr/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 defTabSz="457207">
              <a:lnSpc>
                <a:spcPct val="150000"/>
              </a:lnSpc>
              <a:buClr>
                <a:schemeClr val="bg2">
                  <a:lumMod val="40000"/>
                  <a:lumOff val="60000"/>
                </a:schemeClr>
              </a:buClr>
              <a:defRPr/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457207">
              <a:lnSpc>
                <a:spcPct val="150000"/>
              </a:lnSpc>
              <a:buClr>
                <a:schemeClr val="bg2">
                  <a:lumMod val="40000"/>
                  <a:lumOff val="60000"/>
                </a:schemeClr>
              </a:buClr>
              <a:defRPr/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 defTabSz="457207">
              <a:lnSpc>
                <a:spcPct val="150000"/>
              </a:lnSpc>
              <a:buClr>
                <a:schemeClr val="bg2">
                  <a:lumMod val="40000"/>
                  <a:lumOff val="60000"/>
                </a:schemeClr>
              </a:buClr>
              <a:defRPr/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 defTabSz="457207">
              <a:lnSpc>
                <a:spcPct val="150000"/>
              </a:lnSpc>
              <a:buClr>
                <a:schemeClr val="bg2">
                  <a:lumMod val="40000"/>
                  <a:lumOff val="60000"/>
                </a:schemeClr>
              </a:buClr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Kỹ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390827"/>
      </p:ext>
    </p:extLst>
  </p:cSld>
  <p:clrMapOvr>
    <a:masterClrMapping/>
  </p:clrMapOvr>
  <p:transition spd="slow" advClick="0" advTm="4000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 descr="未标题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5026" y="3088298"/>
            <a:ext cx="2746375" cy="2007235"/>
          </a:xfrm>
          <a:prstGeom prst="rect">
            <a:avLst/>
          </a:prstGeom>
        </p:spPr>
      </p:pic>
      <p:sp>
        <p:nvSpPr>
          <p:cNvPr id="7" name="Block Arc 6"/>
          <p:cNvSpPr/>
          <p:nvPr/>
        </p:nvSpPr>
        <p:spPr>
          <a:xfrm rot="5400000" flipH="1">
            <a:off x="4799465" y="2248582"/>
            <a:ext cx="3424342" cy="3424342"/>
          </a:xfrm>
          <a:prstGeom prst="blockArc">
            <a:avLst>
              <a:gd name="adj1" fmla="val 18691106"/>
              <a:gd name="adj2" fmla="val 15728904"/>
              <a:gd name="adj3" fmla="val 4250"/>
            </a:avLst>
          </a:prstGeom>
          <a:solidFill>
            <a:srgbClr val="76BC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Block Arc 5"/>
          <p:cNvSpPr/>
          <p:nvPr/>
        </p:nvSpPr>
        <p:spPr>
          <a:xfrm rot="5400000" flipH="1">
            <a:off x="4832998" y="2175250"/>
            <a:ext cx="3523504" cy="3523504"/>
          </a:xfrm>
          <a:prstGeom prst="blockArc">
            <a:avLst>
              <a:gd name="adj1" fmla="val 694495"/>
              <a:gd name="adj2" fmla="val 15873992"/>
              <a:gd name="adj3" fmla="val 7112"/>
            </a:avLst>
          </a:prstGeom>
          <a:solidFill>
            <a:srgbClr val="5E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Block Arc 4"/>
          <p:cNvSpPr/>
          <p:nvPr/>
        </p:nvSpPr>
        <p:spPr>
          <a:xfrm rot="5400000" flipH="1">
            <a:off x="4680217" y="2093719"/>
            <a:ext cx="3686567" cy="3686567"/>
          </a:xfrm>
          <a:prstGeom prst="blockArc">
            <a:avLst>
              <a:gd name="adj1" fmla="val 6352315"/>
              <a:gd name="adj2" fmla="val 16072419"/>
              <a:gd name="adj3" fmla="val 11861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Block Arc 3"/>
          <p:cNvSpPr/>
          <p:nvPr/>
        </p:nvSpPr>
        <p:spPr>
          <a:xfrm rot="5400000" flipH="1">
            <a:off x="4515317" y="1821944"/>
            <a:ext cx="4087616" cy="4087616"/>
          </a:xfrm>
          <a:prstGeom prst="blockArc">
            <a:avLst>
              <a:gd name="adj1" fmla="val 9889163"/>
              <a:gd name="adj2" fmla="val 16249964"/>
              <a:gd name="adj3" fmla="val 17544"/>
            </a:avLst>
          </a:prstGeom>
          <a:solidFill>
            <a:srgbClr val="1D7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Donut 11"/>
          <p:cNvSpPr/>
          <p:nvPr/>
        </p:nvSpPr>
        <p:spPr>
          <a:xfrm rot="5400000" flipH="1">
            <a:off x="5071761" y="2889013"/>
            <a:ext cx="2285979" cy="2285979"/>
          </a:xfrm>
          <a:prstGeom prst="donut">
            <a:avLst>
              <a:gd name="adj" fmla="val 1069"/>
            </a:avLst>
          </a:prstGeom>
          <a:solidFill>
            <a:srgbClr val="76BC25"/>
          </a:solidFill>
          <a:ln>
            <a:solidFill>
              <a:srgbClr val="1D7F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830212" y="2914215"/>
            <a:ext cx="1348342" cy="218005"/>
            <a:chOff x="3934014" y="2856701"/>
            <a:chExt cx="1348342" cy="218005"/>
          </a:xfrm>
        </p:grpSpPr>
        <p:sp>
          <p:nvSpPr>
            <p:cNvPr id="15" name="Freeform 14"/>
            <p:cNvSpPr/>
            <p:nvPr/>
          </p:nvSpPr>
          <p:spPr bwMode="auto">
            <a:xfrm>
              <a:off x="3934014" y="2856701"/>
              <a:ext cx="1320942" cy="192987"/>
            </a:xfrm>
            <a:custGeom>
              <a:avLst/>
              <a:gdLst>
                <a:gd name="T0" fmla="*/ 1425 w 1425"/>
                <a:gd name="T1" fmla="*/ 153 h 162"/>
                <a:gd name="T2" fmla="*/ 1273 w 1425"/>
                <a:gd name="T3" fmla="*/ 0 h 162"/>
                <a:gd name="T4" fmla="*/ 0 w 1425"/>
                <a:gd name="T5" fmla="*/ 0 h 162"/>
                <a:gd name="T6" fmla="*/ 0 w 1425"/>
                <a:gd name="T7" fmla="*/ 14 h 162"/>
                <a:gd name="T8" fmla="*/ 1268 w 1425"/>
                <a:gd name="T9" fmla="*/ 14 h 162"/>
                <a:gd name="T10" fmla="*/ 1416 w 1425"/>
                <a:gd name="T11" fmla="*/ 162 h 162"/>
                <a:gd name="T12" fmla="*/ 1425 w 1425"/>
                <a:gd name="T13" fmla="*/ 153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5" h="162">
                  <a:moveTo>
                    <a:pt x="1425" y="153"/>
                  </a:moveTo>
                  <a:lnTo>
                    <a:pt x="1273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1268" y="14"/>
                  </a:lnTo>
                  <a:lnTo>
                    <a:pt x="1416" y="162"/>
                  </a:lnTo>
                  <a:lnTo>
                    <a:pt x="1425" y="153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9525">
              <a:solidFill>
                <a:srgbClr val="1D7F5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" name="Freeform 15"/>
            <p:cNvSpPr/>
            <p:nvPr/>
          </p:nvSpPr>
          <p:spPr bwMode="auto">
            <a:xfrm>
              <a:off x="5219218" y="3013950"/>
              <a:ext cx="63138" cy="60756"/>
            </a:xfrm>
            <a:custGeom>
              <a:avLst/>
              <a:gdLst>
                <a:gd name="T0" fmla="*/ 53 w 53"/>
                <a:gd name="T1" fmla="*/ 51 h 51"/>
                <a:gd name="T2" fmla="*/ 42 w 53"/>
                <a:gd name="T3" fmla="*/ 0 h 51"/>
                <a:gd name="T4" fmla="*/ 0 w 53"/>
                <a:gd name="T5" fmla="*/ 42 h 51"/>
                <a:gd name="T6" fmla="*/ 53 w 53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1">
                  <a:moveTo>
                    <a:pt x="53" y="51"/>
                  </a:moveTo>
                  <a:lnTo>
                    <a:pt x="42" y="0"/>
                  </a:lnTo>
                  <a:lnTo>
                    <a:pt x="0" y="42"/>
                  </a:lnTo>
                  <a:lnTo>
                    <a:pt x="53" y="51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9525">
              <a:solidFill>
                <a:srgbClr val="1D7F5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 flipV="1">
            <a:off x="3715054" y="5323808"/>
            <a:ext cx="1724974" cy="218005"/>
            <a:chOff x="3557382" y="2856701"/>
            <a:chExt cx="1724974" cy="218005"/>
          </a:xfrm>
        </p:grpSpPr>
        <p:sp>
          <p:nvSpPr>
            <p:cNvPr id="29" name="Freeform 28"/>
            <p:cNvSpPr/>
            <p:nvPr/>
          </p:nvSpPr>
          <p:spPr bwMode="auto">
            <a:xfrm>
              <a:off x="3557382" y="2856701"/>
              <a:ext cx="1697574" cy="192987"/>
            </a:xfrm>
            <a:custGeom>
              <a:avLst/>
              <a:gdLst>
                <a:gd name="T0" fmla="*/ 1425 w 1425"/>
                <a:gd name="T1" fmla="*/ 153 h 162"/>
                <a:gd name="T2" fmla="*/ 1273 w 1425"/>
                <a:gd name="T3" fmla="*/ 0 h 162"/>
                <a:gd name="T4" fmla="*/ 0 w 1425"/>
                <a:gd name="T5" fmla="*/ 0 h 162"/>
                <a:gd name="T6" fmla="*/ 0 w 1425"/>
                <a:gd name="T7" fmla="*/ 14 h 162"/>
                <a:gd name="T8" fmla="*/ 1268 w 1425"/>
                <a:gd name="T9" fmla="*/ 14 h 162"/>
                <a:gd name="T10" fmla="*/ 1416 w 1425"/>
                <a:gd name="T11" fmla="*/ 162 h 162"/>
                <a:gd name="T12" fmla="*/ 1425 w 1425"/>
                <a:gd name="T13" fmla="*/ 153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5" h="162">
                  <a:moveTo>
                    <a:pt x="1425" y="153"/>
                  </a:moveTo>
                  <a:lnTo>
                    <a:pt x="1273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1268" y="14"/>
                  </a:lnTo>
                  <a:lnTo>
                    <a:pt x="1416" y="162"/>
                  </a:lnTo>
                  <a:lnTo>
                    <a:pt x="1425" y="153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9525">
              <a:solidFill>
                <a:srgbClr val="1D7F5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0" name="Freeform 29"/>
            <p:cNvSpPr/>
            <p:nvPr/>
          </p:nvSpPr>
          <p:spPr bwMode="auto">
            <a:xfrm>
              <a:off x="5219218" y="3013950"/>
              <a:ext cx="63138" cy="60756"/>
            </a:xfrm>
            <a:custGeom>
              <a:avLst/>
              <a:gdLst>
                <a:gd name="T0" fmla="*/ 53 w 53"/>
                <a:gd name="T1" fmla="*/ 51 h 51"/>
                <a:gd name="T2" fmla="*/ 42 w 53"/>
                <a:gd name="T3" fmla="*/ 0 h 51"/>
                <a:gd name="T4" fmla="*/ 0 w 53"/>
                <a:gd name="T5" fmla="*/ 42 h 51"/>
                <a:gd name="T6" fmla="*/ 53 w 53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1">
                  <a:moveTo>
                    <a:pt x="53" y="51"/>
                  </a:moveTo>
                  <a:lnTo>
                    <a:pt x="42" y="0"/>
                  </a:lnTo>
                  <a:lnTo>
                    <a:pt x="0" y="42"/>
                  </a:lnTo>
                  <a:lnTo>
                    <a:pt x="53" y="51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9525">
              <a:solidFill>
                <a:srgbClr val="1D7F5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 flipH="1">
            <a:off x="6698710" y="2068893"/>
            <a:ext cx="1348342" cy="218005"/>
            <a:chOff x="3934014" y="2856701"/>
            <a:chExt cx="1348342" cy="218005"/>
          </a:xfrm>
        </p:grpSpPr>
        <p:sp>
          <p:nvSpPr>
            <p:cNvPr id="32" name="Freeform 31"/>
            <p:cNvSpPr/>
            <p:nvPr/>
          </p:nvSpPr>
          <p:spPr bwMode="auto">
            <a:xfrm>
              <a:off x="3934014" y="2856701"/>
              <a:ext cx="1320942" cy="192987"/>
            </a:xfrm>
            <a:custGeom>
              <a:avLst/>
              <a:gdLst>
                <a:gd name="T0" fmla="*/ 1425 w 1425"/>
                <a:gd name="T1" fmla="*/ 153 h 162"/>
                <a:gd name="T2" fmla="*/ 1273 w 1425"/>
                <a:gd name="T3" fmla="*/ 0 h 162"/>
                <a:gd name="T4" fmla="*/ 0 w 1425"/>
                <a:gd name="T5" fmla="*/ 0 h 162"/>
                <a:gd name="T6" fmla="*/ 0 w 1425"/>
                <a:gd name="T7" fmla="*/ 14 h 162"/>
                <a:gd name="T8" fmla="*/ 1268 w 1425"/>
                <a:gd name="T9" fmla="*/ 14 h 162"/>
                <a:gd name="T10" fmla="*/ 1416 w 1425"/>
                <a:gd name="T11" fmla="*/ 162 h 162"/>
                <a:gd name="T12" fmla="*/ 1425 w 1425"/>
                <a:gd name="T13" fmla="*/ 153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5" h="162">
                  <a:moveTo>
                    <a:pt x="1425" y="153"/>
                  </a:moveTo>
                  <a:lnTo>
                    <a:pt x="1273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1268" y="14"/>
                  </a:lnTo>
                  <a:lnTo>
                    <a:pt x="1416" y="162"/>
                  </a:lnTo>
                  <a:lnTo>
                    <a:pt x="1425" y="153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9525">
              <a:solidFill>
                <a:srgbClr val="1D7F5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3" name="Freeform 32"/>
            <p:cNvSpPr/>
            <p:nvPr/>
          </p:nvSpPr>
          <p:spPr bwMode="auto">
            <a:xfrm>
              <a:off x="5219218" y="3013950"/>
              <a:ext cx="63138" cy="60756"/>
            </a:xfrm>
            <a:custGeom>
              <a:avLst/>
              <a:gdLst>
                <a:gd name="T0" fmla="*/ 53 w 53"/>
                <a:gd name="T1" fmla="*/ 51 h 51"/>
                <a:gd name="T2" fmla="*/ 42 w 53"/>
                <a:gd name="T3" fmla="*/ 0 h 51"/>
                <a:gd name="T4" fmla="*/ 0 w 53"/>
                <a:gd name="T5" fmla="*/ 42 h 51"/>
                <a:gd name="T6" fmla="*/ 53 w 53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1">
                  <a:moveTo>
                    <a:pt x="53" y="51"/>
                  </a:moveTo>
                  <a:lnTo>
                    <a:pt x="42" y="0"/>
                  </a:lnTo>
                  <a:lnTo>
                    <a:pt x="0" y="42"/>
                  </a:lnTo>
                  <a:lnTo>
                    <a:pt x="53" y="51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9525">
              <a:solidFill>
                <a:srgbClr val="1D7F5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 flipH="1" flipV="1">
            <a:off x="7712482" y="5643370"/>
            <a:ext cx="1724974" cy="218005"/>
            <a:chOff x="3557382" y="2856701"/>
            <a:chExt cx="1724974" cy="218005"/>
          </a:xfrm>
        </p:grpSpPr>
        <p:sp>
          <p:nvSpPr>
            <p:cNvPr id="35" name="Freeform 34"/>
            <p:cNvSpPr/>
            <p:nvPr/>
          </p:nvSpPr>
          <p:spPr bwMode="auto">
            <a:xfrm>
              <a:off x="3557382" y="2856701"/>
              <a:ext cx="1697574" cy="192987"/>
            </a:xfrm>
            <a:custGeom>
              <a:avLst/>
              <a:gdLst>
                <a:gd name="T0" fmla="*/ 1425 w 1425"/>
                <a:gd name="T1" fmla="*/ 153 h 162"/>
                <a:gd name="T2" fmla="*/ 1273 w 1425"/>
                <a:gd name="T3" fmla="*/ 0 h 162"/>
                <a:gd name="T4" fmla="*/ 0 w 1425"/>
                <a:gd name="T5" fmla="*/ 0 h 162"/>
                <a:gd name="T6" fmla="*/ 0 w 1425"/>
                <a:gd name="T7" fmla="*/ 14 h 162"/>
                <a:gd name="T8" fmla="*/ 1268 w 1425"/>
                <a:gd name="T9" fmla="*/ 14 h 162"/>
                <a:gd name="T10" fmla="*/ 1416 w 1425"/>
                <a:gd name="T11" fmla="*/ 162 h 162"/>
                <a:gd name="T12" fmla="*/ 1425 w 1425"/>
                <a:gd name="T13" fmla="*/ 153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5" h="162">
                  <a:moveTo>
                    <a:pt x="1425" y="153"/>
                  </a:moveTo>
                  <a:lnTo>
                    <a:pt x="1273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1268" y="14"/>
                  </a:lnTo>
                  <a:lnTo>
                    <a:pt x="1416" y="162"/>
                  </a:lnTo>
                  <a:lnTo>
                    <a:pt x="1425" y="153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9525">
              <a:solidFill>
                <a:srgbClr val="1D7F5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6" name="Freeform 35"/>
            <p:cNvSpPr/>
            <p:nvPr/>
          </p:nvSpPr>
          <p:spPr bwMode="auto">
            <a:xfrm>
              <a:off x="5219218" y="3013950"/>
              <a:ext cx="63138" cy="60756"/>
            </a:xfrm>
            <a:custGeom>
              <a:avLst/>
              <a:gdLst>
                <a:gd name="T0" fmla="*/ 53 w 53"/>
                <a:gd name="T1" fmla="*/ 51 h 51"/>
                <a:gd name="T2" fmla="*/ 42 w 53"/>
                <a:gd name="T3" fmla="*/ 0 h 51"/>
                <a:gd name="T4" fmla="*/ 0 w 53"/>
                <a:gd name="T5" fmla="*/ 42 h 51"/>
                <a:gd name="T6" fmla="*/ 53 w 53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1">
                  <a:moveTo>
                    <a:pt x="53" y="51"/>
                  </a:moveTo>
                  <a:lnTo>
                    <a:pt x="42" y="0"/>
                  </a:lnTo>
                  <a:lnTo>
                    <a:pt x="0" y="42"/>
                  </a:lnTo>
                  <a:lnTo>
                    <a:pt x="53" y="51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9525">
              <a:solidFill>
                <a:srgbClr val="1D7F5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498758" y="1339659"/>
            <a:ext cx="3744896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A. Tượng trưng cho phần quan trọng nhất của văn bản, được thể hiện bằng các ý lớn trong phần Thân bài.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052945" y="385552"/>
            <a:ext cx="99792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200" b="1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Mạch lạc trong văn bản không có những tính chất nào trong các tính chất dưới đây :</a:t>
            </a:r>
            <a:endParaRPr lang="en-US" sz="32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Rectangle 1"/>
          <p:cNvSpPr>
            <a:spLocks noChangeArrowheads="1"/>
          </p:cNvSpPr>
          <p:nvPr/>
        </p:nvSpPr>
        <p:spPr bwMode="auto">
          <a:xfrm>
            <a:off x="8394184" y="1546817"/>
            <a:ext cx="328189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B. Thông suốt, liên tục, không đứt đoạn.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Rectangle 1"/>
          <p:cNvSpPr>
            <a:spLocks noChangeArrowheads="1"/>
          </p:cNvSpPr>
          <p:nvPr/>
        </p:nvSpPr>
        <p:spPr bwMode="auto">
          <a:xfrm>
            <a:off x="498758" y="4650821"/>
            <a:ext cx="330035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C. Tuần tự đi qua các phần, các đoạn trong văn bản.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Rectangle 1"/>
          <p:cNvSpPr>
            <a:spLocks noChangeArrowheads="1"/>
          </p:cNvSpPr>
          <p:nvPr/>
        </p:nvSpPr>
        <p:spPr bwMode="auto">
          <a:xfrm>
            <a:off x="8664593" y="4726467"/>
            <a:ext cx="330276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D. Trôi chảy thành</a:t>
            </a:r>
            <a:r>
              <a:rPr kumimoji="0" lang="vi-VN" sz="32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nl-NL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dòng, thành mạch.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498626" y="1330209"/>
            <a:ext cx="3744896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3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A. Tượng trưng cho phần quan trọng nhất của văn bản, được thể hiện bằng các ý lớn trong phần Thân bài.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6" grpId="0" bldLvl="0" animBg="1"/>
      <p:bldP spid="5" grpId="0" bldLvl="0" animBg="1"/>
      <p:bldP spid="4" grpId="0" bldLvl="0" animBg="1"/>
      <p:bldP spid="12" grpId="0" animBg="1"/>
      <p:bldP spid="17409" grpId="0"/>
      <p:bldP spid="17409" grpId="1"/>
      <p:bldP spid="50" grpId="0"/>
      <p:bldP spid="51" grpId="0"/>
      <p:bldP spid="52" grpId="0"/>
      <p:bldP spid="53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690470" y="1720580"/>
            <a:ext cx="6049645" cy="4061460"/>
            <a:chOff x="-922" y="3542"/>
            <a:chExt cx="9527" cy="6396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922" y="3542"/>
              <a:ext cx="9056" cy="6396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70" y="7966"/>
              <a:ext cx="2457" cy="1736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98" y="7214"/>
              <a:ext cx="1407" cy="994"/>
            </a:xfrm>
            <a:prstGeom prst="rect">
              <a:avLst/>
            </a:prstGeom>
          </p:spPr>
        </p:pic>
      </p:grpSp>
      <p:sp>
        <p:nvSpPr>
          <p:cNvPr id="36" name="Rectangle 35"/>
          <p:cNvSpPr/>
          <p:nvPr/>
        </p:nvSpPr>
        <p:spPr>
          <a:xfrm>
            <a:off x="5624946" y="1625555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A. Văn bản thiếu ý , các ý chồng chéo nhau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258914" y="406137"/>
            <a:ext cx="95718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3429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3600" b="1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Một văn bản có bố cục không rành mạch sẽ ...?</a:t>
            </a:r>
            <a:endParaRPr lang="en-US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706094" y="2811108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B. Người đọc không nắm bắt được nội dung văn bản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727865" y="4032290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C. Khiến người viết không thể hiện được nội dung tư tưởng của mình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785263" y="522972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D. Cả A,B,C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85263" y="5237848"/>
            <a:ext cx="21247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8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D. Cả A,B,C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310514" y="1539763"/>
            <a:ext cx="408073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A. Chỉ cần trình bày cặn kẽ phần 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</a:t>
            </a:r>
            <a:r>
              <a:rPr lang="de-DE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hân bài; 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</a:t>
            </a:r>
            <a:r>
              <a:rPr lang="de-DE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ở bài và 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</a:t>
            </a:r>
            <a:r>
              <a:rPr lang="de-DE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ết bài không cần thiết.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507007" y="615036"/>
            <a:ext cx="61606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3429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3600" b="1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Ý kiến nào dưới đây là đúng?</a:t>
            </a:r>
            <a:endParaRPr lang="en-US" sz="36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10514" y="4239624"/>
            <a:ext cx="385836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B. Văn bản cốt yếu nhất là phần 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</a:t>
            </a:r>
            <a:r>
              <a:rPr lang="de-DE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ở bài, 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</a:t>
            </a:r>
            <a:r>
              <a:rPr lang="de-DE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hân bài; không cần có 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</a:t>
            </a:r>
            <a:r>
              <a:rPr lang="de-DE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ết bài.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609813" y="3993402"/>
            <a:ext cx="39269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D. Mở bài là tóm tắt Thân bài, 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</a:t>
            </a:r>
            <a:r>
              <a:rPr lang="de-DE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ết bài là nhắc lại 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</a:t>
            </a:r>
            <a:r>
              <a:rPr lang="de-DE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ở bài , do đó văn bản chỉ cần có 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</a:t>
            </a:r>
            <a:r>
              <a:rPr lang="de-DE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hân bài là đủ.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564478" y="1635869"/>
            <a:ext cx="401759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C. Mỗi văn bản cần được trình bày theo bố cục gồm 3 phần: 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</a:t>
            </a:r>
            <a:r>
              <a:rPr lang="de-DE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ở bài, 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</a:t>
            </a:r>
            <a:r>
              <a:rPr lang="de-DE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hân bài, 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</a:t>
            </a:r>
            <a:r>
              <a:rPr lang="de-DE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ết bài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64477" y="1635868"/>
            <a:ext cx="401759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32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C. Mỗi văn bản cần được trình bày theo bố cục gồm 3 phần: Mở bài, </a:t>
            </a:r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</a:t>
            </a:r>
            <a:r>
              <a:rPr lang="de-DE" sz="32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hân bài, </a:t>
            </a:r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</a:t>
            </a:r>
            <a:r>
              <a:rPr lang="de-DE" sz="32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ết bài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4" grpId="0"/>
      <p:bldP spid="46" grpId="0"/>
      <p:bldP spid="10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637953" y="2101850"/>
            <a:ext cx="4335063" cy="2595880"/>
            <a:chOff x="1574" y="3310"/>
            <a:chExt cx="5724" cy="4088"/>
          </a:xfrm>
        </p:grpSpPr>
        <p:sp>
          <p:nvSpPr>
            <p:cNvPr id="30" name="文本框 29"/>
            <p:cNvSpPr txBox="1"/>
            <p:nvPr/>
          </p:nvSpPr>
          <p:spPr>
            <a:xfrm>
              <a:off x="1574" y="3375"/>
              <a:ext cx="4370" cy="4023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z="3200" dirty="0"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A. Các phần, đoạn trong văn bản được liên kết với nhau liền mạch</a:t>
              </a:r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5" name="图片 4" descr="21"/>
            <p:cNvPicPr>
              <a:picLocks noChangeAspect="1"/>
            </p:cNvPicPr>
            <p:nvPr/>
          </p:nvPicPr>
          <p:blipFill>
            <a:blip r:embed="rId2"/>
            <a:srcRect l="8534" t="42527" r="79280" b="23688"/>
            <a:stretch>
              <a:fillRect/>
            </a:stretch>
          </p:blipFill>
          <p:spPr>
            <a:xfrm rot="19440000">
              <a:off x="5922" y="3310"/>
              <a:ext cx="1376" cy="1027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678104" y="4508500"/>
            <a:ext cx="4234335" cy="1308735"/>
            <a:chOff x="852" y="7217"/>
            <a:chExt cx="5591" cy="2061"/>
          </a:xfrm>
        </p:grpSpPr>
        <p:sp>
          <p:nvSpPr>
            <p:cNvPr id="41" name="文本框 40"/>
            <p:cNvSpPr txBox="1"/>
            <p:nvPr/>
          </p:nvSpPr>
          <p:spPr>
            <a:xfrm>
              <a:off x="852" y="7217"/>
              <a:ext cx="4035" cy="2061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de-DE" sz="3200" dirty="0"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C. Có chủ đề thống nhất </a:t>
              </a:r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7" name="图片 6" descr="21"/>
            <p:cNvPicPr>
              <a:picLocks noChangeAspect="1"/>
            </p:cNvPicPr>
            <p:nvPr/>
          </p:nvPicPr>
          <p:blipFill>
            <a:blip r:embed="rId2"/>
            <a:srcRect l="8534" t="42527" r="79280" b="23688"/>
            <a:stretch>
              <a:fillRect/>
            </a:stretch>
          </p:blipFill>
          <p:spPr>
            <a:xfrm rot="19440000">
              <a:off x="5067" y="7452"/>
              <a:ext cx="1376" cy="1027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6481872" y="1857855"/>
            <a:ext cx="5086352" cy="3229610"/>
            <a:chOff x="12336" y="3269"/>
            <a:chExt cx="6716" cy="5086"/>
          </a:xfrm>
        </p:grpSpPr>
        <p:sp>
          <p:nvSpPr>
            <p:cNvPr id="36" name="文本框 35"/>
            <p:cNvSpPr txBox="1"/>
            <p:nvPr/>
          </p:nvSpPr>
          <p:spPr>
            <a:xfrm>
              <a:off x="13723" y="3269"/>
              <a:ext cx="5329" cy="5086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de-DE" sz="3200" dirty="0"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B. Có nhiều chủ đề nhỏ nhưng thống nhất trong chủ đề chung của cả văn bản</a:t>
              </a:r>
              <a:endParaRPr lang="zh-CN" altLang="en-US" sz="3200" dirty="0">
                <a:latin typeface="Times New Roman" pitchFamily="18" charset="0"/>
                <a:ea typeface="小单纯体" panose="02010601030101010101" charset="-122"/>
                <a:cs typeface="Times New Roman" pitchFamily="18" charset="0"/>
              </a:endParaRPr>
            </a:p>
          </p:txBody>
        </p:sp>
        <p:pic>
          <p:nvPicPr>
            <p:cNvPr id="9" name="图片 8" descr="21"/>
            <p:cNvPicPr>
              <a:picLocks noChangeAspect="1"/>
            </p:cNvPicPr>
            <p:nvPr/>
          </p:nvPicPr>
          <p:blipFill>
            <a:blip r:embed="rId2"/>
            <a:srcRect l="8534" t="42527" r="79280" b="23688"/>
            <a:stretch>
              <a:fillRect/>
            </a:stretch>
          </p:blipFill>
          <p:spPr>
            <a:xfrm rot="2160000" flipH="1">
              <a:off x="12336" y="3309"/>
              <a:ext cx="1376" cy="1027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6620105" y="4554412"/>
            <a:ext cx="4634213" cy="1433195"/>
            <a:chOff x="12465" y="6602"/>
            <a:chExt cx="6119" cy="2257"/>
          </a:xfrm>
        </p:grpSpPr>
        <p:sp>
          <p:nvSpPr>
            <p:cNvPr id="46" name="文本框 45"/>
            <p:cNvSpPr txBox="1"/>
            <p:nvPr/>
          </p:nvSpPr>
          <p:spPr>
            <a:xfrm>
              <a:off x="13963" y="6697"/>
              <a:ext cx="4621" cy="216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3200" dirty="0">
                  <a:latin typeface="Times New Roman" pitchFamily="18" charset="0"/>
                  <a:ea typeface="小单纯体" panose="02010601030101010101" charset="-122"/>
                  <a:cs typeface="Times New Roman" pitchFamily="18" charset="0"/>
                </a:rPr>
                <a:t>D. </a:t>
              </a:r>
              <a:r>
                <a:rPr lang="en-US" altLang="zh-CN" sz="3200" dirty="0" err="1">
                  <a:latin typeface="Times New Roman" pitchFamily="18" charset="0"/>
                  <a:ea typeface="小单纯体" panose="02010601030101010101" charset="-122"/>
                  <a:cs typeface="Times New Roman" pitchFamily="18" charset="0"/>
                </a:rPr>
                <a:t>Tất</a:t>
              </a:r>
              <a:r>
                <a:rPr lang="en-US" altLang="zh-CN" sz="3200" dirty="0">
                  <a:latin typeface="Times New Roman" pitchFamily="18" charset="0"/>
                  <a:ea typeface="小单纯体" panose="02010601030101010101" charset="-122"/>
                  <a:cs typeface="Times New Roman" pitchFamily="18" charset="0"/>
                </a:rPr>
                <a:t> </a:t>
              </a:r>
              <a:r>
                <a:rPr lang="en-US" altLang="zh-CN" sz="3200" dirty="0" err="1">
                  <a:latin typeface="Times New Roman" pitchFamily="18" charset="0"/>
                  <a:ea typeface="小单纯体" panose="02010601030101010101" charset="-122"/>
                  <a:cs typeface="Times New Roman" pitchFamily="18" charset="0"/>
                </a:rPr>
                <a:t>cả</a:t>
              </a:r>
              <a:r>
                <a:rPr lang="en-US" altLang="zh-CN" sz="3200" dirty="0">
                  <a:latin typeface="Times New Roman" pitchFamily="18" charset="0"/>
                  <a:ea typeface="小单纯体" panose="02010601030101010101" charset="-122"/>
                  <a:cs typeface="Times New Roman" pitchFamily="18" charset="0"/>
                </a:rPr>
                <a:t> </a:t>
              </a:r>
              <a:r>
                <a:rPr lang="en-US" altLang="zh-CN" sz="3200" dirty="0" err="1">
                  <a:latin typeface="Times New Roman" pitchFamily="18" charset="0"/>
                  <a:ea typeface="小单纯体" panose="02010601030101010101" charset="-122"/>
                  <a:cs typeface="Times New Roman" pitchFamily="18" charset="0"/>
                </a:rPr>
                <a:t>các</a:t>
              </a:r>
              <a:r>
                <a:rPr lang="en-US" altLang="zh-CN" sz="3200" dirty="0">
                  <a:latin typeface="Times New Roman" pitchFamily="18" charset="0"/>
                  <a:ea typeface="小单纯体" panose="02010601030101010101" charset="-122"/>
                  <a:cs typeface="Times New Roman" pitchFamily="18" charset="0"/>
                </a:rPr>
                <a:t> </a:t>
              </a:r>
              <a:r>
                <a:rPr lang="en-US" altLang="zh-CN" sz="3200" dirty="0" err="1">
                  <a:latin typeface="Times New Roman" pitchFamily="18" charset="0"/>
                  <a:ea typeface="小单纯体" panose="02010601030101010101" charset="-122"/>
                  <a:cs typeface="Times New Roman" pitchFamily="18" charset="0"/>
                </a:rPr>
                <a:t>phương</a:t>
              </a:r>
              <a:r>
                <a:rPr lang="en-US" altLang="zh-CN" sz="3200" dirty="0">
                  <a:latin typeface="Times New Roman" pitchFamily="18" charset="0"/>
                  <a:ea typeface="小单纯体" panose="02010601030101010101" charset="-122"/>
                  <a:cs typeface="Times New Roman" pitchFamily="18" charset="0"/>
                </a:rPr>
                <a:t> </a:t>
              </a:r>
              <a:r>
                <a:rPr lang="en-US" altLang="zh-CN" sz="3200" dirty="0" err="1">
                  <a:latin typeface="Times New Roman" pitchFamily="18" charset="0"/>
                  <a:ea typeface="小单纯体" panose="02010601030101010101" charset="-122"/>
                  <a:cs typeface="Times New Roman" pitchFamily="18" charset="0"/>
                </a:rPr>
                <a:t>án</a:t>
              </a:r>
              <a:r>
                <a:rPr lang="en-US" altLang="zh-CN" sz="3200" dirty="0">
                  <a:latin typeface="Times New Roman" pitchFamily="18" charset="0"/>
                  <a:ea typeface="小单纯体" panose="02010601030101010101" charset="-122"/>
                  <a:cs typeface="Times New Roman" pitchFamily="18" charset="0"/>
                </a:rPr>
                <a:t> </a:t>
              </a:r>
              <a:r>
                <a:rPr lang="en-US" altLang="zh-CN" sz="3200" dirty="0" err="1">
                  <a:latin typeface="Times New Roman" pitchFamily="18" charset="0"/>
                  <a:ea typeface="小单纯体" panose="02010601030101010101" charset="-122"/>
                  <a:cs typeface="Times New Roman" pitchFamily="18" charset="0"/>
                </a:rPr>
                <a:t>trên</a:t>
              </a:r>
              <a:endParaRPr lang="zh-CN" altLang="en-US" sz="3200" dirty="0">
                <a:latin typeface="Times New Roman" pitchFamily="18" charset="0"/>
                <a:ea typeface="小单纯体" panose="02010601030101010101" charset="-122"/>
                <a:cs typeface="Times New Roman" pitchFamily="18" charset="0"/>
              </a:endParaRPr>
            </a:p>
          </p:txBody>
        </p:sp>
        <p:pic>
          <p:nvPicPr>
            <p:cNvPr id="11" name="图片 10" descr="21"/>
            <p:cNvPicPr>
              <a:picLocks noChangeAspect="1"/>
            </p:cNvPicPr>
            <p:nvPr/>
          </p:nvPicPr>
          <p:blipFill>
            <a:blip r:embed="rId2"/>
            <a:srcRect l="8534" t="42527" r="79280" b="23688"/>
            <a:stretch>
              <a:fillRect/>
            </a:stretch>
          </p:blipFill>
          <p:spPr>
            <a:xfrm rot="2160000" flipH="1">
              <a:off x="12465" y="6602"/>
              <a:ext cx="1376" cy="1027"/>
            </a:xfrm>
            <a:prstGeom prst="rect">
              <a:avLst/>
            </a:prstGeom>
          </p:spPr>
        </p:pic>
      </p:grpSp>
      <p:sp>
        <p:nvSpPr>
          <p:cNvPr id="47" name="Rectangle 46"/>
          <p:cNvSpPr/>
          <p:nvPr/>
        </p:nvSpPr>
        <p:spPr>
          <a:xfrm>
            <a:off x="2482466" y="714890"/>
            <a:ext cx="66992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3429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3600" b="1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Một văn bản có tính mạch lạc là</a:t>
            </a:r>
            <a:endParaRPr lang="en-US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文本框 45"/>
          <p:cNvSpPr txBox="1"/>
          <p:nvPr/>
        </p:nvSpPr>
        <p:spPr>
          <a:xfrm>
            <a:off x="7749124" y="4611963"/>
            <a:ext cx="3499708" cy="137268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D.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Tất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cả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các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phương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án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trên</a:t>
            </a:r>
            <a:endParaRPr lang="zh-CN" altLang="en-US" sz="3200" dirty="0">
              <a:solidFill>
                <a:srgbClr val="FF0000"/>
              </a:solidFill>
              <a:latin typeface="Times New Roman" pitchFamily="18" charset="0"/>
              <a:ea typeface="小单纯体" panose="02010601030101010101" charset="-122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1005443" y="469513"/>
            <a:ext cx="100267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3600" b="1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Dòng nào sau đây không phù hợp khi so sánh với yếu tố mạch lạc trong một văn bản?</a:t>
            </a:r>
            <a:endParaRPr lang="en-US" sz="36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814720" y="2234937"/>
            <a:ext cx="34697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A. Mạch giao thông trên đường phố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824620" y="4382391"/>
            <a:ext cx="34697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B. Dòng nhựa sống trong một cái cây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7049759" y="2351711"/>
            <a:ext cx="34697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C. Mạch máu trong một cơ thể sống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190284" y="4499165"/>
            <a:ext cx="34697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D. Trang giấy trong một quyển vở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05036" y="4494253"/>
            <a:ext cx="34697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32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D. Trang giấy trong một quyển vở</a:t>
            </a:r>
            <a:endParaRPr lang="en-US" sz="1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53" grpId="0"/>
      <p:bldP spid="55" grpId="0"/>
      <p:bldP spid="57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1005443" y="469513"/>
            <a:ext cx="106440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3600" b="1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Phần Mở bài có vai trò như thế nào trong một văn bản?</a:t>
            </a:r>
            <a:endParaRPr lang="en-US" sz="36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814720" y="2234937"/>
            <a:ext cx="35930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A. Giới thiệu các nội dung của văn bản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455148" y="4424828"/>
            <a:ext cx="36379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B. Giới thiệu sự vật, sự việc, nhân vật.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7049759" y="2266647"/>
            <a:ext cx="36103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C. Nêu kết quả của sự việc, câu chuyện.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190284" y="4450005"/>
            <a:ext cx="37333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D. Nêu diễn biến các sự việc, nhân vật.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图片 68" descr="57b510c53f6aa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6014" y="5415349"/>
            <a:ext cx="1164195" cy="960548"/>
          </a:xfrm>
          <a:prstGeom prst="rect">
            <a:avLst/>
          </a:prstGeom>
        </p:spPr>
      </p:pic>
      <p:pic>
        <p:nvPicPr>
          <p:cNvPr id="13" name="图片 68" descr="57b510c53f6aa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332" y="5952051"/>
            <a:ext cx="1164195" cy="960548"/>
          </a:xfrm>
          <a:prstGeom prst="rect">
            <a:avLst/>
          </a:prstGeom>
        </p:spPr>
      </p:pic>
      <p:pic>
        <p:nvPicPr>
          <p:cNvPr id="14" name="图片 68" descr="57b510c53f6aa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4940" y="5919875"/>
            <a:ext cx="1164195" cy="96054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435867" y="4421137"/>
            <a:ext cx="36765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32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B. Giới thiệu sự vật, sự việc, nhân vật.</a:t>
            </a:r>
            <a:endParaRPr lang="en-US" sz="1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53" grpId="0"/>
      <p:bldP spid="55" grpId="0"/>
      <p:bldP spid="57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2597391" y="848014"/>
            <a:ext cx="91619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HOẠT ĐỘNG VẬN DỤNG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47485" y="363794"/>
            <a:ext cx="2821857" cy="2893696"/>
            <a:chOff x="3525" y="3177"/>
            <a:chExt cx="4884" cy="4610"/>
          </a:xfrm>
        </p:grpSpPr>
        <p:grpSp>
          <p:nvGrpSpPr>
            <p:cNvPr id="3" name="组合 10"/>
            <p:cNvGrpSpPr/>
            <p:nvPr/>
          </p:nvGrpSpPr>
          <p:grpSpPr>
            <a:xfrm>
              <a:off x="4142" y="3177"/>
              <a:ext cx="4267" cy="4610"/>
              <a:chOff x="4014" y="3327"/>
              <a:chExt cx="4267" cy="4610"/>
            </a:xfrm>
          </p:grpSpPr>
          <p:grpSp>
            <p:nvGrpSpPr>
              <p:cNvPr id="4" name="组合 5"/>
              <p:cNvGrpSpPr/>
              <p:nvPr/>
            </p:nvGrpSpPr>
            <p:grpSpPr>
              <a:xfrm>
                <a:off x="4014" y="3940"/>
                <a:ext cx="3941" cy="3997"/>
                <a:chOff x="4615" y="2808"/>
                <a:chExt cx="5123" cy="5194"/>
              </a:xfrm>
            </p:grpSpPr>
            <p:grpSp>
              <p:nvGrpSpPr>
                <p:cNvPr id="6" name="组合 12"/>
                <p:cNvGrpSpPr/>
                <p:nvPr/>
              </p:nvGrpSpPr>
              <p:grpSpPr>
                <a:xfrm>
                  <a:off x="4615" y="2808"/>
                  <a:ext cx="4898" cy="4897"/>
                  <a:chOff x="7590" y="2002"/>
                  <a:chExt cx="4021" cy="6658"/>
                </a:xfrm>
              </p:grpSpPr>
              <p:sp>
                <p:nvSpPr>
                  <p:cNvPr id="8" name="矩形 7"/>
                  <p:cNvSpPr/>
                  <p:nvPr/>
                </p:nvSpPr>
                <p:spPr>
                  <a:xfrm>
                    <a:off x="7803" y="2349"/>
                    <a:ext cx="3596" cy="5964"/>
                  </a:xfrm>
                  <a:prstGeom prst="rect">
                    <a:avLst/>
                  </a:prstGeom>
                  <a:noFill/>
                  <a:ln w="66675">
                    <a:solidFill>
                      <a:srgbClr val="1D7F50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1D7F50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2" name="矩形 11"/>
                  <p:cNvSpPr/>
                  <p:nvPr/>
                </p:nvSpPr>
                <p:spPr>
                  <a:xfrm>
                    <a:off x="7590" y="2002"/>
                    <a:ext cx="4021" cy="6658"/>
                  </a:xfrm>
                  <a:prstGeom prst="rect">
                    <a:avLst/>
                  </a:prstGeom>
                  <a:noFill/>
                  <a:ln w="25400">
                    <a:solidFill>
                      <a:srgbClr val="5EA00E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1D7F50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pic>
              <p:nvPicPr>
                <p:cNvPr id="5" name="图片 4" descr="5bd8318ae2d0c"/>
                <p:cNvPicPr>
                  <a:picLocks noChangeAspect="1"/>
                </p:cNvPicPr>
                <p:nvPr/>
              </p:nvPicPr>
              <p:blipFill>
                <a:blip r:embed="rId2" cstate="print"/>
                <a:srcRect l="8485" t="6954" r="3099" b="3081"/>
                <a:stretch>
                  <a:fillRect/>
                </a:stretch>
              </p:blipFill>
              <p:spPr>
                <a:xfrm>
                  <a:off x="4702" y="2878"/>
                  <a:ext cx="5036" cy="5124"/>
                </a:xfrm>
                <a:prstGeom prst="rect">
                  <a:avLst/>
                </a:prstGeom>
              </p:spPr>
            </p:pic>
          </p:grpSp>
          <p:sp>
            <p:nvSpPr>
              <p:cNvPr id="10" name="矩形 9"/>
              <p:cNvSpPr/>
              <p:nvPr/>
            </p:nvSpPr>
            <p:spPr>
              <a:xfrm>
                <a:off x="6693" y="3327"/>
                <a:ext cx="1588" cy="1588"/>
              </a:xfrm>
              <a:prstGeom prst="rect">
                <a:avLst/>
              </a:prstGeom>
              <a:solidFill>
                <a:srgbClr val="1D7F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5" name="图片 14" descr="嗯嗯嗯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25" y="6555"/>
              <a:ext cx="1894" cy="1232"/>
            </a:xfrm>
            <a:prstGeom prst="rect">
              <a:avLst/>
            </a:prstGeom>
          </p:spPr>
        </p:pic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03973" y="3488141"/>
            <a:ext cx="11593775" cy="200128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5-7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đoan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720268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2830148" y="487664"/>
            <a:ext cx="89783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HOẠT 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</a:p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 RỘNG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24466" y="383459"/>
            <a:ext cx="3451121" cy="3207287"/>
            <a:chOff x="3525" y="3177"/>
            <a:chExt cx="4884" cy="4610"/>
          </a:xfrm>
        </p:grpSpPr>
        <p:grpSp>
          <p:nvGrpSpPr>
            <p:cNvPr id="3" name="组合 10"/>
            <p:cNvGrpSpPr/>
            <p:nvPr/>
          </p:nvGrpSpPr>
          <p:grpSpPr>
            <a:xfrm>
              <a:off x="4142" y="3177"/>
              <a:ext cx="4267" cy="4610"/>
              <a:chOff x="4014" y="3327"/>
              <a:chExt cx="4267" cy="4610"/>
            </a:xfrm>
          </p:grpSpPr>
          <p:grpSp>
            <p:nvGrpSpPr>
              <p:cNvPr id="4" name="组合 5"/>
              <p:cNvGrpSpPr/>
              <p:nvPr/>
            </p:nvGrpSpPr>
            <p:grpSpPr>
              <a:xfrm>
                <a:off x="4014" y="3940"/>
                <a:ext cx="3941" cy="3997"/>
                <a:chOff x="4615" y="2808"/>
                <a:chExt cx="5123" cy="5194"/>
              </a:xfrm>
            </p:grpSpPr>
            <p:grpSp>
              <p:nvGrpSpPr>
                <p:cNvPr id="6" name="组合 12"/>
                <p:cNvGrpSpPr/>
                <p:nvPr/>
              </p:nvGrpSpPr>
              <p:grpSpPr>
                <a:xfrm>
                  <a:off x="4615" y="2808"/>
                  <a:ext cx="4898" cy="4897"/>
                  <a:chOff x="7590" y="2002"/>
                  <a:chExt cx="4021" cy="6658"/>
                </a:xfrm>
              </p:grpSpPr>
              <p:sp>
                <p:nvSpPr>
                  <p:cNvPr id="8" name="矩形 7"/>
                  <p:cNvSpPr/>
                  <p:nvPr/>
                </p:nvSpPr>
                <p:spPr>
                  <a:xfrm>
                    <a:off x="7803" y="2349"/>
                    <a:ext cx="3596" cy="5964"/>
                  </a:xfrm>
                  <a:prstGeom prst="rect">
                    <a:avLst/>
                  </a:prstGeom>
                  <a:noFill/>
                  <a:ln w="66675">
                    <a:solidFill>
                      <a:srgbClr val="1D7F50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1D7F50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2" name="矩形 11"/>
                  <p:cNvSpPr/>
                  <p:nvPr/>
                </p:nvSpPr>
                <p:spPr>
                  <a:xfrm>
                    <a:off x="7590" y="2002"/>
                    <a:ext cx="4021" cy="6658"/>
                  </a:xfrm>
                  <a:prstGeom prst="rect">
                    <a:avLst/>
                  </a:prstGeom>
                  <a:noFill/>
                  <a:ln w="25400">
                    <a:solidFill>
                      <a:srgbClr val="5EA00E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1D7F50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pic>
              <p:nvPicPr>
                <p:cNvPr id="5" name="图片 4" descr="5bd8318ae2d0c"/>
                <p:cNvPicPr>
                  <a:picLocks noChangeAspect="1"/>
                </p:cNvPicPr>
                <p:nvPr/>
              </p:nvPicPr>
              <p:blipFill>
                <a:blip r:embed="rId2" cstate="print"/>
                <a:srcRect l="8485" t="6954" r="3099" b="3081"/>
                <a:stretch>
                  <a:fillRect/>
                </a:stretch>
              </p:blipFill>
              <p:spPr>
                <a:xfrm>
                  <a:off x="4702" y="2878"/>
                  <a:ext cx="5036" cy="5124"/>
                </a:xfrm>
                <a:prstGeom prst="rect">
                  <a:avLst/>
                </a:prstGeom>
              </p:spPr>
            </p:pic>
          </p:grpSp>
          <p:sp>
            <p:nvSpPr>
              <p:cNvPr id="10" name="矩形 9"/>
              <p:cNvSpPr/>
              <p:nvPr/>
            </p:nvSpPr>
            <p:spPr>
              <a:xfrm>
                <a:off x="6693" y="3327"/>
                <a:ext cx="1588" cy="1588"/>
              </a:xfrm>
              <a:prstGeom prst="rect">
                <a:avLst/>
              </a:prstGeom>
              <a:solidFill>
                <a:srgbClr val="1D7F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5" name="图片 14" descr="嗯嗯嗯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25" y="6555"/>
              <a:ext cx="1894" cy="1232"/>
            </a:xfrm>
            <a:prstGeom prst="rect">
              <a:avLst/>
            </a:prstGeom>
          </p:spPr>
        </p:pic>
      </p:grpSp>
      <p:sp>
        <p:nvSpPr>
          <p:cNvPr id="13" name="文本框 24"/>
          <p:cNvSpPr txBox="1"/>
          <p:nvPr/>
        </p:nvSpPr>
        <p:spPr>
          <a:xfrm>
            <a:off x="478466" y="4016133"/>
            <a:ext cx="11074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đọan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591803" y="4699990"/>
            <a:ext cx="85888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437239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402" y="311374"/>
            <a:ext cx="11708121" cy="629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749452"/>
      </p:ext>
    </p:extLst>
  </p:cSld>
  <p:clrMapOvr>
    <a:masterClrMapping/>
  </p:clrMapOvr>
  <p:transition spd="slow" advClick="0" advTm="4000">
    <p:comb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3" y="235972"/>
            <a:ext cx="11838037" cy="635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826486"/>
      </p:ext>
    </p:extLst>
  </p:cSld>
  <p:clrMapOvr>
    <a:masterClrMapping/>
  </p:clrMapOvr>
  <p:transition spd="slow" advClick="0" advTm="4000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3523371" y="398487"/>
            <a:ext cx="83068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HOẠT ĐỘNG </a:t>
            </a:r>
            <a:endParaRPr lang="en-US" sz="6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96646" y="403124"/>
            <a:ext cx="3248303" cy="3991895"/>
            <a:chOff x="3525" y="3177"/>
            <a:chExt cx="4884" cy="4610"/>
          </a:xfrm>
        </p:grpSpPr>
        <p:grpSp>
          <p:nvGrpSpPr>
            <p:cNvPr id="3" name="组合 10"/>
            <p:cNvGrpSpPr/>
            <p:nvPr/>
          </p:nvGrpSpPr>
          <p:grpSpPr>
            <a:xfrm>
              <a:off x="4142" y="3177"/>
              <a:ext cx="4267" cy="4610"/>
              <a:chOff x="4014" y="3327"/>
              <a:chExt cx="4267" cy="4610"/>
            </a:xfrm>
          </p:grpSpPr>
          <p:grpSp>
            <p:nvGrpSpPr>
              <p:cNvPr id="4" name="组合 5"/>
              <p:cNvGrpSpPr/>
              <p:nvPr/>
            </p:nvGrpSpPr>
            <p:grpSpPr>
              <a:xfrm>
                <a:off x="4014" y="3940"/>
                <a:ext cx="3941" cy="3997"/>
                <a:chOff x="4615" y="2808"/>
                <a:chExt cx="5123" cy="5194"/>
              </a:xfrm>
            </p:grpSpPr>
            <p:grpSp>
              <p:nvGrpSpPr>
                <p:cNvPr id="6" name="组合 12"/>
                <p:cNvGrpSpPr/>
                <p:nvPr/>
              </p:nvGrpSpPr>
              <p:grpSpPr>
                <a:xfrm>
                  <a:off x="4615" y="2808"/>
                  <a:ext cx="4898" cy="4897"/>
                  <a:chOff x="7590" y="2002"/>
                  <a:chExt cx="4021" cy="6658"/>
                </a:xfrm>
              </p:grpSpPr>
              <p:sp>
                <p:nvSpPr>
                  <p:cNvPr id="8" name="矩形 7"/>
                  <p:cNvSpPr/>
                  <p:nvPr/>
                </p:nvSpPr>
                <p:spPr>
                  <a:xfrm>
                    <a:off x="7803" y="2349"/>
                    <a:ext cx="3596" cy="5964"/>
                  </a:xfrm>
                  <a:prstGeom prst="rect">
                    <a:avLst/>
                  </a:prstGeom>
                  <a:noFill/>
                  <a:ln w="66675">
                    <a:solidFill>
                      <a:srgbClr val="1D7F50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1D7F50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2" name="矩形 11"/>
                  <p:cNvSpPr/>
                  <p:nvPr/>
                </p:nvSpPr>
                <p:spPr>
                  <a:xfrm>
                    <a:off x="7590" y="2002"/>
                    <a:ext cx="4021" cy="6658"/>
                  </a:xfrm>
                  <a:prstGeom prst="rect">
                    <a:avLst/>
                  </a:prstGeom>
                  <a:noFill/>
                  <a:ln w="25400">
                    <a:solidFill>
                      <a:srgbClr val="5EA00E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1D7F50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pic>
              <p:nvPicPr>
                <p:cNvPr id="5" name="图片 4" descr="5bd8318ae2d0c"/>
                <p:cNvPicPr>
                  <a:picLocks noChangeAspect="1"/>
                </p:cNvPicPr>
                <p:nvPr/>
              </p:nvPicPr>
              <p:blipFill>
                <a:blip r:embed="rId2" cstate="print"/>
                <a:srcRect l="8485" t="6954" r="3099" b="3081"/>
                <a:stretch>
                  <a:fillRect/>
                </a:stretch>
              </p:blipFill>
              <p:spPr>
                <a:xfrm>
                  <a:off x="4702" y="2878"/>
                  <a:ext cx="5036" cy="5124"/>
                </a:xfrm>
                <a:prstGeom prst="rect">
                  <a:avLst/>
                </a:prstGeom>
              </p:spPr>
            </p:pic>
          </p:grpSp>
          <p:sp>
            <p:nvSpPr>
              <p:cNvPr id="10" name="矩形 9"/>
              <p:cNvSpPr/>
              <p:nvPr/>
            </p:nvSpPr>
            <p:spPr>
              <a:xfrm>
                <a:off x="6693" y="3327"/>
                <a:ext cx="1588" cy="1588"/>
              </a:xfrm>
              <a:prstGeom prst="rect">
                <a:avLst/>
              </a:prstGeom>
              <a:solidFill>
                <a:srgbClr val="1D7F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5" name="图片 14" descr="嗯嗯嗯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25" y="6555"/>
              <a:ext cx="1894" cy="12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4231019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86907" y="450305"/>
            <a:ext cx="514626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33" y="1511450"/>
            <a:ext cx="1071563" cy="6429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7" y="3197776"/>
            <a:ext cx="1071563" cy="6429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7" y="3889874"/>
            <a:ext cx="1071563" cy="64293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65008" y="1415724"/>
            <a:ext cx="10186219" cy="3697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da-DK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Quá trình tạo lập văn 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File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86402132"/>
      </p:ext>
    </p:extLst>
  </p:cSld>
  <p:clrMapOvr>
    <a:masterClrMapping/>
  </p:clrMapOvr>
  <p:transition spd="slow" advClick="0" advTm="4000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52" t="26623" r="18120" b="47937"/>
          <a:stretch>
            <a:fillRect/>
          </a:stretch>
        </p:blipFill>
        <p:spPr>
          <a:xfrm>
            <a:off x="10501333" y="2679832"/>
            <a:ext cx="1057910" cy="8356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52" t="26623" r="18120" b="47937"/>
          <a:stretch>
            <a:fillRect/>
          </a:stretch>
        </p:blipFill>
        <p:spPr>
          <a:xfrm flipH="1">
            <a:off x="3706495" y="3496945"/>
            <a:ext cx="670560" cy="529590"/>
          </a:xfrm>
          <a:prstGeom prst="rect">
            <a:avLst/>
          </a:prstGeom>
        </p:spPr>
      </p:pic>
      <p:pic>
        <p:nvPicPr>
          <p:cNvPr id="27" name="图片 26" descr="21"/>
          <p:cNvPicPr>
            <a:picLocks noChangeAspect="1"/>
          </p:cNvPicPr>
          <p:nvPr/>
        </p:nvPicPr>
        <p:blipFill>
          <a:blip r:embed="rId6"/>
          <a:srcRect l="52370"/>
          <a:stretch>
            <a:fillRect/>
          </a:stretch>
        </p:blipFill>
        <p:spPr>
          <a:xfrm>
            <a:off x="7184390" y="2874010"/>
            <a:ext cx="3187065" cy="1798320"/>
          </a:xfrm>
          <a:prstGeom prst="rect">
            <a:avLst/>
          </a:prstGeom>
        </p:spPr>
      </p:pic>
      <p:grpSp>
        <p:nvGrpSpPr>
          <p:cNvPr id="4" name="组合 27"/>
          <p:cNvGrpSpPr/>
          <p:nvPr/>
        </p:nvGrpSpPr>
        <p:grpSpPr>
          <a:xfrm>
            <a:off x="217805" y="237490"/>
            <a:ext cx="11756390" cy="6449060"/>
            <a:chOff x="343" y="374"/>
            <a:chExt cx="18514" cy="10156"/>
          </a:xfrm>
        </p:grpSpPr>
        <p:sp>
          <p:nvSpPr>
            <p:cNvPr id="29" name="矩形 28"/>
            <p:cNvSpPr/>
            <p:nvPr/>
          </p:nvSpPr>
          <p:spPr>
            <a:xfrm>
              <a:off x="343" y="374"/>
              <a:ext cx="18514" cy="10156"/>
            </a:xfrm>
            <a:prstGeom prst="rect">
              <a:avLst/>
            </a:prstGeom>
            <a:noFill/>
            <a:ln>
              <a:solidFill>
                <a:srgbClr val="1D7F5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563" y="640"/>
              <a:ext cx="18074" cy="9640"/>
            </a:xfrm>
            <a:prstGeom prst="rect">
              <a:avLst/>
            </a:prstGeom>
            <a:noFill/>
            <a:ln>
              <a:solidFill>
                <a:srgbClr val="1D7F50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2" name="图片 31" descr="21"/>
          <p:cNvPicPr>
            <a:picLocks noChangeAspect="1"/>
          </p:cNvPicPr>
          <p:nvPr/>
        </p:nvPicPr>
        <p:blipFill>
          <a:blip r:embed="rId6"/>
          <a:srcRect l="8534" t="42527" r="79280" b="23688"/>
          <a:stretch>
            <a:fillRect/>
          </a:stretch>
        </p:blipFill>
        <p:spPr>
          <a:xfrm>
            <a:off x="2497455" y="3497580"/>
            <a:ext cx="737870" cy="550545"/>
          </a:xfrm>
          <a:prstGeom prst="rect">
            <a:avLst/>
          </a:prstGeom>
        </p:spPr>
      </p:pic>
      <p:pic>
        <p:nvPicPr>
          <p:cNvPr id="34" name="图片 33" descr="21"/>
          <p:cNvPicPr>
            <a:picLocks noChangeAspect="1"/>
          </p:cNvPicPr>
          <p:nvPr/>
        </p:nvPicPr>
        <p:blipFill>
          <a:blip r:embed="rId6"/>
          <a:srcRect l="80432"/>
          <a:stretch>
            <a:fillRect/>
          </a:stretch>
        </p:blipFill>
        <p:spPr>
          <a:xfrm rot="4440000">
            <a:off x="2802255" y="498475"/>
            <a:ext cx="1024255" cy="1406525"/>
          </a:xfrm>
          <a:prstGeom prst="rect">
            <a:avLst/>
          </a:prstGeom>
        </p:spPr>
      </p:pic>
      <p:pic>
        <p:nvPicPr>
          <p:cNvPr id="35" name="图片 34" descr="21"/>
          <p:cNvPicPr>
            <a:picLocks noChangeAspect="1"/>
          </p:cNvPicPr>
          <p:nvPr/>
        </p:nvPicPr>
        <p:blipFill>
          <a:blip r:embed="rId6"/>
          <a:srcRect l="80432"/>
          <a:stretch>
            <a:fillRect/>
          </a:stretch>
        </p:blipFill>
        <p:spPr>
          <a:xfrm rot="10800000" flipH="1" flipV="1">
            <a:off x="2691765" y="1887855"/>
            <a:ext cx="1245870" cy="17113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090" y="0"/>
            <a:ext cx="2934910" cy="3262745"/>
          </a:xfrm>
          <a:prstGeom prst="rect">
            <a:avLst/>
          </a:prstGeom>
        </p:spPr>
      </p:pic>
      <p:pic>
        <p:nvPicPr>
          <p:cNvPr id="41" name="图片 40" descr="21"/>
          <p:cNvPicPr>
            <a:picLocks noChangeAspect="1"/>
          </p:cNvPicPr>
          <p:nvPr/>
        </p:nvPicPr>
        <p:blipFill>
          <a:blip r:embed="rId6"/>
          <a:srcRect l="8534" t="42527" r="79280" b="23688"/>
          <a:stretch>
            <a:fillRect/>
          </a:stretch>
        </p:blipFill>
        <p:spPr>
          <a:xfrm>
            <a:off x="1563370" y="1535430"/>
            <a:ext cx="1128395" cy="842010"/>
          </a:xfrm>
          <a:prstGeom prst="rect">
            <a:avLst/>
          </a:prstGeom>
        </p:spPr>
      </p:pic>
      <p:pic>
        <p:nvPicPr>
          <p:cNvPr id="9" name="5c2e70c9d5c47">
            <a:hlinkClick r:id="" action="ppaction://media"/>
            <a:extLst>
              <a:ext uri="{FF2B5EF4-FFF2-40B4-BE49-F238E27FC236}">
                <a16:creationId xmlns="" xmlns:a16="http://schemas.microsoft.com/office/drawing/2014/main" id="{2F314ED2-7C90-468F-80A0-29A45A25A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2667989" y="6553200"/>
            <a:ext cx="609600" cy="60960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3024830" y="1100167"/>
            <a:ext cx="62464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7" grpId="0"/>
      <p:bldP spid="3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0461" y="279029"/>
            <a:ext cx="115234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vi-VN" sz="3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9683" y="1841242"/>
            <a:ext cx="1209345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30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vi-VN" sz="32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Mở</a:t>
            </a:r>
            <a:r>
              <a:rPr lang="en-US" altLang="vi-VN" sz="32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Chào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mừng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các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đại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biểu</a:t>
            </a:r>
            <a:r>
              <a:rPr lang="en-US" altLang="vi-VN" sz="3200" dirty="0">
                <a:latin typeface="Times New Roman" panose="02020603050405020304" pitchFamily="18" charset="0"/>
              </a:rPr>
              <a:t>, </a:t>
            </a:r>
            <a:r>
              <a:rPr lang="en-US" altLang="vi-VN" sz="3200" dirty="0" err="1">
                <a:latin typeface="Times New Roman" panose="02020603050405020304" pitchFamily="18" charset="0"/>
              </a:rPr>
              <a:t>các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thầy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cô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và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các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bạn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tham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dự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Hội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nghị</a:t>
            </a:r>
            <a:r>
              <a:rPr lang="en-US" altLang="vi-VN" sz="3200" dirty="0">
                <a:latin typeface="Times New Roman" panose="02020603050405020304" pitchFamily="18" charset="0"/>
              </a:rPr>
              <a:t>.</a:t>
            </a:r>
          </a:p>
          <a:p>
            <a:r>
              <a:rPr lang="en-US" altLang="vi-VN" sz="32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vi-VN" sz="32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vi-VN" sz="32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</a:p>
          <a:p>
            <a:r>
              <a:rPr lang="en-US" altLang="vi-VN" sz="3200" dirty="0">
                <a:latin typeface="Times New Roman" panose="02020603050405020304" pitchFamily="18" charset="0"/>
              </a:rPr>
              <a:t>(1)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Nêu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rõ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bản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thân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đã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học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thế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nào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trên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lớp</a:t>
            </a:r>
            <a:r>
              <a:rPr lang="en-US" altLang="vi-VN" sz="3200" dirty="0">
                <a:latin typeface="Times New Roman" panose="02020603050405020304" pitchFamily="18" charset="0"/>
              </a:rPr>
              <a:t>.</a:t>
            </a:r>
          </a:p>
          <a:p>
            <a:r>
              <a:rPr lang="en-US" altLang="vi-VN" sz="3200" dirty="0">
                <a:latin typeface="Times New Roman" panose="02020603050405020304" pitchFamily="18" charset="0"/>
              </a:rPr>
              <a:t>(2) </a:t>
            </a:r>
            <a:r>
              <a:rPr lang="en-US" altLang="vi-VN" sz="3200" dirty="0" err="1">
                <a:latin typeface="Times New Roman" panose="02020603050405020304" pitchFamily="18" charset="0"/>
              </a:rPr>
              <a:t>Nêu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rõ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bản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thân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đã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học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thế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nào</a:t>
            </a:r>
            <a:r>
              <a:rPr lang="en-US" altLang="vi-VN" sz="3200" dirty="0">
                <a:latin typeface="Times New Roman" panose="02020603050405020304" pitchFamily="18" charset="0"/>
              </a:rPr>
              <a:t> ở </a:t>
            </a:r>
            <a:r>
              <a:rPr lang="en-US" altLang="vi-VN" sz="3200" dirty="0" err="1">
                <a:latin typeface="Times New Roman" panose="02020603050405020304" pitchFamily="18" charset="0"/>
              </a:rPr>
              <a:t>nhà</a:t>
            </a:r>
            <a:r>
              <a:rPr lang="en-US" altLang="vi-VN" sz="3200" dirty="0">
                <a:latin typeface="Times New Roman" panose="02020603050405020304" pitchFamily="18" charset="0"/>
              </a:rPr>
              <a:t>.</a:t>
            </a:r>
          </a:p>
          <a:p>
            <a:r>
              <a:rPr lang="en-US" altLang="vi-VN" sz="3200" dirty="0">
                <a:latin typeface="Times New Roman" panose="02020603050405020304" pitchFamily="18" charset="0"/>
              </a:rPr>
              <a:t>(3) </a:t>
            </a:r>
            <a:r>
              <a:rPr lang="en-US" altLang="vi-VN" sz="3200" dirty="0" err="1">
                <a:latin typeface="Times New Roman" panose="02020603050405020304" pitchFamily="18" charset="0"/>
              </a:rPr>
              <a:t>Nêu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rõ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bản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thân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đã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học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thế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nào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trong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cuộc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sống</a:t>
            </a:r>
            <a:r>
              <a:rPr lang="en-US" altLang="vi-VN" sz="3200" dirty="0">
                <a:latin typeface="Times New Roman" panose="02020603050405020304" pitchFamily="18" charset="0"/>
              </a:rPr>
              <a:t>.</a:t>
            </a:r>
          </a:p>
          <a:p>
            <a:r>
              <a:rPr lang="en-US" altLang="vi-VN" sz="3200" dirty="0">
                <a:latin typeface="Times New Roman" panose="02020603050405020304" pitchFamily="18" charset="0"/>
              </a:rPr>
              <a:t>(4) </a:t>
            </a:r>
            <a:r>
              <a:rPr lang="en-US" altLang="vi-VN" sz="3200" dirty="0" err="1">
                <a:latin typeface="Times New Roman" panose="02020603050405020304" pitchFamily="18" charset="0"/>
              </a:rPr>
              <a:t>Nêu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thành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tích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hoạt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động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Đội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và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thành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tích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văn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nghệ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của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bản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thân</a:t>
            </a:r>
            <a:r>
              <a:rPr lang="en-US" altLang="vi-VN" sz="3200" dirty="0">
                <a:latin typeface="Times New Roman" panose="02020603050405020304" pitchFamily="18" charset="0"/>
              </a:rPr>
              <a:t>.</a:t>
            </a:r>
          </a:p>
          <a:p>
            <a:r>
              <a:rPr lang="en-US" altLang="vi-VN" sz="32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vi-VN" sz="32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vi-VN" sz="32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Chúc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Hội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nghị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thành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công</a:t>
            </a:r>
            <a:r>
              <a:rPr lang="en-US" altLang="vi-VN" sz="3200" dirty="0">
                <a:latin typeface="Times New Roman" panose="02020603050405020304" pitchFamily="18" charset="0"/>
              </a:rPr>
              <a:t>.</a:t>
            </a:r>
          </a:p>
          <a:p>
            <a:r>
              <a:rPr lang="en-US" altLang="vi-VN" sz="3200" dirty="0">
                <a:latin typeface="Times New Roman" panose="02020603050405020304" pitchFamily="18" charset="0"/>
              </a:rPr>
              <a:t>? </a:t>
            </a:r>
            <a:r>
              <a:rPr lang="en-US" altLang="vi-VN" sz="3200" dirty="0" err="1">
                <a:latin typeface="Times New Roman" panose="02020603050405020304" pitchFamily="18" charset="0"/>
              </a:rPr>
              <a:t>Bố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cục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này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đã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hợp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lý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chưa</a:t>
            </a:r>
            <a:r>
              <a:rPr lang="en-US" altLang="vi-VN" sz="3200" dirty="0">
                <a:latin typeface="Times New Roman" panose="02020603050405020304" pitchFamily="18" charset="0"/>
              </a:rPr>
              <a:t>? </a:t>
            </a:r>
            <a:r>
              <a:rPr lang="en-US" altLang="vi-VN" sz="3200" dirty="0" err="1">
                <a:latin typeface="Times New Roman" panose="02020603050405020304" pitchFamily="18" charset="0"/>
              </a:rPr>
              <a:t>Vì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sao</a:t>
            </a:r>
            <a:r>
              <a:rPr lang="en-US" altLang="vi-VN" sz="3200" dirty="0">
                <a:latin typeface="Times New Roman" panose="02020603050405020304" pitchFamily="18" charset="0"/>
              </a:rPr>
              <a:t>? </a:t>
            </a:r>
            <a:r>
              <a:rPr lang="en-US" altLang="vi-VN" sz="3200" dirty="0" err="1">
                <a:latin typeface="Times New Roman" panose="02020603050405020304" pitchFamily="18" charset="0"/>
              </a:rPr>
              <a:t>Em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có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thể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bổ</a:t>
            </a:r>
            <a:r>
              <a:rPr lang="en-US" altLang="vi-VN" sz="3200" dirty="0">
                <a:latin typeface="Times New Roman" panose="02020603050405020304" pitchFamily="18" charset="0"/>
              </a:rPr>
              <a:t> sung </a:t>
            </a:r>
            <a:r>
              <a:rPr lang="en-US" altLang="vi-VN" sz="3200" dirty="0" err="1">
                <a:latin typeface="Times New Roman" panose="02020603050405020304" pitchFamily="18" charset="0"/>
              </a:rPr>
              <a:t>thêm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điều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gì</a:t>
            </a:r>
            <a:r>
              <a:rPr lang="en-US" altLang="vi-VN" sz="3200" dirty="0">
                <a:latin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23824273"/>
      </p:ext>
    </p:extLst>
  </p:cSld>
  <p:clrMapOvr>
    <a:masterClrMapping/>
  </p:clrMapOvr>
  <p:transition spd="slow" advClick="0" advTm="4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44131" y="474415"/>
            <a:ext cx="11356259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130000"/>
              </a:lnSpc>
            </a:pPr>
            <a:r>
              <a:rPr lang="en-US" altLang="vi-VN" sz="32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ĐÁP ÁN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vi-VN" sz="3200" b="1" dirty="0"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</a:rPr>
              <a:t>Bố</a:t>
            </a:r>
            <a:r>
              <a:rPr lang="en-US" altLang="vi-VN" sz="3200" b="1" dirty="0"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</a:rPr>
              <a:t>cục</a:t>
            </a:r>
            <a:r>
              <a:rPr lang="en-US" altLang="vi-VN" sz="3200" b="1" dirty="0"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</a:rPr>
              <a:t>này</a:t>
            </a:r>
            <a:r>
              <a:rPr lang="en-US" altLang="vi-VN" sz="3200" b="1" dirty="0"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</a:rPr>
              <a:t>có</a:t>
            </a:r>
            <a:r>
              <a:rPr lang="en-US" altLang="vi-VN" sz="3200" b="1" dirty="0"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</a:rPr>
              <a:t>chỗ</a:t>
            </a:r>
            <a:r>
              <a:rPr lang="en-US" altLang="vi-VN" sz="3200" b="1" dirty="0"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</a:rPr>
              <a:t>chưa</a:t>
            </a:r>
            <a:r>
              <a:rPr lang="en-US" altLang="vi-VN" sz="3200" b="1" dirty="0"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</a:rPr>
              <a:t>rành</a:t>
            </a:r>
            <a:r>
              <a:rPr lang="en-US" altLang="vi-VN" sz="3200" b="1" dirty="0"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</a:rPr>
              <a:t>mạch</a:t>
            </a:r>
            <a:r>
              <a:rPr lang="en-US" altLang="vi-VN" sz="3200" b="1" dirty="0"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</a:rPr>
              <a:t>và</a:t>
            </a:r>
            <a:r>
              <a:rPr lang="en-US" altLang="vi-VN" sz="3200" b="1" dirty="0"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</a:rPr>
              <a:t>hợp</a:t>
            </a:r>
            <a:r>
              <a:rPr lang="en-US" altLang="vi-VN" sz="3200" b="1" dirty="0"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</a:rPr>
              <a:t>lí</a:t>
            </a:r>
            <a:endParaRPr lang="en-US" altLang="vi-VN" sz="3200" b="1" dirty="0">
              <a:latin typeface="Times New Roman" panose="02020603050405020304" pitchFamily="18" charset="0"/>
            </a:endParaRPr>
          </a:p>
          <a:p>
            <a:pPr>
              <a:lnSpc>
                <a:spcPct val="130000"/>
              </a:lnSpc>
              <a:buFontTx/>
              <a:buChar char="-"/>
            </a:pP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Mở</a:t>
            </a:r>
            <a:r>
              <a:rPr lang="en-US" altLang="vi-VN" sz="32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vi-VN" sz="3200" b="1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Sau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lời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chào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mừng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thì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giới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thiệu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họ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tên;cần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giới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hạn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đề</a:t>
            </a:r>
            <a:endParaRPr lang="en-US" altLang="vi-VN" sz="3200" dirty="0">
              <a:latin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tài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báo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cáo</a:t>
            </a:r>
            <a:r>
              <a:rPr lang="en-US" altLang="vi-VN" sz="3200" dirty="0">
                <a:latin typeface="Times New Roman" panose="02020603050405020304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vi-VN" sz="32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vi-VN" sz="32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Bỏ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đi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phần</a:t>
            </a:r>
            <a:r>
              <a:rPr lang="en-US" altLang="vi-VN" sz="3200" dirty="0">
                <a:latin typeface="Times New Roman" panose="02020603050405020304" pitchFamily="18" charset="0"/>
              </a:rPr>
              <a:t> 4</a:t>
            </a:r>
          </a:p>
          <a:p>
            <a:pPr>
              <a:lnSpc>
                <a:spcPct val="130000"/>
              </a:lnSpc>
            </a:pP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vi-VN" sz="32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vi-VN" sz="32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vi-VN" sz="32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Trước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lúc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hội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nghị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thành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công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cần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tóm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tắt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những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điều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en-US" altLang="vi-VN" sz="3200" dirty="0" err="1">
                <a:latin typeface="Times New Roman" panose="02020603050405020304" pitchFamily="18" charset="0"/>
              </a:rPr>
              <a:t>trình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bày</a:t>
            </a:r>
            <a:r>
              <a:rPr lang="en-US" altLang="vi-VN" sz="3200" dirty="0">
                <a:latin typeface="Times New Roman" panose="02020603050405020304" pitchFamily="18" charset="0"/>
              </a:rPr>
              <a:t>; </a:t>
            </a:r>
            <a:r>
              <a:rPr lang="en-US" altLang="vi-VN" sz="3200" dirty="0" err="1">
                <a:latin typeface="Times New Roman" panose="02020603050405020304" pitchFamily="18" charset="0"/>
              </a:rPr>
              <a:t>gơi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mở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hướng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mới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đang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có</a:t>
            </a:r>
            <a:r>
              <a:rPr lang="en-US" altLang="vi-VN" sz="3200" dirty="0">
                <a:latin typeface="Times New Roman" panose="02020603050405020304" pitchFamily="18" charset="0"/>
              </a:rPr>
              <a:t> ý </a:t>
            </a:r>
            <a:r>
              <a:rPr lang="en-US" altLang="vi-VN" sz="3200" dirty="0" err="1">
                <a:latin typeface="Times New Roman" panose="02020603050405020304" pitchFamily="18" charset="0"/>
              </a:rPr>
              <a:t>định</a:t>
            </a:r>
            <a:r>
              <a:rPr lang="en-US" altLang="vi-VN" sz="3200" dirty="0"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52205757"/>
      </p:ext>
    </p:extLst>
  </p:cSld>
  <p:clrMapOvr>
    <a:masterClrMapping/>
  </p:clrMapOvr>
  <p:transition spd="slow" advClick="0" advTm="4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44131" y="474415"/>
            <a:ext cx="11356259" cy="430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130000"/>
              </a:lnSpc>
            </a:pP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?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Vậy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bố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cục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44131" y="1049602"/>
            <a:ext cx="11356259" cy="1477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130000"/>
              </a:lnSpc>
            </a:pPr>
            <a:r>
              <a:rPr lang="en-US" altLang="vi-VN" sz="3200" b="1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Là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sự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bố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trí</a:t>
            </a:r>
            <a:r>
              <a:rPr lang="en-US" altLang="vi-VN" sz="3200" dirty="0">
                <a:latin typeface="Times New Roman" panose="02020603050405020304" pitchFamily="18" charset="0"/>
              </a:rPr>
              <a:t>, </a:t>
            </a:r>
            <a:r>
              <a:rPr lang="en-US" altLang="vi-VN" sz="3200" dirty="0" err="1">
                <a:latin typeface="Times New Roman" panose="02020603050405020304" pitchFamily="18" charset="0"/>
              </a:rPr>
              <a:t>sắp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xếp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các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phần</a:t>
            </a:r>
            <a:r>
              <a:rPr lang="en-US" altLang="vi-VN" sz="3200" dirty="0">
                <a:latin typeface="Times New Roman" panose="02020603050405020304" pitchFamily="18" charset="0"/>
              </a:rPr>
              <a:t>, </a:t>
            </a:r>
            <a:r>
              <a:rPr lang="en-US" altLang="vi-VN" sz="3200" dirty="0" err="1">
                <a:latin typeface="Times New Roman" panose="02020603050405020304" pitchFamily="18" charset="0"/>
              </a:rPr>
              <a:t>các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đoạn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theo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một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trình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tự</a:t>
            </a:r>
            <a:r>
              <a:rPr lang="en-US" altLang="vi-VN" sz="3200" dirty="0">
                <a:latin typeface="Times New Roman" panose="02020603050405020304" pitchFamily="18" charset="0"/>
              </a:rPr>
              <a:t>, </a:t>
            </a:r>
          </a:p>
          <a:p>
            <a:pPr>
              <a:lnSpc>
                <a:spcPct val="130000"/>
              </a:lnSpc>
            </a:pPr>
            <a:r>
              <a:rPr lang="en-US" altLang="vi-VN" sz="3200" dirty="0" err="1">
                <a:latin typeface="Times New Roman" panose="02020603050405020304" pitchFamily="18" charset="0"/>
              </a:rPr>
              <a:t>một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hệ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thống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và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rành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mạch</a:t>
            </a:r>
            <a:endParaRPr lang="en-US" altLang="vi-VN" sz="32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571661"/>
      </p:ext>
    </p:extLst>
  </p:cSld>
  <p:clrMapOvr>
    <a:masterClrMapping/>
  </p:clrMapOvr>
  <p:transition spd="slow" advClick="0" advTm="4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3620906" y="629970"/>
            <a:ext cx="82981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HOẠT ĐỘNG </a:t>
            </a:r>
            <a:endParaRPr lang="en-US" sz="6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 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 KIẾN THỨC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96646" y="422788"/>
            <a:ext cx="3872282" cy="3991895"/>
            <a:chOff x="3525" y="3177"/>
            <a:chExt cx="4884" cy="4610"/>
          </a:xfrm>
        </p:grpSpPr>
        <p:grpSp>
          <p:nvGrpSpPr>
            <p:cNvPr id="3" name="组合 10"/>
            <p:cNvGrpSpPr/>
            <p:nvPr/>
          </p:nvGrpSpPr>
          <p:grpSpPr>
            <a:xfrm>
              <a:off x="4142" y="3177"/>
              <a:ext cx="4267" cy="4610"/>
              <a:chOff x="4014" y="3327"/>
              <a:chExt cx="4267" cy="4610"/>
            </a:xfrm>
          </p:grpSpPr>
          <p:grpSp>
            <p:nvGrpSpPr>
              <p:cNvPr id="4" name="组合 5"/>
              <p:cNvGrpSpPr/>
              <p:nvPr/>
            </p:nvGrpSpPr>
            <p:grpSpPr>
              <a:xfrm>
                <a:off x="4014" y="3940"/>
                <a:ext cx="3941" cy="3997"/>
                <a:chOff x="4615" y="2808"/>
                <a:chExt cx="5123" cy="5194"/>
              </a:xfrm>
            </p:grpSpPr>
            <p:grpSp>
              <p:nvGrpSpPr>
                <p:cNvPr id="6" name="组合 12"/>
                <p:cNvGrpSpPr/>
                <p:nvPr/>
              </p:nvGrpSpPr>
              <p:grpSpPr>
                <a:xfrm>
                  <a:off x="4615" y="2808"/>
                  <a:ext cx="4898" cy="4897"/>
                  <a:chOff x="7590" y="2002"/>
                  <a:chExt cx="4021" cy="6658"/>
                </a:xfrm>
              </p:grpSpPr>
              <p:sp>
                <p:nvSpPr>
                  <p:cNvPr id="8" name="矩形 7"/>
                  <p:cNvSpPr/>
                  <p:nvPr/>
                </p:nvSpPr>
                <p:spPr>
                  <a:xfrm>
                    <a:off x="7803" y="2349"/>
                    <a:ext cx="3596" cy="5964"/>
                  </a:xfrm>
                  <a:prstGeom prst="rect">
                    <a:avLst/>
                  </a:prstGeom>
                  <a:noFill/>
                  <a:ln w="66675">
                    <a:solidFill>
                      <a:srgbClr val="1D7F50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1D7F50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2" name="矩形 11"/>
                  <p:cNvSpPr/>
                  <p:nvPr/>
                </p:nvSpPr>
                <p:spPr>
                  <a:xfrm>
                    <a:off x="7590" y="2002"/>
                    <a:ext cx="4021" cy="6658"/>
                  </a:xfrm>
                  <a:prstGeom prst="rect">
                    <a:avLst/>
                  </a:prstGeom>
                  <a:noFill/>
                  <a:ln w="25400">
                    <a:solidFill>
                      <a:srgbClr val="5EA00E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1D7F50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pic>
              <p:nvPicPr>
                <p:cNvPr id="5" name="图片 4" descr="5bd8318ae2d0c"/>
                <p:cNvPicPr>
                  <a:picLocks noChangeAspect="1"/>
                </p:cNvPicPr>
                <p:nvPr/>
              </p:nvPicPr>
              <p:blipFill>
                <a:blip r:embed="rId2" cstate="print"/>
                <a:srcRect l="8485" t="6954" r="3099" b="3081"/>
                <a:stretch>
                  <a:fillRect/>
                </a:stretch>
              </p:blipFill>
              <p:spPr>
                <a:xfrm>
                  <a:off x="4702" y="2878"/>
                  <a:ext cx="5036" cy="5124"/>
                </a:xfrm>
                <a:prstGeom prst="rect">
                  <a:avLst/>
                </a:prstGeom>
              </p:spPr>
            </p:pic>
          </p:grpSp>
          <p:sp>
            <p:nvSpPr>
              <p:cNvPr id="10" name="矩形 9"/>
              <p:cNvSpPr/>
              <p:nvPr/>
            </p:nvSpPr>
            <p:spPr>
              <a:xfrm>
                <a:off x="6693" y="3327"/>
                <a:ext cx="1588" cy="1588"/>
              </a:xfrm>
              <a:prstGeom prst="rect">
                <a:avLst/>
              </a:prstGeom>
              <a:solidFill>
                <a:srgbClr val="1D7F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5" name="图片 14" descr="嗯嗯嗯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25" y="6555"/>
              <a:ext cx="1894" cy="12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5422141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61059" y="1155296"/>
            <a:ext cx="108223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vi-VN" sz="3200" b="1" i="1" dirty="0">
                <a:latin typeface="+mj-lt"/>
              </a:rPr>
              <a:t> </a:t>
            </a:r>
            <a:r>
              <a:rPr lang="en-US" sz="3200" b="1" i="1" dirty="0">
                <a:latin typeface="+mj-lt"/>
              </a:rPr>
              <a:t> </a:t>
            </a:r>
            <a:r>
              <a:rPr lang="vi-VN" sz="3200" b="1" i="1" dirty="0">
                <a:latin typeface="+mj-lt"/>
              </a:rPr>
              <a:t>Mạch lạc trong văn bản: Là sự tiếp nối của các câu, các ý theo một trình tự hợp lý.</a:t>
            </a:r>
            <a:endParaRPr lang="en-US" sz="3200" b="1" i="1" dirty="0">
              <a:latin typeface="+mj-lt"/>
            </a:endParaRPr>
          </a:p>
        </p:txBody>
      </p:sp>
      <p:sp>
        <p:nvSpPr>
          <p:cNvPr id="16" name="Cloud Callout 15"/>
          <p:cNvSpPr/>
          <p:nvPr/>
        </p:nvSpPr>
        <p:spPr>
          <a:xfrm>
            <a:off x="2064774" y="2182421"/>
            <a:ext cx="9576620" cy="1730817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Đọc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thầm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phần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 1 (SGK-tr31)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và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cho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biết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mạch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lạc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trong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văn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bản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là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gì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?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Nêu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những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tính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chất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của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nó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小单纯体" panose="02010601030101010101" charset="-122"/>
                <a:cs typeface="Times New Roman" pitchFamily="18" charset="0"/>
              </a:rPr>
              <a:t>? 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小单纯体" panose="02010601030101010101" charset="-122"/>
              <a:cs typeface="Times New Roman" pitchFamily="18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958" y="3317412"/>
            <a:ext cx="1652849" cy="329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769807" y="4376910"/>
            <a:ext cx="89302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i="1" dirty="0">
                <a:latin typeface="+mj-lt"/>
              </a:rPr>
              <a:t>Tính chất</a:t>
            </a:r>
          </a:p>
          <a:p>
            <a:pPr algn="just"/>
            <a:r>
              <a:rPr lang="vi-VN" sz="3200" b="1" i="1" dirty="0">
                <a:latin typeface="+mj-lt"/>
              </a:rPr>
              <a:t>- Thông suốt, liên</a:t>
            </a:r>
            <a:r>
              <a:rPr lang="en-US" sz="3200" b="1" i="1" dirty="0">
                <a:latin typeface="+mj-lt"/>
              </a:rPr>
              <a:t> </a:t>
            </a:r>
            <a:r>
              <a:rPr lang="vi-VN" sz="3200" b="1" i="1" dirty="0">
                <a:latin typeface="+mj-lt"/>
              </a:rPr>
              <a:t>tục, không đứt đoạn</a:t>
            </a:r>
          </a:p>
          <a:p>
            <a:pPr algn="just"/>
            <a:r>
              <a:rPr lang="vi-VN" sz="3200" b="1" i="1" dirty="0">
                <a:latin typeface="+mj-lt"/>
              </a:rPr>
              <a:t>- Tiếp nối các câu , các ý theo một trình tự hợp lí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5421" y="431529"/>
            <a:ext cx="5331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 animBg="1"/>
      <p:bldP spid="16" grpId="1" animBg="1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00f0a891b96caa050f493ee863d966a.png"/>
          <p:cNvPicPr>
            <a:picLocks noChangeAspect="1"/>
          </p:cNvPicPr>
          <p:nvPr/>
        </p:nvPicPr>
        <p:blipFill>
          <a:blip r:embed="rId2" cstate="print"/>
          <a:srcRect l="24314" t="12427" r="9872" b="3660"/>
          <a:stretch>
            <a:fillRect/>
          </a:stretch>
        </p:blipFill>
        <p:spPr>
          <a:xfrm>
            <a:off x="0" y="2814451"/>
            <a:ext cx="1286539" cy="3806042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4678326" y="1718172"/>
            <a:ext cx="8771860" cy="1644987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+mj-lt"/>
              </a:rPr>
              <a:t>Nhắc lại các sự việc trongvăn bản “ Cuộc chia tay của những con búp bê”. Các sự việc được sắp xếp như thế nào?</a:t>
            </a:r>
            <a:endParaRPr lang="en-US" sz="3200" dirty="0">
              <a:latin typeface="+mj-lt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7634" y="1071841"/>
            <a:ext cx="98443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búp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bê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01480" y="2646254"/>
            <a:ext cx="106382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Mẹ bắt hai anh em chia đồ chơi</a:t>
            </a:r>
          </a:p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- Hai anh em rất thương nhau</a:t>
            </a:r>
          </a:p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- Thành đưa em đến trường chào cô và các bạn</a:t>
            </a:r>
          </a:p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- Hai anh em chia tay, Thuỷ 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 con búp bê lại cho anh 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3664" y="437375"/>
            <a:ext cx="9828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loud Callout 12"/>
          <p:cNvSpPr/>
          <p:nvPr/>
        </p:nvSpPr>
        <p:spPr>
          <a:xfrm>
            <a:off x="5682341" y="3363159"/>
            <a:ext cx="7597723" cy="2914858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+mj-lt"/>
              </a:rPr>
              <a:t>Mặc dù nhiều sự việc nhưng nói chung các sự việc này đều xoay quanh nội dung, sự kiện chính là gì?</a:t>
            </a:r>
            <a:endParaRPr lang="en-US" sz="3200" dirty="0">
              <a:latin typeface="+mj-lt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01480" y="5200799"/>
            <a:ext cx="84433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Thủy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894436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/>
      <p:bldP spid="19" grpId="0"/>
      <p:bldP spid="12" grpId="0"/>
      <p:bldP spid="13" grpId="0" animBg="1"/>
      <p:bldP spid="13" grpId="1" animBg="1"/>
      <p:bldP spid="14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2686</TotalTime>
  <Words>2039</Words>
  <Application>Microsoft Office PowerPoint</Application>
  <PresentationFormat>Custom</PresentationFormat>
  <Paragraphs>141</Paragraphs>
  <Slides>31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Ghi nhớ SGK/32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Viết đoạn văn ngắn (từ 5-7 câu) trình bày suy nghĩ của em về ngày khai trường mà em ấn tượng nhất để thể hiện tính mạch lạc trong đoan văn.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Microsoft</cp:lastModifiedBy>
  <cp:revision>219</cp:revision>
  <dcterms:created xsi:type="dcterms:W3CDTF">2019-01-02T06:40:00Z</dcterms:created>
  <dcterms:modified xsi:type="dcterms:W3CDTF">2021-09-10T12:14:08Z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2052-11.1.0.8214</vt:lpwstr>
  </property>
</Properties>
</file>