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90" r:id="rId4"/>
    <p:sldId id="291" r:id="rId5"/>
    <p:sldId id="292" r:id="rId6"/>
    <p:sldId id="280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C885-0301-487B-BE34-6D2F9415C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B6FA6-98C0-4B64-93DC-75E9A79A0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6E33F-DB0C-4BEB-BC3C-23DD511CC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D4DCB-03E7-426E-BCF6-B490B008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B1FD8-7626-4C0F-877D-E5BB0FDF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90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297E5-966F-4FE9-900B-466AAF66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21051-D0E9-4794-901B-C0DB889E1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1D697-B85A-4B0A-8E3E-7A288C4D9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352A5-90D0-4F12-9CE7-E0796FF8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79875-4B2D-4A07-A70B-AD0C93014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D48782-2C59-44FC-92AC-32734E22E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C6320-BA91-40E0-AE59-3D58EAE0B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B1CD3-2312-4C53-92AD-D07F80C8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1D46D-B4E7-4FD1-9C08-576BEE0BE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3D32D-A578-4DCE-ABC3-1DE9099AF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6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CEC93-B2AD-48FD-BE9C-496CBA94A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0738A-7C5F-4F24-9B70-9B3123A9E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1DDE6-5ED9-486C-B644-EAA6A5232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1D8EA-C1F2-429D-9E17-C799A38E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1C5AC-F985-433F-A782-06EAB44C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129C2-AF08-4B85-B6AC-A73325D82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595B1-FD83-4E70-9624-86D9540C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227C0-D718-4FDF-A718-148632D8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98161-5FCD-4A77-9E87-58746AD6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619CD-A4B9-4A1A-B985-E0AB4B23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0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001E8-0F51-4E46-8CD7-D24C0E1B7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39AF3-85B7-4D03-A7C9-9D8C4ECA1E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A744E-8C63-4D56-AB02-0301684D6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266FC-90C1-4C8F-B9F2-7B84C4C2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EC6C6-965F-4AE7-944E-BE94F417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E7101-04D7-446E-BDD1-B763AD1C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4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67A0-BB9E-4742-940B-29DC0587A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A07F8-8B9C-4405-BBA7-8F373F6D4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D38D1B-977D-4347-A48B-CE8FBAB0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3CC37F-6B0B-473F-96B6-5FA574051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1B962-A767-4F49-9106-2846FCB50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50272-0972-41F9-AB0F-85A380A2E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7886AD-C97F-4AD0-9F9A-9E8522C5E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4368AE-4FE7-4FE8-86FF-F550F338F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AB018-A7CF-43D8-9773-AB5A4479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AF12-60BD-4025-BBA7-CE2C79241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B907E-C533-4877-B9AF-CDC21E989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55F22F-AA13-4938-8B8D-0FF4051D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0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812A90-DE27-497B-BF34-7B2681C9A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EEDD60-0F22-4DC5-AABC-7925C1CCE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3E495-F1E1-4C27-9EB8-B5482B3F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4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12EE-C445-48BC-BBFA-8FBC04BC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ABFEC-FA78-4FF9-B878-BA00B1C8C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CA7CE-1951-4CD6-966D-88547A61A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3CDB1-E13F-4B2C-A965-A8CA10C3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48D95-757A-49B6-A947-6D57EA62B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6149-7010-4CA4-9B1B-CEECD257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7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C1264-21A0-40B9-85E2-4CB9CD0C2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D5FD45-10F4-41A1-A853-F35221CC0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F36E9-8CA1-4DBD-94EF-F719D59A0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E231C-65CC-4B88-A131-AD39E106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96D6B-1A60-4906-AA0C-11C790DB1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FAF22-3776-4B14-A2AD-57ACEB21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3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70AB6F-03A5-4335-91BD-801BA7410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4AD70-3C68-4F14-A64F-341763108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EFB8B-B3A4-4399-AAFE-515B0CD14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4C31C-4F91-4E1B-B44F-EAFC3053EA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96BD0-357B-4111-8A19-90B890A48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C66EF-F188-4A04-8924-FE0DF4CF5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0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1E1561-7BF5-47BB-91D0-34042F0B10F5}"/>
              </a:ext>
            </a:extLst>
          </p:cNvPr>
          <p:cNvSpPr/>
          <p:nvPr/>
        </p:nvSpPr>
        <p:spPr>
          <a:xfrm>
            <a:off x="694570" y="3036585"/>
            <a:ext cx="11385554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3. TÔN TRỌNG NGƯỜI </a:t>
            </a:r>
            <a:r>
              <a:rPr kumimoji="0" lang="en-US" sz="4500" b="1" i="0" u="none" strike="noStrike" kern="1200" cap="none" spc="0" normalizeH="0" baseline="0" noProof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KHÁC </a:t>
            </a:r>
            <a:r>
              <a:rPr lang="en-US" sz="4500" b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(Tiết 1)</a:t>
            </a:r>
            <a:endParaRPr kumimoji="0" lang="en-US" sz="4500" b="1" i="0" u="none" strike="noStrike" kern="120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944E0-0616-4C84-989B-10FA0BFDF616}"/>
              </a:ext>
            </a:extLst>
          </p:cNvPr>
          <p:cNvSpPr txBox="1"/>
          <p:nvPr/>
        </p:nvSpPr>
        <p:spPr>
          <a:xfrm>
            <a:off x="2021670" y="1275828"/>
            <a:ext cx="8534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GDCD LỚP 8 – HS CHUẨN BỊ</a:t>
            </a:r>
          </a:p>
        </p:txBody>
      </p:sp>
    </p:spTree>
    <p:extLst>
      <p:ext uri="{BB962C8B-B14F-4D97-AF65-F5344CB8AC3E}">
        <p14:creationId xmlns:p14="http://schemas.microsoft.com/office/powerpoint/2010/main" val="375366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D6DBF06-ED71-4045-AA4E-BF107E4A4B07}"/>
              </a:ext>
            </a:extLst>
          </p:cNvPr>
          <p:cNvSpPr txBox="1"/>
          <p:nvPr/>
        </p:nvSpPr>
        <p:spPr>
          <a:xfrm>
            <a:off x="499614" y="206483"/>
            <a:ext cx="11192771" cy="6445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NỘI DUNG HỌC TẬP TIẾT 1: </a:t>
            </a:r>
          </a:p>
          <a:p>
            <a:pPr marL="1028700" indent="-1028700">
              <a:buAutoNum type="romanUcPeriod"/>
            </a:pPr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 </a:t>
            </a:r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</a:p>
          <a:p>
            <a:pPr marL="1028700" indent="-1028700">
              <a:buAutoNum type="romanUcPeriod"/>
            </a:pPr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BÀI HỌC</a:t>
            </a:r>
          </a:p>
          <a:p>
            <a:pPr marL="914400" indent="-914400">
              <a:buAutoNum type="arabicPeriod"/>
            </a:pP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914400" indent="-914400">
              <a:buAutoNum type="arabicPeriod"/>
            </a:pPr>
            <a:r>
              <a:rPr lang="en-US" sz="40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phải tôn trọng người khác?</a:t>
            </a:r>
          </a:p>
          <a:p>
            <a:pPr marL="914400" indent="-914400">
              <a:buAutoNum type="arabicPeriod"/>
            </a:pPr>
            <a:endParaRPr lang="en-US" sz="40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*Hướng dẫn chuẩn bị: </a:t>
            </a:r>
          </a:p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- Em hãy đọc, tìm hiểu, suy nghĩ và chuẩn bị trước câu trả lời cho các câu hỏi ở các slide tiếp theo. </a:t>
            </a:r>
          </a:p>
          <a:p>
            <a:pPr>
              <a:lnSpc>
                <a:spcPct val="150000"/>
              </a:lnSpc>
            </a:pP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98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E3387-9B34-48BF-AA43-C57B09DA6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62" y="-15844"/>
            <a:ext cx="10515600" cy="643543"/>
          </a:xfrm>
        </p:spPr>
        <p:txBody>
          <a:bodyPr>
            <a:normAutofit/>
          </a:bodyPr>
          <a:lstStyle/>
          <a:p>
            <a:r>
              <a:rPr lang="en-GB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ĐẶT VẤN </a:t>
            </a:r>
            <a:r>
              <a:rPr lang="en-GB" sz="3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ĐỀ: </a:t>
            </a:r>
            <a:endParaRPr lang="en-GB" sz="3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B3D06B-E282-4E8B-AC21-B73DBD01CB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632" y="3308419"/>
            <a:ext cx="4109814" cy="3303395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57F54CA-B256-4C0B-A213-99A60DA51D60}"/>
              </a:ext>
            </a:extLst>
          </p:cNvPr>
          <p:cNvSpPr/>
          <p:nvPr/>
        </p:nvSpPr>
        <p:spPr>
          <a:xfrm>
            <a:off x="529883" y="627699"/>
            <a:ext cx="5566117" cy="3545058"/>
          </a:xfrm>
          <a:prstGeom prst="wedgeRoundRectCallout">
            <a:avLst>
              <a:gd name="adj1" fmla="val 70038"/>
              <a:gd name="adj2" fmla="val 29618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26891-B375-49C7-9984-7F4EFC3C1A25}"/>
              </a:ext>
            </a:extLst>
          </p:cNvPr>
          <p:cNvSpPr txBox="1"/>
          <p:nvPr/>
        </p:nvSpPr>
        <p:spPr>
          <a:xfrm>
            <a:off x="1055077" y="998806"/>
            <a:ext cx="504092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Em hãy tìm biểu hiện tôn trọng người khác trong gia đình, nhà trường và xã hội.</a:t>
            </a:r>
          </a:p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010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E3387-9B34-48BF-AA43-C57B09DA6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62" y="-15844"/>
            <a:ext cx="10515600" cy="643543"/>
          </a:xfrm>
        </p:spPr>
        <p:txBody>
          <a:bodyPr>
            <a:normAutofit/>
          </a:bodyPr>
          <a:lstStyle/>
          <a:p>
            <a:r>
              <a:rPr lang="en-GB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NỘI DUNG BÀI HỌC: </a:t>
            </a:r>
            <a:endParaRPr lang="en-GB" sz="3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B3D06B-E282-4E8B-AC21-B73DBD01CB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632" y="3308419"/>
            <a:ext cx="4109814" cy="3303395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57F54CA-B256-4C0B-A213-99A60DA51D60}"/>
              </a:ext>
            </a:extLst>
          </p:cNvPr>
          <p:cNvSpPr/>
          <p:nvPr/>
        </p:nvSpPr>
        <p:spPr>
          <a:xfrm>
            <a:off x="529883" y="627699"/>
            <a:ext cx="5566117" cy="3545058"/>
          </a:xfrm>
          <a:prstGeom prst="wedgeRoundRectCallout">
            <a:avLst>
              <a:gd name="adj1" fmla="val 70038"/>
              <a:gd name="adj2" fmla="val 29618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26891-B375-49C7-9984-7F4EFC3C1A25}"/>
              </a:ext>
            </a:extLst>
          </p:cNvPr>
          <p:cNvSpPr txBox="1"/>
          <p:nvPr/>
        </p:nvSpPr>
        <p:spPr>
          <a:xfrm>
            <a:off x="843997" y="1477107"/>
            <a:ext cx="50409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1. Theo em, thế nào là tôn trọng người khác?</a:t>
            </a:r>
            <a:endParaRPr lang="vi-VN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999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E3387-9B34-48BF-AA43-C57B09DA6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62" y="-15844"/>
            <a:ext cx="10515600" cy="643543"/>
          </a:xfrm>
        </p:spPr>
        <p:txBody>
          <a:bodyPr>
            <a:normAutofit/>
          </a:bodyPr>
          <a:lstStyle/>
          <a:p>
            <a:r>
              <a:rPr lang="en-GB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NỘI DUNG BÀI HỌC: </a:t>
            </a:r>
            <a:endParaRPr lang="en-GB" sz="3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B3D06B-E282-4E8B-AC21-B73DBD01CB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632" y="3308419"/>
            <a:ext cx="4109814" cy="3303395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57F54CA-B256-4C0B-A213-99A60DA51D60}"/>
              </a:ext>
            </a:extLst>
          </p:cNvPr>
          <p:cNvSpPr/>
          <p:nvPr/>
        </p:nvSpPr>
        <p:spPr>
          <a:xfrm>
            <a:off x="529883" y="627699"/>
            <a:ext cx="5566117" cy="3545058"/>
          </a:xfrm>
          <a:prstGeom prst="wedgeRoundRectCallout">
            <a:avLst>
              <a:gd name="adj1" fmla="val 70038"/>
              <a:gd name="adj2" fmla="val 29618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26891-B375-49C7-9984-7F4EFC3C1A25}"/>
              </a:ext>
            </a:extLst>
          </p:cNvPr>
          <p:cNvSpPr txBox="1"/>
          <p:nvPr/>
        </p:nvSpPr>
        <p:spPr>
          <a:xfrm>
            <a:off x="843997" y="815178"/>
            <a:ext cx="504092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Theo em, vì sao phải tôn trọng người khác? Em hãy nêu ca dao, tục ngữ về tôn trọng người khác.</a:t>
            </a:r>
            <a:endParaRPr kumimoji="0" lang="vi-VN" sz="4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62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6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E3387-9B34-48BF-AA43-C57B09DA6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62" y="-15844"/>
            <a:ext cx="10515600" cy="643543"/>
          </a:xfrm>
        </p:spPr>
        <p:txBody>
          <a:bodyPr>
            <a:normAutofit/>
          </a:bodyPr>
          <a:lstStyle/>
          <a:p>
            <a:r>
              <a:rPr lang="en-GB" sz="3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các tình huống sau và trả lời các câu hỏi gợi ý: </a:t>
            </a:r>
            <a:endParaRPr lang="en-GB" sz="3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E9EF0-B262-424C-AEB5-DF265D0CF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10134"/>
            <a:ext cx="12032974" cy="634786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8C, Mai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Mai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Mai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Song,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giễu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“da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cha.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rích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14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ad6a5 | Bạn Nhà Nông">
            <a:extLst>
              <a:ext uri="{FF2B5EF4-FFF2-40B4-BE49-F238E27FC236}">
                <a16:creationId xmlns:a16="http://schemas.microsoft.com/office/drawing/2014/main" id="{8241E5FE-857C-4BC2-92EE-2B7CC062F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FBA252-D271-4118-9E20-F2FCD3B08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21" y="211932"/>
            <a:ext cx="10515600" cy="1325563"/>
          </a:xfrm>
        </p:spPr>
        <p:txBody>
          <a:bodyPr/>
          <a:lstStyle/>
          <a:p>
            <a:pPr algn="ctr"/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GB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1F28D-90C8-48FF-B26B-348EA5ACE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03" y="1749427"/>
            <a:ext cx="11645153" cy="4351338"/>
          </a:xfrm>
        </p:spPr>
        <p:txBody>
          <a:bodyPr>
            <a:normAutofit/>
          </a:bodyPr>
          <a:lstStyle/>
          <a:p>
            <a:pPr marL="514350" indent="-514350" algn="just">
              <a:buAutoNum type="alphaLcPeriod"/>
            </a:pP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 algn="just">
              <a:buAutoNum type="alphaLcPeriod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85326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513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I. ĐẶT VẤN ĐỀ: </vt:lpstr>
      <vt:lpstr>I. NỘI DUNG BÀI HỌC: </vt:lpstr>
      <vt:lpstr>I. NỘI DUNG BÀI HỌC: </vt:lpstr>
      <vt:lpstr>Em hãy đọc các tình huống sau và trả lời các câu hỏi gợi ý: </vt:lpstr>
      <vt:lpstr>Trả lời các câu hỏi gợi ý sau: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iCare Center</dc:creator>
  <cp:lastModifiedBy>NHI LE</cp:lastModifiedBy>
  <cp:revision>139</cp:revision>
  <dcterms:created xsi:type="dcterms:W3CDTF">2021-08-17T13:02:06Z</dcterms:created>
  <dcterms:modified xsi:type="dcterms:W3CDTF">2021-09-18T02:08:10Z</dcterms:modified>
</cp:coreProperties>
</file>