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3" r:id="rId3"/>
  </p:sldMasterIdLst>
  <p:sldIdLst>
    <p:sldId id="284" r:id="rId4"/>
    <p:sldId id="260" r:id="rId5"/>
    <p:sldId id="358" r:id="rId6"/>
    <p:sldId id="326" r:id="rId7"/>
    <p:sldId id="333" r:id="rId8"/>
    <p:sldId id="33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6C885-0301-487B-BE34-6D2F9415CE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FB6FA6-98C0-4B64-93DC-75E9A79A0E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56E33F-DB0C-4BEB-BC3C-23DD511CC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4C31C-4F91-4E1B-B44F-EAFC3053EA9F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8D4DCB-03E7-426E-BCF6-B490B008D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8B1FD8-7626-4C0F-877D-E5BB0FDFC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E2A3-6FFE-40C9-878E-6AA22F763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590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A297E5-966F-4FE9-900B-466AAF66C2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921051-D0E9-4794-901B-C0DB889E17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01D697-B85A-4B0A-8E3E-7A288C4D9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4C31C-4F91-4E1B-B44F-EAFC3053EA9F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7352A5-90D0-4F12-9CE7-E0796FF83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A79875-4B2D-4A07-A70B-AD0C93014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E2A3-6FFE-40C9-878E-6AA22F763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92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3D48782-2C59-44FC-92AC-32734E22E9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8C6320-BA91-40E0-AE59-3D58EAE0B1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0B1CD3-2312-4C53-92AD-D07F80C87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4C31C-4F91-4E1B-B44F-EAFC3053EA9F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C1D46D-B4E7-4FD1-9C08-576BEE0BE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F3D32D-A578-4DCE-ABC3-1DE9099AF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E2A3-6FFE-40C9-878E-6AA22F763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4607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1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FB0CE14-93AE-490D-9DE4-A360AB8195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AD56CC9-56D5-4E9A-8E92-DE31F362BA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E12A993-7B69-4F93-8F62-AAE792B84BF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DD298B-6FCE-474F-B5C4-1DE124AC084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11690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389DA19-5B35-4A18-9700-2D47E609CB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BAC3A18-0536-4ECA-BE4C-25DA542FF7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7A6027F-C49A-4963-BE64-D4479F8DC52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32F08C-6C93-41F9-B28A-917701CC331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96380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1"/>
              <a:t>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0C290BB-E16F-4676-BD88-2B4D5D8A44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D534A65-DA4E-4179-B635-AFD48FC961F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242121B-C1E8-4D69-A720-E914A93771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B0C0DC-C768-4153-A7E1-322EAD8371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31685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 noProof="1"/>
              <a:t>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 noProof="1"/>
              <a:t>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CF6C8FA-8BB9-4F17-B78A-EC6DB7368A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A261BCD-47F5-4CC5-82A3-16EC4558A5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9B53C9D-AA28-4D7E-8481-094468EC8C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96F152-47F1-402D-9B9E-C893D1B622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84661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 noProof="1"/>
              <a:t>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noProof="1"/>
              <a:t>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85FCDB4-6573-434B-98CC-17012918595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AC1F7BD-73A2-48FC-B883-556B2795CB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4F7F0CD4-A065-493D-A25F-6EFD325912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B0C27D-B9D5-4A8C-BBC0-70C5FCFFE9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10564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CE67073-E518-4F09-87BA-07B0F696E4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7A29E06-313D-439B-9606-2B15799C774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49B92BA-8E97-4C7B-844E-DF4BC196CD5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8A6605-8438-4B64-BC06-B00F5A6F664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34531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FF3C01A2-AC37-4481-9493-DBDEF8EE71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52E1BCD-3BE4-4AAF-AE3D-E1303BE7F6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A259CD2-C41F-4352-AB34-F3B8E905B7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31C0F5-DE2A-4330-AB27-9639E7E5271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92720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1"/>
              <a:t>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1"/>
              <a:t>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9AE83F9-2121-469C-8F61-4BA08C2923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53AEF8D-43F5-469F-AEBC-19F389EEDC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CC15FEA-14B3-442F-9C64-39A7243B9B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2A3016-ECCA-4D1F-885E-1699C5DB57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574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CEC93-B2AD-48FD-BE9C-496CBA94A0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E0738A-7C5F-4F24-9B70-9B3123A9EB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91DDE6-5ED9-486C-B644-EAA6A5232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4C31C-4F91-4E1B-B44F-EAFC3053EA9F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71D8EA-C1F2-429D-9E17-C799A38E1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51C5AC-F985-433F-A782-06EAB44C8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E2A3-6FFE-40C9-878E-6AA22F763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395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1"/>
              <a:t>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EF236F-3633-4DA7-9CCA-42497D96E84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2E07697-D6AF-4E6A-8833-358C13F52D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2728223-C984-4841-BE5E-A8E0821D57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7CDAF1-C849-4060-B47F-9D5F7EBD9C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29986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/>
              <a:t>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4C14170-C522-47AE-B9C7-FDC03EEF41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7C2F358-3A00-4529-B3D6-56B6844B348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C6D67EF-38D9-4F57-A91E-974291B344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0FC545-308C-476F-86EA-8BC4622A170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98670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noProof="1"/>
              <a:t>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B5E791D-B48A-407D-9225-C6A6E494A2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565CA33-0613-497D-9830-949EDE8C126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04530DE-967C-42BD-98D5-49B2C40877A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F17693-5F63-433F-AB2C-00237BA04E8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31653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 noProof="1"/>
              <a:t>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A29019E-58F5-4DE0-8F55-1F807D2EAD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D285084-16D2-40DB-9D9F-CF77907126E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12C8318-C314-4E9F-8EC0-63F7B9CC7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AC758E-154A-4683-BCAE-26A543C26B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659489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969E7-1D5F-487A-B608-F230C6FE80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422839-31BA-4192-A010-A5A6C61E84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F7FAFE-98FD-493D-BE98-92606FB9D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251A9-6011-47AD-9E65-53E6E0B7B83E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616A44-4732-4048-BB1F-6FD403838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9913EF-04C3-45A9-8737-F333D544A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87D0-339C-4000-B82D-242F05717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34653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F5FB8-87E5-4F53-BB47-6C0513163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3563E1-CC61-45AE-9CC1-461EB061F2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3565C4-10FC-4D2B-B18D-28D07AB8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251A9-6011-47AD-9E65-53E6E0B7B83E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6CD467-80F6-4DFD-BC8E-DCA442A4B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C1CB5F-5E72-43F9-B64B-DD1EFA253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87D0-339C-4000-B82D-242F05717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75582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5D19D4-FF24-4017-8C2A-28E8C6052C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9C89D2-7110-45A8-88E7-33A3C57E5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74B55D-85CA-4583-BCED-B1976D47D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251A9-6011-47AD-9E65-53E6E0B7B83E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3EF5DD-38CB-4F70-AF80-198C079E2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845D33-02D3-4C6D-992E-C93F18055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87D0-339C-4000-B82D-242F05717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98459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B19B4-C882-4032-85BE-DC92360DD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5DADF-B36C-4F79-A672-F8E28719F8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30F65A-F889-48C7-8656-01EAC1A4B1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D936DB-1382-45CF-A4B3-50B96BB09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251A9-6011-47AD-9E65-53E6E0B7B83E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48E154-649C-4013-A03A-112A4AD78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270763-046E-412A-B8E9-74F9F95E8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87D0-339C-4000-B82D-242F05717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5767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AA189-6074-4071-B556-F6D91BA00B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96688A-A7E1-4C95-A220-7FB6FD262E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F0918A-E3BC-4303-8960-AFC5197E79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805F6D-8845-4EC0-B998-A44EAA6D35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70198F-B8D4-4D2A-B37D-6846BC6226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6C1DEE-FA93-417C-A24D-F8D86F1F5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251A9-6011-47AD-9E65-53E6E0B7B83E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40ABF7-07B7-4601-B3C8-64E5C0E8A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C4212AA-82F7-4C34-A8FF-9D68730DF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87D0-339C-4000-B82D-242F05717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57495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B9F116-CBB3-4236-8641-400D750DF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B10202-CC56-4E60-9FB1-10BF4EDA9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251A9-6011-47AD-9E65-53E6E0B7B83E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E574FA-4B9E-4777-846F-D3F619D1A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ADB722-26A9-4F91-9965-A0C3CF480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87D0-339C-4000-B82D-242F05717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964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129C2-AF08-4B85-B6AC-A73325D82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7595B1-FD83-4E70-9624-86D9540CE7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7227C0-D718-4FDF-A718-148632D83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4C31C-4F91-4E1B-B44F-EAFC3053EA9F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798161-5FCD-4A77-9E87-58746AD60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5619CD-A4B9-4A1A-B985-E0AB4B23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E2A3-6FFE-40C9-878E-6AA22F763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60689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C80FDD-FFF6-4969-A096-CDE99A383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251A9-6011-47AD-9E65-53E6E0B7B83E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0EA60F-DF74-4282-A1EE-A6036D50B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2D30DC-FD2C-46E0-91E5-5EF1349B3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87D0-339C-4000-B82D-242F05717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08194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3F5FC-31A0-4ECD-A97B-BB5AA1514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91534-DB8D-46F3-A066-D499023EC4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2EDCA8-8D0D-41F3-92E7-7E1BFEBF0D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C6E8C0-6445-49E7-BB69-7A53A1313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251A9-6011-47AD-9E65-53E6E0B7B83E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57CDDC-FCFF-4DF8-83AB-4229A3182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5C3898-3B25-481D-BD5F-03D4A4DF3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87D0-339C-4000-B82D-242F05717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22744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786003-8862-4A26-B879-B5A4ECB73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D27129-6B93-4729-A09F-69C5A0E19C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AAE037-3FE4-4DCE-BAD0-0CFF72A182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0E5263-E413-4F9C-AA3A-1A6654402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251A9-6011-47AD-9E65-53E6E0B7B83E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51A1C0-0DF4-440D-BB9E-781C4FE57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66E389-DB1F-426D-B57C-2456C7CC9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87D0-339C-4000-B82D-242F05717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83439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7E0F3-0F41-401A-ABE1-22D34E9D2E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A0AF12-0F02-4623-BFE8-82FC6E07F3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D67D23-E33F-476A-BF3F-6F8836EC7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251A9-6011-47AD-9E65-53E6E0B7B83E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C8CB1C-25FD-48E9-9E8A-97AC1797A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71C81-A72B-4562-A48B-5CA99B168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87D0-339C-4000-B82D-242F05717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82289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885A576-EA29-4C12-8903-A7051D2E19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76A91F-3337-40BB-9751-DCF95DBFD3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E0A489-4C0D-473A-9701-62CD1B04E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251A9-6011-47AD-9E65-53E6E0B7B83E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4AFD88-BFDA-4403-A6D2-C0984FF64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7993DD-BE2C-46CA-A815-43AF7AEF9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87D0-339C-4000-B82D-242F05717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779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001E8-0F51-4E46-8CD7-D24C0E1B7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739AF3-85B7-4D03-A7C9-9D8C4ECA1E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0A744E-8C63-4D56-AB02-0301684D62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C266FC-90C1-4C8F-B9F2-7B84C4C25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4C31C-4F91-4E1B-B44F-EAFC3053EA9F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DEC6C6-965F-4AE7-944E-BE94F4174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CE7101-04D7-446E-BDD1-B763AD1CB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E2A3-6FFE-40C9-878E-6AA22F763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042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B067A0-BB9E-4742-940B-29DC0587A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4A07F8-8B9C-4405-BBA7-8F373F6D43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D38D1B-977D-4347-A48B-CE8FBAB054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D3CC37F-6B0B-473F-96B6-5FA574051F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411B962-A767-4F49-9106-2846FCB50B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6F50272-0972-41F9-AB0F-85A380A2E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4C31C-4F91-4E1B-B44F-EAFC3053EA9F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7886AD-C97F-4AD0-9F9A-9E8522C5E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4368AE-4FE7-4FE8-86FF-F550F338F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E2A3-6FFE-40C9-878E-6AA22F763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209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AB018-A7CF-43D8-9773-AB5A44793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C80AF12-60BD-4025-BBA7-CE2C79241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4C31C-4F91-4E1B-B44F-EAFC3053EA9F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3B907E-C533-4877-B9AF-CDC21E989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55F22F-AA13-4938-8B8D-0FF4051DD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E2A3-6FFE-40C9-878E-6AA22F763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403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4812A90-DE27-497B-BF34-7B2681C9A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4C31C-4F91-4E1B-B44F-EAFC3053EA9F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EEDD60-0F22-4DC5-AABC-7925C1CCE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A3E495-F1E1-4C27-9EB8-B5482B3F5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E2A3-6FFE-40C9-878E-6AA22F763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742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E12EE-C445-48BC-BBFA-8FBC04BC3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9ABFEC-FA78-4FF9-B878-BA00B1C8C2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9CA7CE-1951-4CD6-966D-88547A61AF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33CDB1-E13F-4B2C-A965-A8CA10C3F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4C31C-4F91-4E1B-B44F-EAFC3053EA9F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A48D95-757A-49B6-A947-6D57EA62B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166149-7010-4CA4-9B1B-CEECD2576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E2A3-6FFE-40C9-878E-6AA22F763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479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C1264-21A0-40B9-85E2-4CB9CD0C23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BD5FD45-10F4-41A1-A853-F35221CC0D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6F36E9-8CA1-4DBD-94EF-F719D59A0C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0E231C-65CC-4B88-A131-AD39E1060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4C31C-4F91-4E1B-B44F-EAFC3053EA9F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596D6B-1A60-4906-AA0C-11C790DB1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0FAF22-3776-4B14-A2AD-57ACEB21B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E2A3-6FFE-40C9-878E-6AA22F763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332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670AB6F-03A5-4335-91BD-801BA7410B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C4AD70-3C68-4F14-A64F-341763108E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4EFB8B-B3A4-4399-AAFE-515B0CD142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4C31C-4F91-4E1B-B44F-EAFC3053EA9F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896BD0-357B-4111-8A19-90B890A48F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7C66EF-F188-4A04-8924-FE0DF4CF5A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ABE2A3-6FFE-40C9-878E-6AA22F763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005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A200054-10D6-4C69-8645-CDBBC4E87BF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10AE00D-460E-4D54-8DEF-07997EB77B21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CC7A58B-9D1F-4105-8B0A-3CC54AAA1C5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buFont typeface="Arial" panose="020B0604020202020204" pitchFamily="34" charset="0"/>
              <a:buNone/>
              <a:defRPr sz="1400"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B378BBB-8F05-4AC0-AC24-3C91352EB55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buFont typeface="Arial" panose="020B0604020202020204" pitchFamily="34" charset="0"/>
              <a:buNone/>
              <a:defRPr sz="1400"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EC00161-E7D6-43F7-B32A-23EDF17EB75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Font typeface="Arial" panose="020B0604020202020204" pitchFamily="34" charset="0"/>
              <a:buNone/>
              <a:defRPr sz="1400">
                <a:cs typeface="+mn-cs"/>
              </a:defRPr>
            </a:lvl1pPr>
          </a:lstStyle>
          <a:p>
            <a:pPr>
              <a:defRPr/>
            </a:pPr>
            <a:fld id="{3177C917-FF32-420F-8A1F-3E3FC0D1C1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4377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426F9D-7F38-497B-91F2-671522F72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360781-0C40-47C5-B4A3-C6A046D373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D320B3-B4D5-452F-8A0B-851BF011A2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D251A9-6011-47AD-9E65-53E6E0B7B83E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6AB077-B3A2-4D06-BCDA-2D97F97867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F2F662-F957-4890-B4A4-8BE5336506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0987D0-339C-4000-B82D-242F05717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442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31E1561-7BF5-47BB-91D0-34042F0B10F5}"/>
              </a:ext>
            </a:extLst>
          </p:cNvPr>
          <p:cNvSpPr/>
          <p:nvPr/>
        </p:nvSpPr>
        <p:spPr>
          <a:xfrm>
            <a:off x="694570" y="3036585"/>
            <a:ext cx="11385554" cy="7848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500" b="1" i="0" u="none" strike="noStrike" kern="1200" cap="none" spc="0" normalizeH="0" baseline="0" noProof="0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 3. TÔN TRỌNG NGƯỜI </a:t>
            </a:r>
            <a:r>
              <a:rPr kumimoji="0" lang="en-US" sz="4500" b="1" i="0" u="none" strike="noStrike" kern="1200" cap="none" spc="0" normalizeH="0" baseline="0" noProof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KHÁC (Tiết 2)</a:t>
            </a:r>
            <a:endParaRPr kumimoji="0" lang="en-US" sz="4500" b="1" i="0" u="none" strike="noStrike" kern="1200" cap="none" spc="0" normalizeH="0" baseline="0" noProof="0" dirty="0">
              <a:ln w="9525">
                <a:solidFill>
                  <a:prstClr val="white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rgbClr val="5B9BD5">
                    <a:lumMod val="60000"/>
                    <a:lumOff val="40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66944E0-0616-4C84-989B-10FA0BFDF616}"/>
              </a:ext>
            </a:extLst>
          </p:cNvPr>
          <p:cNvSpPr txBox="1"/>
          <p:nvPr/>
        </p:nvSpPr>
        <p:spPr>
          <a:xfrm>
            <a:off x="2021670" y="1275828"/>
            <a:ext cx="85343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MÔN GDCD LỚP 8 – HS CHUẨN BỊ</a:t>
            </a:r>
          </a:p>
        </p:txBody>
      </p:sp>
    </p:spTree>
    <p:extLst>
      <p:ext uri="{BB962C8B-B14F-4D97-AF65-F5344CB8AC3E}">
        <p14:creationId xmlns:p14="http://schemas.microsoft.com/office/powerpoint/2010/main" val="3753669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>
            <a:extLst>
              <a:ext uri="{FF2B5EF4-FFF2-40B4-BE49-F238E27FC236}">
                <a16:creationId xmlns:a16="http://schemas.microsoft.com/office/drawing/2014/main" id="{7CB91CD5-92BC-416A-B0ED-05B69E2603B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89709" y="342981"/>
            <a:ext cx="10557164" cy="6172038"/>
          </a:xfrm>
          <a:solidFill>
            <a:srgbClr val="F8FAEF"/>
          </a:solidFill>
        </p:spPr>
        <p:txBody>
          <a:bodyPr/>
          <a:lstStyle/>
          <a:p>
            <a:pPr marL="0" indent="0">
              <a:spcAft>
                <a:spcPts val="800"/>
              </a:spcAft>
              <a:buNone/>
            </a:pPr>
            <a:r>
              <a:rPr lang="en-US" sz="3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Em hãy tìm hiểu, suy nghĩ và chuẩn bị trước câu trả lời cho các câu hỏi dưới đây: </a:t>
            </a:r>
            <a:endParaRPr lang="vi-VN" sz="3200" b="1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800"/>
              </a:spcAft>
              <a:buNone/>
            </a:pPr>
            <a:r>
              <a:rPr lang="vi-VN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Câu 1: Em hãy tìm biểu hiện tôn trọng người khác. 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vi-VN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Câu 2: Theo em, vì sao phải tôn trọng người khác? Em hãy nêu ca dao, tục ngữ về tôn trọng người khác. 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vi-VN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Câu 3: Em hãy nêu và phê phán những việc làm thiếu tôn trọng người khác mà em biết.  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vi-VN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Câu 4:</a:t>
            </a:r>
            <a:r>
              <a:rPr lang="vi-VN"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Theo em, chúng ta có thể tập thói quen tôn trọng người khác qua những việc làm cụ thể nào?</a:t>
            </a:r>
          </a:p>
        </p:txBody>
      </p:sp>
    </p:spTree>
  </p:cSld>
  <p:clrMapOvr>
    <a:masterClrMapping/>
  </p:clrMapOvr>
  <p:transition spd="slow">
    <p:check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1E51E124-C06D-4A7B-8A83-38579564F185}"/>
              </a:ext>
            </a:extLst>
          </p:cNvPr>
          <p:cNvSpPr txBox="1"/>
          <p:nvPr/>
        </p:nvSpPr>
        <p:spPr>
          <a:xfrm>
            <a:off x="1109866" y="834748"/>
            <a:ext cx="9972257" cy="175432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Yêu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cầu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Sử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dụng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các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kiến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thức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đã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học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vê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̀ </a:t>
            </a:r>
            <a:r>
              <a:rPr lang="en-US" sz="36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đức tính tôn trọng người khác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đê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̉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thực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hiện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các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yêu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cầu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trong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bài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tập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CFACF59-2506-4516-9766-9322495C4519}"/>
              </a:ext>
            </a:extLst>
          </p:cNvPr>
          <p:cNvSpPr txBox="1"/>
          <p:nvPr/>
        </p:nvSpPr>
        <p:spPr>
          <a:xfrm>
            <a:off x="3433961" y="188417"/>
            <a:ext cx="532406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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LUYỆN TẬP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11853E2-59C6-4B3A-914F-7692D9612DBA}"/>
              </a:ext>
            </a:extLst>
          </p:cNvPr>
          <p:cNvSpPr txBox="1"/>
          <p:nvPr/>
        </p:nvSpPr>
        <p:spPr>
          <a:xfrm>
            <a:off x="1109866" y="2828835"/>
            <a:ext cx="9972257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Cách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thức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thực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hiện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</a:t>
            </a:r>
            <a:r>
              <a:rPr kumimoji="0" lang="en-US" sz="36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Làm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các bài </a:t>
            </a:r>
            <a:r>
              <a:rPr kumimoji="0" lang="en-US" sz="36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tập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SGK. 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AE0FF5-091E-4657-A617-28D7173FD591}"/>
              </a:ext>
            </a:extLst>
          </p:cNvPr>
          <p:cNvSpPr txBox="1"/>
          <p:nvPr/>
        </p:nvSpPr>
        <p:spPr>
          <a:xfrm>
            <a:off x="1109866" y="4268925"/>
            <a:ext cx="9972257" cy="23083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Hướng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dẫn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thực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hiện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Học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sinh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đọc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các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bài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tập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bên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dưới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Nghiên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cứu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câu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hỏi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và trả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lời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vào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tập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bài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soạn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hoặc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giấy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nháp…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1591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EA87EC-2D30-445D-A6AC-6B4929C449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4909" y="536946"/>
            <a:ext cx="11222182" cy="5517492"/>
          </a:xfrm>
        </p:spPr>
        <p:txBody>
          <a:bodyPr/>
          <a:lstStyle/>
          <a:p>
            <a:pPr marL="0" indent="0">
              <a:spcAft>
                <a:spcPts val="800"/>
              </a:spcAft>
              <a:buNone/>
            </a:pPr>
            <a:r>
              <a:rPr lang="vi-VN" sz="2800" b="1" u="sng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Bài tập </a:t>
            </a:r>
            <a:r>
              <a:rPr lang="vi-VN" sz="2800" b="1" u="sng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1</a:t>
            </a:r>
            <a:r>
              <a:rPr lang="vi-VN" sz="2800" b="1" u="sng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trang 10 SGK GDCD 8</a:t>
            </a:r>
          </a:p>
          <a:p>
            <a:pPr marL="0" indent="0" algn="just">
              <a:buNone/>
            </a:pPr>
            <a:r>
              <a:rPr lang="en-US" sz="2800" b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 hành vi nào sau đây thể hiện rõ sự tôn trọng người khác? Vì sao?</a:t>
            </a:r>
          </a:p>
          <a:p>
            <a:pPr marL="0" indent="0" algn="just">
              <a:buNone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a) Đi nhẹ, nói khẽ khi vào bệnh viện;</a:t>
            </a:r>
          </a:p>
          <a:p>
            <a:pPr marL="0" indent="0" algn="just">
              <a:buNone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b) Chỉ làm theo sở thích của mình không cần biết đến mọi người xung quanh;</a:t>
            </a:r>
          </a:p>
          <a:p>
            <a:pPr marL="0" indent="0" algn="just">
              <a:buNone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c) Nói chuyện riêng, làm việc riêng và đùa nghịch trong giờ học;</a:t>
            </a:r>
          </a:p>
          <a:p>
            <a:pPr marL="0" indent="0" algn="just">
              <a:buNone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d) Cười đùa ầm ĩ khi đi dự hoặc gặp các đám tang;</a:t>
            </a:r>
          </a:p>
          <a:p>
            <a:pPr marL="0" indent="0" algn="just">
              <a:buNone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đ) Bật nhạc to khi đã quá khuya;</a:t>
            </a:r>
            <a:endParaRPr lang="en-US" sz="280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e) Châm chọc, chế giễu người khuyết tật;</a:t>
            </a:r>
          </a:p>
          <a:p>
            <a:pPr marL="0" indent="0" algn="just">
              <a:buNone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g) Cảm thông, chia sẻ khi người khác gặp điều bất hạnh;</a:t>
            </a:r>
          </a:p>
          <a:p>
            <a:pPr marL="0" indent="0" algn="just">
              <a:buNone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h) Coi thường, miệt thị những người nghèo khó;</a:t>
            </a:r>
          </a:p>
          <a:p>
            <a:pPr marL="0" indent="0">
              <a:buNone/>
            </a:pPr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675262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EA87EC-2D30-445D-A6AC-6B4929C449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2672" y="498764"/>
            <a:ext cx="10571018" cy="4932218"/>
          </a:xfrm>
        </p:spPr>
        <p:txBody>
          <a:bodyPr/>
          <a:lstStyle/>
          <a:p>
            <a:pPr marL="0" indent="0" algn="just">
              <a:buNone/>
            </a:pPr>
            <a:r>
              <a:rPr lang="vi-VN" sz="2800" b="1" u="sng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Bài tập </a:t>
            </a:r>
            <a:r>
              <a:rPr lang="vi-VN" sz="2800" b="1" u="sng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1</a:t>
            </a:r>
            <a:r>
              <a:rPr lang="vi-VN" sz="2800" b="1" u="sng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trang 10 SGK GDCD 8 </a:t>
            </a:r>
            <a:r>
              <a:rPr lang="vi-VN" sz="2800" b="1" i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(tiếp theo)</a:t>
            </a:r>
            <a:endParaRPr lang="en-US" sz="2800" b="1" i="1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800" b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 hành vi nào sau đây thể hiện rõ sự tôn trọng người khác? Vì sao?</a:t>
            </a:r>
          </a:p>
          <a:p>
            <a:pPr marL="0" indent="0" algn="just">
              <a:buNone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i) Lắng nghe ý kiến của mọi người;</a:t>
            </a:r>
          </a:p>
          <a:p>
            <a:pPr marL="0" indent="0" algn="just">
              <a:buNone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k) Công kích, chê bai khi người khác có sở thích không giống mình;  </a:t>
            </a:r>
          </a:p>
          <a:p>
            <a:pPr marL="0" indent="0" algn="just">
              <a:buNone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l) Bắt nạt người yếu hơn mình;</a:t>
            </a:r>
          </a:p>
          <a:p>
            <a:pPr marL="0" indent="0" algn="just">
              <a:buNone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m) Gây gổ, to tiếng với người xung quanh.</a:t>
            </a:r>
          </a:p>
          <a:p>
            <a:pPr marL="0" indent="0" algn="just">
              <a:buNone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n) Vứt rác ở nơi công cộng;</a:t>
            </a:r>
          </a:p>
          <a:p>
            <a:pPr marL="0" indent="0" algn="just">
              <a:buNone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o) Đổ lỗi cho người khác. </a:t>
            </a:r>
            <a:endParaRPr lang="vi-V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004305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A22615-5EC2-450B-9759-8E8B0F99D6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2109" y="765503"/>
            <a:ext cx="10640291" cy="5326993"/>
          </a:xfrm>
        </p:spPr>
        <p:txBody>
          <a:bodyPr/>
          <a:lstStyle/>
          <a:p>
            <a:pPr marL="0" indent="0" algn="just">
              <a:buNone/>
            </a:pPr>
            <a:r>
              <a:rPr lang="vi-VN" sz="3600" b="1" u="sng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Bài tập 2 trang 10 SGK GDCD 8</a:t>
            </a:r>
          </a:p>
          <a:p>
            <a:pPr marL="0" indent="0" algn="just">
              <a:buNone/>
            </a:pPr>
            <a:r>
              <a:rPr lang="vi-VN" sz="3600" b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tán thành hay không tán thành với mỗi ý kiến dưới dây? Vì sao?</a:t>
            </a:r>
          </a:p>
          <a:p>
            <a:pPr marL="514350" indent="-514350" algn="just">
              <a:buAutoNum type="alphaLcParenR"/>
            </a:pPr>
            <a:r>
              <a:rPr lang="vi-VN" sz="3600">
                <a:latin typeface="Times New Roman" panose="02020603050405020304" pitchFamily="18" charset="0"/>
                <a:cs typeface="Times New Roman" panose="02020603050405020304" pitchFamily="18" charset="0"/>
              </a:rPr>
              <a:t>Tôn trọng người khác là tự hạ thấp mình; </a:t>
            </a:r>
          </a:p>
          <a:p>
            <a:pPr marL="514350" indent="-514350" algn="just">
              <a:buAutoNum type="alphaLcParenR"/>
            </a:pPr>
            <a:r>
              <a:rPr lang="vi-VN" sz="3600">
                <a:latin typeface="Times New Roman" panose="02020603050405020304" pitchFamily="18" charset="0"/>
                <a:cs typeface="Times New Roman" panose="02020603050405020304" pitchFamily="18" charset="0"/>
              </a:rPr>
              <a:t>Muốn người khác tôn trọng mình thì mình phải biết tôn trọng người khác;</a:t>
            </a:r>
          </a:p>
          <a:p>
            <a:pPr marL="514350" indent="-514350" algn="just">
              <a:buAutoNum type="alphaLcParenR"/>
            </a:pPr>
            <a:r>
              <a:rPr lang="vi-VN" sz="3600">
                <a:latin typeface="Times New Roman" panose="02020603050405020304" pitchFamily="18" charset="0"/>
                <a:cs typeface="Times New Roman" panose="02020603050405020304" pitchFamily="18" charset="0"/>
              </a:rPr>
              <a:t>Tôn trọng người khác là tự tôn trọng mình. </a:t>
            </a:r>
          </a:p>
        </p:txBody>
      </p:sp>
    </p:spTree>
    <p:extLst>
      <p:ext uri="{BB962C8B-B14F-4D97-AF65-F5344CB8AC3E}">
        <p14:creationId xmlns:p14="http://schemas.microsoft.com/office/powerpoint/2010/main" val="32001147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1141</TotalTime>
  <Words>491</Words>
  <Application>Microsoft Office PowerPoint</Application>
  <PresentationFormat>Widescreen</PresentationFormat>
  <Paragraphs>38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Default Design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iCare Center</dc:creator>
  <cp:lastModifiedBy>NHI LE</cp:lastModifiedBy>
  <cp:revision>135</cp:revision>
  <dcterms:created xsi:type="dcterms:W3CDTF">2021-08-17T13:02:06Z</dcterms:created>
  <dcterms:modified xsi:type="dcterms:W3CDTF">2021-09-24T03:14:40Z</dcterms:modified>
</cp:coreProperties>
</file>