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5" r:id="rId4"/>
    <p:sldId id="266" r:id="rId5"/>
    <p:sldId id="267" r:id="rId6"/>
    <p:sldId id="268" r:id="rId7"/>
    <p:sldId id="260" r:id="rId8"/>
    <p:sldId id="270" r:id="rId9"/>
    <p:sldId id="271" r:id="rId10"/>
    <p:sldId id="272" r:id="rId11"/>
    <p:sldId id="275" r:id="rId12"/>
    <p:sldId id="274"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 d="1"/>
        <a:sy n="1" d="1"/>
      </p:scale>
      <p:origin x="0" y="0"/>
    </p:cViewPr>
  </p:notesTextViewPr>
  <p:sorterViewPr>
    <p:cViewPr>
      <p:scale>
        <a:sx n="100" d="100"/>
        <a:sy n="100"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6853-1827-49CE-8DDE-DD133737DECB}" type="datetimeFigureOut">
              <a:rPr lang="en-AU" smtClean="0"/>
              <a:t>25/09/2021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D5A86-BCFA-4DD3-8201-0C1051F590B4}" type="slidenum">
              <a:rPr lang="en-AU" smtClean="0"/>
              <a:t>‹#›</a:t>
            </a:fld>
            <a:endParaRPr lang="en-AU"/>
          </a:p>
        </p:txBody>
      </p:sp>
    </p:spTree>
    <p:extLst>
      <p:ext uri="{BB962C8B-B14F-4D97-AF65-F5344CB8AC3E}">
        <p14:creationId xmlns:p14="http://schemas.microsoft.com/office/powerpoint/2010/main" val="336653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a:t>Bón phân vào đất trước khi gieo trồng và sau khi gieo trồng và người ta gọi 2 cách bón này là bón lót và bón thúc</a:t>
            </a:r>
          </a:p>
        </p:txBody>
      </p:sp>
      <p:sp>
        <p:nvSpPr>
          <p:cNvPr id="4" name="Chỗ dành sẵn cho Số hiệu Bản chiếu 3"/>
          <p:cNvSpPr>
            <a:spLocks noGrp="1"/>
          </p:cNvSpPr>
          <p:nvPr>
            <p:ph type="sldNum" sz="quarter" idx="5"/>
          </p:nvPr>
        </p:nvSpPr>
        <p:spPr/>
        <p:txBody>
          <a:bodyPr/>
          <a:lstStyle/>
          <a:p>
            <a:fld id="{5373A951-A074-4496-8D23-77C456A24F6D}" type="slidenum">
              <a:rPr lang="vi-VN" smtClean="0"/>
              <a:t>8</a:t>
            </a:fld>
            <a:endParaRPr lang="vi-VN"/>
          </a:p>
        </p:txBody>
      </p:sp>
    </p:spTree>
    <p:extLst>
      <p:ext uri="{BB962C8B-B14F-4D97-AF65-F5344CB8AC3E}">
        <p14:creationId xmlns:p14="http://schemas.microsoft.com/office/powerpoint/2010/main" val="263808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9E7ED14-37A2-4675-9428-B299DA992A3F}" type="datetimeFigureOut">
              <a:rPr lang="en-AU" smtClean="0"/>
              <a:t>25/09/2021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1528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E7ED14-37A2-4675-9428-B299DA992A3F}" type="datetimeFigureOut">
              <a:rPr lang="en-AU" smtClean="0"/>
              <a:t>25/09/2021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337322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E7ED14-37A2-4675-9428-B299DA992A3F}" type="datetimeFigureOut">
              <a:rPr lang="en-AU" smtClean="0"/>
              <a:t>25/09/2021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286712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9E7ED14-37A2-4675-9428-B299DA992A3F}" type="datetimeFigureOut">
              <a:rPr lang="en-AU" smtClean="0"/>
              <a:t>25/09/2021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74306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7ED14-37A2-4675-9428-B299DA992A3F}" type="datetimeFigureOut">
              <a:rPr lang="en-AU" smtClean="0"/>
              <a:t>25/09/2021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269036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9E7ED14-37A2-4675-9428-B299DA992A3F}" type="datetimeFigureOut">
              <a:rPr lang="en-AU" smtClean="0"/>
              <a:t>25/09/2021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306500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9E7ED14-37A2-4675-9428-B299DA992A3F}" type="datetimeFigureOut">
              <a:rPr lang="en-AU" smtClean="0"/>
              <a:t>25/09/2021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336966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9E7ED14-37A2-4675-9428-B299DA992A3F}" type="datetimeFigureOut">
              <a:rPr lang="en-AU" smtClean="0"/>
              <a:t>25/09/2021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54614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ED14-37A2-4675-9428-B299DA992A3F}" type="datetimeFigureOut">
              <a:rPr lang="en-AU" smtClean="0"/>
              <a:t>25/09/2021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33808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7ED14-37A2-4675-9428-B299DA992A3F}" type="datetimeFigureOut">
              <a:rPr lang="en-AU" smtClean="0"/>
              <a:t>25/09/2021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197660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7ED14-37A2-4675-9428-B299DA992A3F}" type="datetimeFigureOut">
              <a:rPr lang="en-AU" smtClean="0"/>
              <a:t>25/09/2021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3F332C-6D6C-4ADD-BE2C-9CDD46FFDC59}" type="slidenum">
              <a:rPr lang="en-AU" smtClean="0"/>
              <a:t>‹#›</a:t>
            </a:fld>
            <a:endParaRPr lang="en-AU"/>
          </a:p>
        </p:txBody>
      </p:sp>
    </p:spTree>
    <p:extLst>
      <p:ext uri="{BB962C8B-B14F-4D97-AF65-F5344CB8AC3E}">
        <p14:creationId xmlns:p14="http://schemas.microsoft.com/office/powerpoint/2010/main" val="200501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ED14-37A2-4675-9428-B299DA992A3F}" type="datetimeFigureOut">
              <a:rPr lang="en-AU" smtClean="0"/>
              <a:t>25/09/2021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F332C-6D6C-4ADD-BE2C-9CDD46FFDC59}" type="slidenum">
              <a:rPr lang="en-AU" smtClean="0"/>
              <a:t>‹#›</a:t>
            </a:fld>
            <a:endParaRPr lang="en-AU"/>
          </a:p>
        </p:txBody>
      </p:sp>
    </p:spTree>
    <p:extLst>
      <p:ext uri="{BB962C8B-B14F-4D97-AF65-F5344CB8AC3E}">
        <p14:creationId xmlns:p14="http://schemas.microsoft.com/office/powerpoint/2010/main" val="70102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2.wav"/><Relationship Id="rId7" Type="http://schemas.openxmlformats.org/officeDocument/2006/relationships/image" Target="../media/image2.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10" Type="http://schemas.openxmlformats.org/officeDocument/2006/relationships/image" Target="../media/image1.png"/><Relationship Id="rId4" Type="http://schemas.openxmlformats.org/officeDocument/2006/relationships/audio" Target="../media/media2.wav"/><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media9.wav"/><Relationship Id="rId7" Type="http://schemas.openxmlformats.org/officeDocument/2006/relationships/image" Target="../media/image12.jpeg"/><Relationship Id="rId2" Type="http://schemas.microsoft.com/office/2007/relationships/media" Target="../media/media9.wav"/><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Layout" Target="../slideLayouts/slideLayout1.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3"/>
            <a:ext cx="8496944" cy="2088232"/>
          </a:xfrm>
        </p:spPr>
        <p:txBody>
          <a:bodyPr>
            <a:noAutofit/>
          </a:bodyPr>
          <a:lstStyle/>
          <a:p>
            <a:r>
              <a:rPr lang="en-AU" sz="2400" b="1" dirty="0" smtClean="0">
                <a:solidFill>
                  <a:srgbClr val="FF0000"/>
                </a:solidFill>
                <a:latin typeface="Times New Roman" pitchFamily="18" charset="0"/>
                <a:cs typeface="Times New Roman" pitchFamily="18" charset="0"/>
              </a:rPr>
              <a:t>HƯỚNG DẪN </a:t>
            </a:r>
            <a:r>
              <a:rPr lang="en-AU" sz="2400" b="1" dirty="0" smtClean="0">
                <a:solidFill>
                  <a:srgbClr val="FF0000"/>
                </a:solidFill>
                <a:latin typeface="Times New Roman" pitchFamily="18" charset="0"/>
                <a:cs typeface="Times New Roman" pitchFamily="18" charset="0"/>
              </a:rPr>
              <a:t>HỌC SINH NGHIÊN CỨU BÀI HỌC</a:t>
            </a:r>
            <a:r>
              <a:rPr lang="en-AU" sz="2400" b="1" dirty="0" smtClean="0">
                <a:solidFill>
                  <a:srgbClr val="FF0000"/>
                </a:solidFill>
                <a:latin typeface="Times New Roman" pitchFamily="18" charset="0"/>
                <a:cs typeface="Times New Roman" pitchFamily="18" charset="0"/>
              </a:rPr>
              <a:t/>
            </a:r>
            <a:br>
              <a:rPr lang="en-AU" sz="2400" b="1" dirty="0" smtClean="0">
                <a:solidFill>
                  <a:srgbClr val="FF0000"/>
                </a:solidFill>
                <a:latin typeface="Times New Roman" pitchFamily="18" charset="0"/>
                <a:cs typeface="Times New Roman" pitchFamily="18" charset="0"/>
              </a:rPr>
            </a:br>
            <a:r>
              <a:rPr lang="en-AU" sz="2400" b="1" dirty="0" smtClean="0">
                <a:solidFill>
                  <a:srgbClr val="FF0000"/>
                </a:solidFill>
                <a:latin typeface="Times New Roman" pitchFamily="18" charset="0"/>
                <a:cs typeface="Times New Roman" pitchFamily="18" charset="0"/>
              </a:rPr>
              <a:t>CHỦ ĐỀ. PHÂN BÓN (2 </a:t>
            </a:r>
            <a:r>
              <a:rPr lang="en-AU" sz="2400" b="1" dirty="0" err="1" smtClean="0">
                <a:solidFill>
                  <a:srgbClr val="FF0000"/>
                </a:solidFill>
                <a:latin typeface="Times New Roman" pitchFamily="18" charset="0"/>
                <a:cs typeface="Times New Roman" pitchFamily="18" charset="0"/>
              </a:rPr>
              <a:t>tiết</a:t>
            </a:r>
            <a:r>
              <a:rPr lang="en-AU" sz="2400" b="1" dirty="0">
                <a:solidFill>
                  <a:srgbClr val="FF0000"/>
                </a:solidFill>
                <a:latin typeface="Times New Roman" pitchFamily="18" charset="0"/>
                <a:cs typeface="Times New Roman" pitchFamily="18" charset="0"/>
              </a:rPr>
              <a:t>)</a:t>
            </a:r>
            <a:r>
              <a:rPr lang="en-AU" sz="2400" b="1" dirty="0" smtClean="0">
                <a:solidFill>
                  <a:srgbClr val="FF0000"/>
                </a:solidFill>
                <a:latin typeface="Times New Roman" pitchFamily="18" charset="0"/>
                <a:cs typeface="Times New Roman" pitchFamily="18" charset="0"/>
              </a:rPr>
              <a:t/>
            </a:r>
            <a:br>
              <a:rPr lang="en-AU" sz="2400" b="1" dirty="0" smtClean="0">
                <a:solidFill>
                  <a:srgbClr val="FF0000"/>
                </a:solidFill>
                <a:latin typeface="Times New Roman" pitchFamily="18" charset="0"/>
                <a:cs typeface="Times New Roman" pitchFamily="18" charset="0"/>
              </a:rPr>
            </a:br>
            <a:r>
              <a:rPr lang="en-AU" sz="2400" b="1" dirty="0" err="1" smtClean="0">
                <a:solidFill>
                  <a:srgbClr val="C00000"/>
                </a:solidFill>
                <a:latin typeface="Times New Roman" pitchFamily="18" charset="0"/>
                <a:cs typeface="Times New Roman" pitchFamily="18" charset="0"/>
              </a:rPr>
              <a:t>Bài</a:t>
            </a:r>
            <a:r>
              <a:rPr lang="en-AU" sz="2400" b="1" dirty="0" smtClean="0">
                <a:solidFill>
                  <a:srgbClr val="C00000"/>
                </a:solidFill>
                <a:latin typeface="Times New Roman" pitchFamily="18" charset="0"/>
                <a:cs typeface="Times New Roman" pitchFamily="18" charset="0"/>
              </a:rPr>
              <a:t> 7. TÁC DỤNG CỦA PHÂN BÓN TRONG TRỒNG TRỌT</a:t>
            </a:r>
            <a:br>
              <a:rPr lang="en-AU" sz="2400" b="1" dirty="0" smtClean="0">
                <a:solidFill>
                  <a:srgbClr val="C00000"/>
                </a:solidFill>
                <a:latin typeface="Times New Roman" pitchFamily="18" charset="0"/>
                <a:cs typeface="Times New Roman" pitchFamily="18" charset="0"/>
              </a:rPr>
            </a:br>
            <a:r>
              <a:rPr lang="en-AU" sz="2400" b="1" dirty="0" err="1" smtClean="0">
                <a:solidFill>
                  <a:srgbClr val="C00000"/>
                </a:solidFill>
                <a:latin typeface="Times New Roman" pitchFamily="18" charset="0"/>
                <a:cs typeface="Times New Roman" pitchFamily="18" charset="0"/>
              </a:rPr>
              <a:t>Bài</a:t>
            </a:r>
            <a:r>
              <a:rPr lang="en-AU" sz="2400" b="1" dirty="0" smtClean="0">
                <a:solidFill>
                  <a:srgbClr val="C00000"/>
                </a:solidFill>
                <a:latin typeface="Times New Roman" pitchFamily="18" charset="0"/>
                <a:cs typeface="Times New Roman" pitchFamily="18" charset="0"/>
              </a:rPr>
              <a:t> 9. CÁCH SỬ DỤNG VÀ BẢO QUẢN CÁC LOẠI PHÂN BÓN THÔNG THƯỜNG.</a:t>
            </a:r>
            <a:endParaRPr lang="en-AU" sz="2400" b="1"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95536" y="2204864"/>
            <a:ext cx="8208912" cy="4437112"/>
          </a:xfrm>
        </p:spPr>
        <p:txBody>
          <a:bodyPr>
            <a:normAutofit lnSpcReduction="10000"/>
          </a:bodyPr>
          <a:lstStyle/>
          <a:p>
            <a:pPr marL="457200" indent="-457200" algn="l">
              <a:buFont typeface="Wingdings" pitchFamily="2" charset="2"/>
              <a:buChar char="v"/>
            </a:pPr>
            <a:r>
              <a:rPr lang="en-AU" sz="2400" b="1" dirty="0" smtClean="0">
                <a:solidFill>
                  <a:schemeClr val="tx1"/>
                </a:solidFill>
                <a:latin typeface="Times New Roman" pitchFamily="18" charset="0"/>
                <a:cs typeface="Times New Roman" pitchFamily="18" charset="0"/>
              </a:rPr>
              <a:t>HỌC SINH THỰC HIỆN  CÁC YÊU CẦU SAU:</a:t>
            </a:r>
          </a:p>
          <a:p>
            <a:pPr marL="514350" indent="-514350" algn="l">
              <a:buAutoNum type="arabicPeriod"/>
            </a:pPr>
            <a:r>
              <a:rPr lang="en-AU" sz="2600" dirty="0" err="1" smtClean="0">
                <a:solidFill>
                  <a:schemeClr val="tx1"/>
                </a:solidFill>
                <a:latin typeface="Times New Roman" pitchFamily="18" charset="0"/>
                <a:cs typeface="Times New Roman" pitchFamily="18" charset="0"/>
              </a:rPr>
              <a:t>Đọc</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tài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liệu</a:t>
            </a:r>
            <a:r>
              <a:rPr lang="en-AU" sz="2600" dirty="0" smtClean="0">
                <a:solidFill>
                  <a:schemeClr val="tx1"/>
                </a:solidFill>
                <a:latin typeface="Times New Roman" pitchFamily="18" charset="0"/>
                <a:cs typeface="Times New Roman" pitchFamily="18" charset="0"/>
              </a:rPr>
              <a:t> SGK </a:t>
            </a:r>
            <a:r>
              <a:rPr lang="en-AU" sz="2600" dirty="0" err="1" smtClean="0">
                <a:solidFill>
                  <a:schemeClr val="tx1"/>
                </a:solidFill>
                <a:latin typeface="Times New Roman" pitchFamily="18" charset="0"/>
                <a:cs typeface="Times New Roman" pitchFamily="18" charset="0"/>
              </a:rPr>
              <a:t>từ</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15 </a:t>
            </a:r>
            <a:r>
              <a:rPr lang="en-AU" sz="2600" dirty="0" err="1" smtClean="0">
                <a:solidFill>
                  <a:schemeClr val="tx1"/>
                </a:solidFill>
                <a:latin typeface="Times New Roman" pitchFamily="18" charset="0"/>
                <a:cs typeface="Times New Roman" pitchFamily="18" charset="0"/>
              </a:rPr>
              <a:t>đến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22.</a:t>
            </a:r>
          </a:p>
          <a:p>
            <a:pPr marL="514350" indent="-514350" algn="l">
              <a:buAutoNum type="arabicPeriod"/>
            </a:pPr>
            <a:r>
              <a:rPr lang="en-AU" sz="2600" dirty="0" err="1" smtClean="0">
                <a:solidFill>
                  <a:schemeClr val="tx1"/>
                </a:solidFill>
                <a:latin typeface="Times New Roman" pitchFamily="18" charset="0"/>
                <a:cs typeface="Times New Roman" pitchFamily="18" charset="0"/>
              </a:rPr>
              <a:t>Liệt</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kê</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ít</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nhất</a:t>
            </a:r>
            <a:r>
              <a:rPr lang="en-AU" sz="2600" dirty="0" smtClean="0">
                <a:solidFill>
                  <a:schemeClr val="tx1"/>
                </a:solidFill>
                <a:latin typeface="Times New Roman" pitchFamily="18" charset="0"/>
                <a:cs typeface="Times New Roman" pitchFamily="18" charset="0"/>
              </a:rPr>
              <a:t> </a:t>
            </a:r>
            <a:r>
              <a:rPr lang="en-AU" sz="2600" dirty="0">
                <a:solidFill>
                  <a:schemeClr val="tx1"/>
                </a:solidFill>
                <a:latin typeface="Times New Roman" pitchFamily="18" charset="0"/>
                <a:cs typeface="Times New Roman" pitchFamily="18" charset="0"/>
              </a:rPr>
              <a:t>5</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câu</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hỏi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chính</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trong</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chủ</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đề</a:t>
            </a:r>
            <a:r>
              <a:rPr lang="en-AU" sz="2600" dirty="0" smtClean="0">
                <a:solidFill>
                  <a:schemeClr val="tx1"/>
                </a:solidFill>
                <a:latin typeface="Times New Roman" pitchFamily="18" charset="0"/>
                <a:cs typeface="Times New Roman" pitchFamily="18" charset="0"/>
              </a:rPr>
              <a:t>.</a:t>
            </a:r>
          </a:p>
          <a:p>
            <a:pPr marL="514350" indent="-514350" algn="l">
              <a:buAutoNum type="arabicPeriod"/>
            </a:pPr>
            <a:r>
              <a:rPr lang="en-AU" sz="2600" dirty="0" err="1" smtClean="0">
                <a:solidFill>
                  <a:schemeClr val="tx1"/>
                </a:solidFill>
                <a:latin typeface="Times New Roman" pitchFamily="18" charset="0"/>
                <a:cs typeface="Times New Roman" pitchFamily="18" charset="0"/>
              </a:rPr>
              <a:t>Tìm</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nội</a:t>
            </a:r>
            <a:r>
              <a:rPr lang="en-AU" sz="2600" dirty="0" smtClean="0">
                <a:solidFill>
                  <a:schemeClr val="tx1"/>
                </a:solidFill>
                <a:latin typeface="Times New Roman" pitchFamily="18" charset="0"/>
                <a:cs typeface="Times New Roman" pitchFamily="18" charset="0"/>
              </a:rPr>
              <a:t> dung </a:t>
            </a:r>
            <a:r>
              <a:rPr lang="en-AU" sz="2600" dirty="0" err="1" smtClean="0">
                <a:solidFill>
                  <a:schemeClr val="tx1"/>
                </a:solidFill>
                <a:latin typeface="Times New Roman" pitchFamily="18" charset="0"/>
                <a:cs typeface="Times New Roman" pitchFamily="18" charset="0"/>
              </a:rPr>
              <a:t>trả</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lời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cho</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các</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câu</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hỏi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đã</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đưa</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ra.</a:t>
            </a:r>
            <a:endParaRPr lang="en-AU" sz="2600" dirty="0" smtClean="0">
              <a:solidFill>
                <a:schemeClr val="tx1"/>
              </a:solidFill>
              <a:latin typeface="Times New Roman" pitchFamily="18" charset="0"/>
              <a:cs typeface="Times New Roman" pitchFamily="18" charset="0"/>
            </a:endParaRPr>
          </a:p>
          <a:p>
            <a:pPr marL="514350" indent="-514350" algn="l">
              <a:buAutoNum type="arabicPeriod"/>
            </a:pPr>
            <a:r>
              <a:rPr lang="en-AU" sz="2600" dirty="0" err="1" smtClean="0">
                <a:solidFill>
                  <a:schemeClr val="tx1"/>
                </a:solidFill>
                <a:latin typeface="Times New Roman" pitchFamily="18" charset="0"/>
                <a:cs typeface="Times New Roman" pitchFamily="18" charset="0"/>
              </a:rPr>
              <a:t>Làm</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bài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tập</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phần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bảng</a:t>
            </a:r>
            <a:r>
              <a:rPr lang="en-AU" sz="2600" dirty="0" smtClean="0">
                <a:solidFill>
                  <a:schemeClr val="tx1"/>
                </a:solidFill>
                <a:latin typeface="Times New Roman" pitchFamily="18" charset="0"/>
                <a:cs typeface="Times New Roman" pitchFamily="18" charset="0"/>
              </a:rPr>
              <a:t> SGK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16</a:t>
            </a:r>
          </a:p>
          <a:p>
            <a:pPr marL="514350" indent="-514350" algn="l">
              <a:buAutoNum type="arabicPeriod"/>
            </a:pPr>
            <a:r>
              <a:rPr lang="en-AU" sz="2600" dirty="0" err="1" smtClean="0">
                <a:solidFill>
                  <a:schemeClr val="tx1"/>
                </a:solidFill>
                <a:latin typeface="Times New Roman" pitchFamily="18" charset="0"/>
                <a:cs typeface="Times New Roman" pitchFamily="18" charset="0"/>
              </a:rPr>
              <a:t>Quan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sát</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hình</a:t>
            </a:r>
            <a:r>
              <a:rPr lang="en-AU" sz="2600" dirty="0" smtClean="0">
                <a:solidFill>
                  <a:schemeClr val="tx1"/>
                </a:solidFill>
                <a:latin typeface="Times New Roman" pitchFamily="18" charset="0"/>
                <a:cs typeface="Times New Roman" pitchFamily="18" charset="0"/>
              </a:rPr>
              <a:t> 6, SGK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17 </a:t>
            </a:r>
            <a:r>
              <a:rPr lang="en-AU" sz="2600" dirty="0" err="1" smtClean="0">
                <a:solidFill>
                  <a:schemeClr val="tx1"/>
                </a:solidFill>
                <a:latin typeface="Times New Roman" pitchFamily="18" charset="0"/>
                <a:cs typeface="Times New Roman" pitchFamily="18" charset="0"/>
              </a:rPr>
              <a:t>và</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thực</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hiện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yêu</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cầu</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bài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tập</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phần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chữ</a:t>
            </a:r>
            <a:r>
              <a:rPr lang="en-AU" sz="2600" dirty="0" smtClean="0">
                <a:solidFill>
                  <a:schemeClr val="tx1"/>
                </a:solidFill>
                <a:latin typeface="Times New Roman" pitchFamily="18" charset="0"/>
                <a:cs typeface="Times New Roman" pitchFamily="18" charset="0"/>
              </a:rPr>
              <a:t> in </a:t>
            </a:r>
            <a:r>
              <a:rPr lang="en-AU" sz="2600" dirty="0" err="1" smtClean="0">
                <a:solidFill>
                  <a:schemeClr val="tx1"/>
                </a:solidFill>
                <a:latin typeface="Times New Roman" pitchFamily="18" charset="0"/>
                <a:cs typeface="Times New Roman" pitchFamily="18" charset="0"/>
              </a:rPr>
              <a:t>nghiêng</a:t>
            </a:r>
            <a:r>
              <a:rPr lang="en-AU" sz="2600" dirty="0" smtClean="0">
                <a:solidFill>
                  <a:schemeClr val="tx1"/>
                </a:solidFill>
                <a:latin typeface="Times New Roman" pitchFamily="18" charset="0"/>
                <a:cs typeface="Times New Roman" pitchFamily="18" charset="0"/>
              </a:rPr>
              <a:t>) </a:t>
            </a:r>
          </a:p>
          <a:p>
            <a:pPr marL="514350" indent="-514350" algn="l">
              <a:buAutoNum type="arabicPeriod"/>
            </a:pPr>
            <a:r>
              <a:rPr lang="en-AU" sz="2600" dirty="0" err="1" smtClean="0">
                <a:solidFill>
                  <a:schemeClr val="tx1"/>
                </a:solidFill>
                <a:latin typeface="Times New Roman" pitchFamily="18" charset="0"/>
                <a:cs typeface="Times New Roman" pitchFamily="18" charset="0"/>
              </a:rPr>
              <a:t>Quan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sát</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hình</a:t>
            </a:r>
            <a:r>
              <a:rPr lang="en-AU" sz="2600" dirty="0" smtClean="0">
                <a:solidFill>
                  <a:schemeClr val="tx1"/>
                </a:solidFill>
                <a:latin typeface="Times New Roman" pitchFamily="18" charset="0"/>
                <a:cs typeface="Times New Roman" pitchFamily="18" charset="0"/>
              </a:rPr>
              <a:t> 7, 8, 9, 10 SGK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21 </a:t>
            </a:r>
            <a:r>
              <a:rPr lang="en-AU" sz="2600" dirty="0" err="1" smtClean="0">
                <a:solidFill>
                  <a:schemeClr val="tx1"/>
                </a:solidFill>
                <a:latin typeface="Times New Roman" pitchFamily="18" charset="0"/>
                <a:cs typeface="Times New Roman" pitchFamily="18" charset="0"/>
              </a:rPr>
              <a:t>và</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thực</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hiện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điền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vào</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chỗ</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trống</a:t>
            </a:r>
            <a:r>
              <a:rPr lang="en-AU" sz="2600" dirty="0" smtClean="0">
                <a:solidFill>
                  <a:schemeClr val="tx1"/>
                </a:solidFill>
                <a:latin typeface="Times New Roman" pitchFamily="18" charset="0"/>
                <a:cs typeface="Times New Roman" pitchFamily="18" charset="0"/>
              </a:rPr>
              <a:t>.</a:t>
            </a:r>
          </a:p>
          <a:p>
            <a:pPr marL="514350" indent="-514350" algn="l">
              <a:buAutoNum type="arabicPeriod"/>
            </a:pPr>
            <a:r>
              <a:rPr lang="en-AU" sz="2600" dirty="0" err="1" smtClean="0">
                <a:solidFill>
                  <a:schemeClr val="tx1"/>
                </a:solidFill>
                <a:latin typeface="Times New Roman" pitchFamily="18" charset="0"/>
                <a:cs typeface="Times New Roman" pitchFamily="18" charset="0"/>
              </a:rPr>
              <a:t>Đọc</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tài</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liệu</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mục</a:t>
            </a:r>
            <a:r>
              <a:rPr lang="en-AU" sz="2600" dirty="0" smtClean="0">
                <a:solidFill>
                  <a:schemeClr val="tx1"/>
                </a:solidFill>
                <a:latin typeface="Times New Roman" pitchFamily="18" charset="0"/>
                <a:cs typeface="Times New Roman" pitchFamily="18" charset="0"/>
              </a:rPr>
              <a:t> II </a:t>
            </a:r>
            <a:r>
              <a:rPr lang="en-AU" sz="2600" dirty="0" err="1" smtClean="0">
                <a:solidFill>
                  <a:schemeClr val="tx1"/>
                </a:solidFill>
                <a:latin typeface="Times New Roman" pitchFamily="18" charset="0"/>
                <a:cs typeface="Times New Roman" pitchFamily="18" charset="0"/>
              </a:rPr>
              <a:t>trang</a:t>
            </a:r>
            <a:r>
              <a:rPr lang="en-AU" sz="2600" dirty="0" smtClean="0">
                <a:solidFill>
                  <a:schemeClr val="tx1"/>
                </a:solidFill>
                <a:latin typeface="Times New Roman" pitchFamily="18" charset="0"/>
                <a:cs typeface="Times New Roman" pitchFamily="18" charset="0"/>
              </a:rPr>
              <a:t> 22 SGK </a:t>
            </a:r>
            <a:r>
              <a:rPr lang="en-AU" sz="2600" dirty="0" err="1" smtClean="0">
                <a:solidFill>
                  <a:schemeClr val="tx1"/>
                </a:solidFill>
                <a:latin typeface="Times New Roman" pitchFamily="18" charset="0"/>
                <a:cs typeface="Times New Roman" pitchFamily="18" charset="0"/>
              </a:rPr>
              <a:t>và</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điền</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vào</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chỗ</a:t>
            </a:r>
            <a:r>
              <a:rPr lang="en-AU" sz="2600" dirty="0" smtClean="0">
                <a:solidFill>
                  <a:schemeClr val="tx1"/>
                </a:solidFill>
                <a:latin typeface="Times New Roman" pitchFamily="18" charset="0"/>
                <a:cs typeface="Times New Roman" pitchFamily="18" charset="0"/>
              </a:rPr>
              <a:t> </a:t>
            </a:r>
            <a:r>
              <a:rPr lang="en-AU" sz="2600" dirty="0" err="1" smtClean="0">
                <a:solidFill>
                  <a:schemeClr val="tx1"/>
                </a:solidFill>
                <a:latin typeface="Times New Roman" pitchFamily="18" charset="0"/>
                <a:cs typeface="Times New Roman" pitchFamily="18" charset="0"/>
              </a:rPr>
              <a:t>trống</a:t>
            </a:r>
            <a:endParaRPr lang="en-AU" sz="2600" dirty="0" smtClean="0">
              <a:solidFill>
                <a:schemeClr val="tx1"/>
              </a:solidFill>
              <a:latin typeface="Times New Roman" pitchFamily="18" charset="0"/>
              <a:cs typeface="Times New Roman" pitchFamily="18" charset="0"/>
            </a:endParaRPr>
          </a:p>
          <a:p>
            <a:endParaRPr lang="en-AU" sz="2400" dirty="0" smtClean="0">
              <a:latin typeface="Times New Roman" pitchFamily="18" charset="0"/>
              <a:cs typeface="Times New Roman" pitchFamily="18" charset="0"/>
            </a:endParaRPr>
          </a:p>
          <a:p>
            <a:pPr marL="514350" indent="-514350" algn="l">
              <a:buAutoNum type="arabicPeriod"/>
            </a:pPr>
            <a:endParaRPr lang="en-AU" sz="2400" dirty="0" smtClean="0">
              <a:solidFill>
                <a:schemeClr val="tx1"/>
              </a:solidFill>
              <a:latin typeface="Times New Roman" pitchFamily="18" charset="0"/>
              <a:cs typeface="Times New Roman" pitchFamily="18" charset="0"/>
            </a:endParaRPr>
          </a:p>
          <a:p>
            <a:pPr marL="514350" indent="-514350" algn="l">
              <a:buAutoNum type="arabicPeriod"/>
            </a:pPr>
            <a:endParaRPr lang="en-AU" sz="2400" dirty="0">
              <a:solidFill>
                <a:schemeClr val="tx1"/>
              </a:solidFill>
              <a:latin typeface="Times New Roman" pitchFamily="18" charset="0"/>
              <a:cs typeface="Times New Roman" pitchFamily="18" charset="0"/>
            </a:endParaRPr>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74722086"/>
      </p:ext>
    </p:extLst>
  </p:cSld>
  <p:clrMapOvr>
    <a:masterClrMapping/>
  </p:clrMapOvr>
  <mc:AlternateContent xmlns:mc="http://schemas.openxmlformats.org/markup-compatibility/2006">
    <mc:Choice xmlns:p14="http://schemas.microsoft.com/office/powerpoint/2010/main" Requires="p14">
      <p:transition spd="slow" p14:dur="2000" advTm="58632"/>
    </mc:Choice>
    <mc:Fallback>
      <p:transition spd="slow" advTm="58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00"/>
                                        <p:tgtEl>
                                          <p:spTgt spid="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1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xmlns="" id="{A6F182BF-940E-40A8-8DDC-1BB1FFA43F3F}"/>
              </a:ext>
            </a:extLst>
          </p:cNvPr>
          <p:cNvSpPr>
            <a:spLocks noGrp="1" noChangeArrowheads="1"/>
          </p:cNvSpPr>
          <p:nvPr>
            <p:ph type="body" idx="1"/>
          </p:nvPr>
        </p:nvSpPr>
        <p:spPr>
          <a:xfrm>
            <a:off x="288032" y="144016"/>
            <a:ext cx="8892480" cy="692696"/>
          </a:xfrm>
        </p:spPr>
        <p:txBody>
          <a:bodyPr/>
          <a:lstStyle/>
          <a:p>
            <a:pPr>
              <a:buFontTx/>
              <a:buNone/>
            </a:pPr>
            <a:r>
              <a:rPr lang="en-US" altLang="en-US" b="1" dirty="0" smtClean="0">
                <a:solidFill>
                  <a:srgbClr val="FF0000"/>
                </a:solidFill>
                <a:latin typeface="Times New Roman" panose="02020603050405020304" pitchFamily="18" charset="0"/>
              </a:rPr>
              <a:t>2</a:t>
            </a:r>
            <a:r>
              <a:rPr lang="en-US" altLang="en-US" sz="2400" b="1" dirty="0" smtClean="0">
                <a:solidFill>
                  <a:srgbClr val="FF0000"/>
                </a:solidFill>
                <a:latin typeface="Times New Roman" panose="02020603050405020304" pitchFamily="18" charset="0"/>
              </a:rPr>
              <a:t>. CÁCH </a:t>
            </a:r>
            <a:r>
              <a:rPr lang="en-US" altLang="en-US" sz="2400" b="1" dirty="0">
                <a:solidFill>
                  <a:srgbClr val="FF0000"/>
                </a:solidFill>
                <a:latin typeface="Times New Roman" panose="02020603050405020304" pitchFamily="18" charset="0"/>
              </a:rPr>
              <a:t>SỬ DỤNG CÁC LOẠI PHÂN BÓN THÔNG THƯỜNG</a:t>
            </a:r>
          </a:p>
        </p:txBody>
      </p:sp>
      <p:graphicFrame>
        <p:nvGraphicFramePr>
          <p:cNvPr id="7" name="Table 25">
            <a:extLst>
              <a:ext uri="{FF2B5EF4-FFF2-40B4-BE49-F238E27FC236}">
                <a16:creationId xmlns:a16="http://schemas.microsoft.com/office/drawing/2014/main" xmlns="" id="{DF7520E5-6EF4-4206-BFFE-8976B57A7BE9}"/>
              </a:ext>
            </a:extLst>
          </p:cNvPr>
          <p:cNvGraphicFramePr>
            <a:graphicFrameLocks noGrp="1"/>
          </p:cNvGraphicFramePr>
          <p:nvPr>
            <p:extLst>
              <p:ext uri="{D42A27DB-BD31-4B8C-83A1-F6EECF244321}">
                <p14:modId xmlns:p14="http://schemas.microsoft.com/office/powerpoint/2010/main" val="2547307228"/>
              </p:ext>
            </p:extLst>
          </p:nvPr>
        </p:nvGraphicFramePr>
        <p:xfrm>
          <a:off x="251520" y="1700808"/>
          <a:ext cx="8578143" cy="4501273"/>
        </p:xfrm>
        <a:graphic>
          <a:graphicData uri="http://schemas.openxmlformats.org/drawingml/2006/table">
            <a:tbl>
              <a:tblPr firstRow="1" bandRow="1">
                <a:tableStyleId>{5C22544A-7EE6-4342-B048-85BDC9FD1C3A}</a:tableStyleId>
              </a:tblPr>
              <a:tblGrid>
                <a:gridCol w="2091093">
                  <a:extLst>
                    <a:ext uri="{9D8B030D-6E8A-4147-A177-3AD203B41FA5}">
                      <a16:colId xmlns:a16="http://schemas.microsoft.com/office/drawing/2014/main" xmlns="" val="20000"/>
                    </a:ext>
                  </a:extLst>
                </a:gridCol>
                <a:gridCol w="3700107">
                  <a:extLst>
                    <a:ext uri="{9D8B030D-6E8A-4147-A177-3AD203B41FA5}">
                      <a16:colId xmlns:a16="http://schemas.microsoft.com/office/drawing/2014/main" xmlns="" val="20001"/>
                    </a:ext>
                  </a:extLst>
                </a:gridCol>
                <a:gridCol w="2786943">
                  <a:extLst>
                    <a:ext uri="{9D8B030D-6E8A-4147-A177-3AD203B41FA5}">
                      <a16:colId xmlns:a16="http://schemas.microsoft.com/office/drawing/2014/main" xmlns="" val="20002"/>
                    </a:ext>
                  </a:extLst>
                </a:gridCol>
              </a:tblGrid>
              <a:tr h="797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phân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bón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Đặc điểm tính chất</a:t>
                      </a:r>
                      <a:r>
                        <a:rPr kumimoji="0" lang="en-US" sz="2000" b="0" i="0" u="none" strike="noStrike" cap="none" normalizeH="0" baseline="0">
                          <a:ln>
                            <a:noFill/>
                          </a:ln>
                          <a:solidFill>
                            <a:schemeClr val="tx1"/>
                          </a:solidFill>
                          <a:effectLst/>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Cách sử dụng chủ yếu: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cap="none" normalizeH="0" baseline="0">
                          <a:ln>
                            <a:noFill/>
                          </a:ln>
                          <a:solidFill>
                            <a:schemeClr val="tx1"/>
                          </a:solidFill>
                          <a:effectLst/>
                          <a:latin typeface="Times New Roman" pitchFamily="18" charset="0"/>
                          <a:cs typeface="Times New Roman" pitchFamily="18" charset="0"/>
                        </a:rPr>
                        <a:t>Bón lót? Bón thúc?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39313">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Phân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hữu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cơ</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thường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hoà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tan)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ngay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phải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thời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gian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phân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huỷ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hoà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tan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mới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62000">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Phân đạm, kali và phân hỗn hợp</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Các chất dinh dưỡng dễ hoà tan cây sử dụng được ngay.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2307">
                <a:tc>
                  <a:txBody>
                    <a:bodyPr/>
                    <a:lstStyle/>
                    <a:p>
                      <a:pPr algn="just">
                        <a:lnSpc>
                          <a:spcPts val="3000"/>
                        </a:lnSpc>
                      </a:pPr>
                      <a:r>
                        <a:rPr kumimoji="0" lang="en-US" sz="2000" b="0" i="0" u="none" strike="noStrike" cap="none" normalizeH="0" baseline="0">
                          <a:ln>
                            <a:noFill/>
                          </a:ln>
                          <a:solidFill>
                            <a:schemeClr val="tx1"/>
                          </a:solidFill>
                          <a:effectLst/>
                          <a:latin typeface="Times New Roman" pitchFamily="18" charset="0"/>
                          <a:cs typeface="Times New Roman" pitchFamily="18" charset="0"/>
                        </a:rPr>
                        <a:t>Phân lân</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Ít hoặc không hòa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Hộp Văn bản 1">
            <a:extLst>
              <a:ext uri="{FF2B5EF4-FFF2-40B4-BE49-F238E27FC236}">
                <a16:creationId xmlns:a16="http://schemas.microsoft.com/office/drawing/2014/main" xmlns="" id="{8D80DFFD-D6A2-4586-8F1C-B56BD3402EDA}"/>
              </a:ext>
            </a:extLst>
          </p:cNvPr>
          <p:cNvSpPr txBox="1"/>
          <p:nvPr/>
        </p:nvSpPr>
        <p:spPr>
          <a:xfrm>
            <a:off x="451555" y="692696"/>
            <a:ext cx="8240889" cy="830997"/>
          </a:xfrm>
          <a:prstGeom prst="rect">
            <a:avLst/>
          </a:prstGeom>
          <a:noFill/>
        </p:spPr>
        <p:txBody>
          <a:bodyPr wrap="square" rtlCol="0">
            <a:spAutoFit/>
          </a:bodyPr>
          <a:lstStyle/>
          <a:p>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Dựa</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vào</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đặc</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điểm</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từng</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loại</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phân</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bón</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em</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hãy</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cho</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biết</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cách</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sử</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dụng</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chủ</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yếu</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của</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chúng</a:t>
            </a:r>
            <a:r>
              <a:rPr lang="en-US"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endParaRPr lang="vi-VN" sz="24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48142205"/>
      </p:ext>
    </p:extLst>
  </p:cSld>
  <p:clrMapOvr>
    <a:masterClrMapping/>
  </p:clrMapOvr>
  <mc:AlternateContent xmlns:mc="http://schemas.openxmlformats.org/markup-compatibility/2006">
    <mc:Choice xmlns:p14="http://schemas.microsoft.com/office/powerpoint/2010/main" Requires="p14">
      <p:transition spd="slow" p14:dur="2000" advTm="40172"/>
    </mc:Choice>
    <mc:Fallback>
      <p:transition spd="slow" advTm="40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562074"/>
          </a:xfrm>
        </p:spPr>
        <p:txBody>
          <a:bodyPr>
            <a:normAutofit fontScale="90000"/>
          </a:bodyPr>
          <a:lstStyle/>
          <a:p>
            <a:r>
              <a:rPr lang="en-AU" sz="2700" b="1" dirty="0" smtClean="0">
                <a:solidFill>
                  <a:srgbClr val="FF0000"/>
                </a:solidFill>
                <a:latin typeface="Times New Roman" pitchFamily="18" charset="0"/>
                <a:cs typeface="Times New Roman" pitchFamily="18" charset="0"/>
              </a:rPr>
              <a:t>IV. </a:t>
            </a:r>
            <a:r>
              <a:rPr lang="en-AU" sz="2700" b="1" dirty="0" err="1" smtClean="0">
                <a:solidFill>
                  <a:srgbClr val="FF0000"/>
                </a:solidFill>
                <a:latin typeface="Times New Roman" pitchFamily="18" charset="0"/>
                <a:cs typeface="Times New Roman" pitchFamily="18" charset="0"/>
              </a:rPr>
              <a:t>Cách</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bảo</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quản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các</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loại</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phân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bón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thông</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thường</a:t>
            </a:r>
            <a:r>
              <a:rPr lang="en-AU" b="1" dirty="0" smtClean="0">
                <a:solidFill>
                  <a:srgbClr val="FF0000"/>
                </a:solidFill>
                <a:latin typeface="Times New Roman" pitchFamily="18" charset="0"/>
                <a:cs typeface="Times New Roman" pitchFamily="18" charset="0"/>
              </a:rPr>
              <a:t/>
            </a:r>
            <a:br>
              <a:rPr lang="en-AU" b="1" dirty="0" smtClean="0">
                <a:solidFill>
                  <a:srgbClr val="FF0000"/>
                </a:solidFill>
                <a:latin typeface="Times New Roman" pitchFamily="18" charset="0"/>
                <a:cs typeface="Times New Roman" pitchFamily="18" charset="0"/>
              </a:rPr>
            </a:br>
            <a:endParaRPr lang="en-AU" dirty="0">
              <a:solidFill>
                <a:srgbClr val="FF0000"/>
              </a:solidFill>
            </a:endParaRPr>
          </a:p>
        </p:txBody>
      </p:sp>
      <p:sp>
        <p:nvSpPr>
          <p:cNvPr id="3" name="Content Placeholder 2"/>
          <p:cNvSpPr>
            <a:spLocks noGrp="1"/>
          </p:cNvSpPr>
          <p:nvPr>
            <p:ph idx="1"/>
          </p:nvPr>
        </p:nvSpPr>
        <p:spPr>
          <a:xfrm>
            <a:off x="457200" y="908720"/>
            <a:ext cx="8229600" cy="5400599"/>
          </a:xfrm>
        </p:spPr>
        <p:txBody>
          <a:bodyPr>
            <a:normAutofit/>
          </a:bodyPr>
          <a:lstStyle/>
          <a:p>
            <a:pPr marL="0" indent="0">
              <a:buNone/>
            </a:pPr>
            <a:r>
              <a:rPr lang="en-AU" b="1" dirty="0" smtClean="0">
                <a:latin typeface="Times New Roman" pitchFamily="18" charset="0"/>
                <a:cs typeface="Times New Roman" pitchFamily="18" charset="0"/>
              </a:rPr>
              <a:t>1. </a:t>
            </a:r>
            <a:r>
              <a:rPr lang="en-AU" b="1" dirty="0" err="1" smtClean="0">
                <a:latin typeface="Times New Roman" pitchFamily="18" charset="0"/>
                <a:cs typeface="Times New Roman" pitchFamily="18" charset="0"/>
              </a:rPr>
              <a:t>Phân</a:t>
            </a:r>
            <a:r>
              <a:rPr lang="en-AU" b="1" dirty="0" smtClean="0">
                <a:latin typeface="Times New Roman" pitchFamily="18" charset="0"/>
                <a:cs typeface="Times New Roman" pitchFamily="18" charset="0"/>
              </a:rPr>
              <a:t> </a:t>
            </a:r>
            <a:r>
              <a:rPr lang="en-AU" b="1" dirty="0" err="1" smtClean="0">
                <a:latin typeface="Times New Roman" pitchFamily="18" charset="0"/>
                <a:cs typeface="Times New Roman" pitchFamily="18" charset="0"/>
              </a:rPr>
              <a:t>hóa</a:t>
            </a:r>
            <a:r>
              <a:rPr lang="en-AU" b="1" dirty="0" smtClean="0">
                <a:latin typeface="Times New Roman" pitchFamily="18" charset="0"/>
                <a:cs typeface="Times New Roman" pitchFamily="18" charset="0"/>
              </a:rPr>
              <a:t> </a:t>
            </a:r>
            <a:r>
              <a:rPr lang="en-AU" b="1" dirty="0" err="1" smtClean="0">
                <a:latin typeface="Times New Roman" pitchFamily="18" charset="0"/>
                <a:cs typeface="Times New Roman" pitchFamily="18" charset="0"/>
              </a:rPr>
              <a:t>học</a:t>
            </a:r>
            <a:endParaRPr lang="en-AU" b="1" dirty="0" smtClean="0">
              <a:latin typeface="Times New Roman" pitchFamily="18" charset="0"/>
              <a:cs typeface="Times New Roman" pitchFamily="18" charset="0"/>
            </a:endParaRPr>
          </a:p>
          <a:p>
            <a:pPr marL="0" indent="0">
              <a:buNone/>
            </a:pPr>
            <a:endParaRPr lang="en-AU" dirty="0"/>
          </a:p>
        </p:txBody>
      </p:sp>
      <p:pic>
        <p:nvPicPr>
          <p:cNvPr id="6" name="Picture 5" descr="141_1128_L">
            <a:extLst>
              <a:ext uri="{FF2B5EF4-FFF2-40B4-BE49-F238E27FC236}">
                <a16:creationId xmlns="" xmlns:a16="http://schemas.microsoft.com/office/drawing/2014/main" id="{D0FC7CF5-F946-4BF1-9629-4F4829B5A1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04" r="8312" b="4658"/>
          <a:stretch/>
        </p:blipFill>
        <p:spPr bwMode="auto">
          <a:xfrm>
            <a:off x="1115616" y="1672846"/>
            <a:ext cx="2376264" cy="230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phan-hh">
            <a:extLst>
              <a:ext uri="{FF2B5EF4-FFF2-40B4-BE49-F238E27FC236}">
                <a16:creationId xmlns="" xmlns:a16="http://schemas.microsoft.com/office/drawing/2014/main" id="{04D64459-4B74-488B-8E92-91B030156700}"/>
              </a:ext>
            </a:extLst>
          </p:cNvPr>
          <p:cNvPicPr>
            <a:picLocks noChangeAspect="1" noChangeArrowheads="1"/>
          </p:cNvPicPr>
          <p:nvPr/>
        </p:nvPicPr>
        <p:blipFill>
          <a:blip r:embed="rId5"/>
          <a:srcRect/>
          <a:stretch>
            <a:fillRect/>
          </a:stretch>
        </p:blipFill>
        <p:spPr bwMode="auto">
          <a:xfrm>
            <a:off x="4572000" y="1672846"/>
            <a:ext cx="3457703" cy="230978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9" name="Picture 4" descr="Lân Hữu Cơ Đầu Trâu – Thế Giới Nông Nghiệp">
            <a:extLst>
              <a:ext uri="{FF2B5EF4-FFF2-40B4-BE49-F238E27FC236}">
                <a16:creationId xmlns="" xmlns:a16="http://schemas.microsoft.com/office/drawing/2014/main" id="{F1D0E0C7-97EA-431F-A678-29DF761C9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919" y="4365104"/>
            <a:ext cx="2187696" cy="23153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AO PHÂN BÓN URE ĐẠM PHÚ MỸ - BAO BÌ PHÚC ĐỨC">
            <a:extLst>
              <a:ext uri="{FF2B5EF4-FFF2-40B4-BE49-F238E27FC236}">
                <a16:creationId xmlns="" xmlns:a16="http://schemas.microsoft.com/office/drawing/2014/main" id="{50E687B7-9515-478B-BFCB-B085CEC87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9640" y="4324338"/>
            <a:ext cx="1836679" cy="23561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hân Kali trắng là gì? Cách sử dụng phân Kali trắng - Phân Bón Huy Long">
            <a:extLst>
              <a:ext uri="{FF2B5EF4-FFF2-40B4-BE49-F238E27FC236}">
                <a16:creationId xmlns="" xmlns:a16="http://schemas.microsoft.com/office/drawing/2014/main" id="{AE8D680B-21CA-4F33-8262-A8EE3F56E5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9755" y="4192139"/>
            <a:ext cx="1757443" cy="248273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7564293"/>
      </p:ext>
    </p:extLst>
  </p:cSld>
  <p:clrMapOvr>
    <a:masterClrMapping/>
  </p:clrMapOvr>
  <mc:AlternateContent xmlns:mc="http://schemas.openxmlformats.org/markup-compatibility/2006">
    <mc:Choice xmlns:p14="http://schemas.microsoft.com/office/powerpoint/2010/main" Requires="p14">
      <p:transition spd="slow" p14:dur="2000" advTm="25780"/>
    </mc:Choice>
    <mc:Fallback>
      <p:transition spd="slow" advTm="25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562074"/>
          </a:xfrm>
        </p:spPr>
        <p:txBody>
          <a:bodyPr>
            <a:normAutofit fontScale="90000"/>
          </a:bodyPr>
          <a:lstStyle/>
          <a:p>
            <a:r>
              <a:rPr lang="en-AU" sz="2700" b="1" dirty="0" smtClean="0">
                <a:solidFill>
                  <a:srgbClr val="FF0000"/>
                </a:solidFill>
                <a:latin typeface="Times New Roman" pitchFamily="18" charset="0"/>
                <a:cs typeface="Times New Roman" pitchFamily="18" charset="0"/>
              </a:rPr>
              <a:t>IV. </a:t>
            </a:r>
            <a:r>
              <a:rPr lang="en-AU" sz="2700" b="1" dirty="0" err="1" smtClean="0">
                <a:solidFill>
                  <a:srgbClr val="FF0000"/>
                </a:solidFill>
                <a:latin typeface="Times New Roman" pitchFamily="18" charset="0"/>
                <a:cs typeface="Times New Roman" pitchFamily="18" charset="0"/>
              </a:rPr>
              <a:t>Cách</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bảo</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quản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các</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loại</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phân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bón</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thông</a:t>
            </a:r>
            <a:r>
              <a:rPr lang="en-AU" sz="2700" b="1" dirty="0" smtClean="0">
                <a:solidFill>
                  <a:srgbClr val="FF0000"/>
                </a:solidFill>
                <a:latin typeface="Times New Roman" pitchFamily="18" charset="0"/>
                <a:cs typeface="Times New Roman" pitchFamily="18" charset="0"/>
              </a:rPr>
              <a:t> </a:t>
            </a:r>
            <a:r>
              <a:rPr lang="en-AU" sz="2700" b="1" dirty="0" err="1" smtClean="0">
                <a:solidFill>
                  <a:srgbClr val="FF0000"/>
                </a:solidFill>
                <a:latin typeface="Times New Roman" pitchFamily="18" charset="0"/>
                <a:cs typeface="Times New Roman" pitchFamily="18" charset="0"/>
              </a:rPr>
              <a:t>thường</a:t>
            </a:r>
            <a:r>
              <a:rPr lang="en-AU" b="1" dirty="0" smtClean="0">
                <a:solidFill>
                  <a:srgbClr val="FF0000"/>
                </a:solidFill>
                <a:latin typeface="Times New Roman" pitchFamily="18" charset="0"/>
                <a:cs typeface="Times New Roman" pitchFamily="18" charset="0"/>
              </a:rPr>
              <a:t/>
            </a:r>
            <a:br>
              <a:rPr lang="en-AU" b="1" dirty="0" smtClean="0">
                <a:solidFill>
                  <a:srgbClr val="FF0000"/>
                </a:solidFill>
                <a:latin typeface="Times New Roman" pitchFamily="18" charset="0"/>
                <a:cs typeface="Times New Roman" pitchFamily="18" charset="0"/>
              </a:rPr>
            </a:br>
            <a:endParaRPr lang="en-AU" dirty="0">
              <a:solidFill>
                <a:srgbClr val="FF0000"/>
              </a:solidFill>
            </a:endParaRPr>
          </a:p>
        </p:txBody>
      </p:sp>
      <p:sp>
        <p:nvSpPr>
          <p:cNvPr id="3" name="Content Placeholder 2"/>
          <p:cNvSpPr>
            <a:spLocks noGrp="1"/>
          </p:cNvSpPr>
          <p:nvPr>
            <p:ph idx="1"/>
          </p:nvPr>
        </p:nvSpPr>
        <p:spPr>
          <a:xfrm>
            <a:off x="457200" y="908720"/>
            <a:ext cx="8229600" cy="5400599"/>
          </a:xfrm>
        </p:spPr>
        <p:txBody>
          <a:bodyPr>
            <a:normAutofit/>
          </a:bodyPr>
          <a:lstStyle/>
          <a:p>
            <a:pPr marL="0" indent="0">
              <a:buNone/>
            </a:pPr>
            <a:r>
              <a:rPr lang="en-AU" b="1" dirty="0" smtClean="0">
                <a:latin typeface="Times New Roman" pitchFamily="18" charset="0"/>
                <a:cs typeface="Times New Roman" pitchFamily="18" charset="0"/>
              </a:rPr>
              <a:t>2. </a:t>
            </a:r>
            <a:r>
              <a:rPr lang="en-AU" b="1" dirty="0" err="1" smtClean="0">
                <a:latin typeface="Times New Roman" pitchFamily="18" charset="0"/>
                <a:cs typeface="Times New Roman" pitchFamily="18" charset="0"/>
              </a:rPr>
              <a:t>Phân</a:t>
            </a:r>
            <a:r>
              <a:rPr lang="en-AU" b="1" dirty="0" smtClean="0">
                <a:latin typeface="Times New Roman" pitchFamily="18" charset="0"/>
                <a:cs typeface="Times New Roman" pitchFamily="18" charset="0"/>
              </a:rPr>
              <a:t> </a:t>
            </a:r>
            <a:r>
              <a:rPr lang="en-AU" b="1" dirty="0" err="1" smtClean="0">
                <a:latin typeface="Times New Roman" pitchFamily="18" charset="0"/>
                <a:cs typeface="Times New Roman" pitchFamily="18" charset="0"/>
              </a:rPr>
              <a:t>chuồng</a:t>
            </a:r>
            <a:endParaRPr lang="en-AU" b="1" dirty="0" smtClean="0">
              <a:latin typeface="Times New Roman" pitchFamily="18" charset="0"/>
              <a:cs typeface="Times New Roman" pitchFamily="18" charset="0"/>
            </a:endParaRPr>
          </a:p>
          <a:p>
            <a:pPr marL="0" indent="0">
              <a:buNone/>
            </a:pPr>
            <a:endParaRPr lang="en-AU" dirty="0"/>
          </a:p>
        </p:txBody>
      </p:sp>
      <p:pic>
        <p:nvPicPr>
          <p:cNvPr id="4" name="Picture 2" descr="http://www.travinh.gov.vn/wps/wcm/connect/00db3f00424b1fbd9b94bf66ce0e54fd/3.jpg?MOD=AJPERES">
            <a:extLst>
              <a:ext uri="{FF2B5EF4-FFF2-40B4-BE49-F238E27FC236}">
                <a16:creationId xmlns:a16="http://schemas.microsoft.com/office/drawing/2014/main" xmlns="" id="{72044357-FCA9-41BF-AB06-DBD1C93AB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68847"/>
            <a:ext cx="4246317" cy="33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ết quả hình ảnh cho xử lý rác thải thành phân hữu cơ"/>
          <p:cNvPicPr>
            <a:picLocks noChangeAspect="1" noChangeArrowheads="1"/>
          </p:cNvPicPr>
          <p:nvPr/>
        </p:nvPicPr>
        <p:blipFill>
          <a:blip r:embed="rId5"/>
          <a:srcRect/>
          <a:stretch>
            <a:fillRect/>
          </a:stretch>
        </p:blipFill>
        <p:spPr bwMode="auto">
          <a:xfrm>
            <a:off x="4692869" y="1656709"/>
            <a:ext cx="4078288" cy="3309362"/>
          </a:xfrm>
          <a:prstGeom prst="rect">
            <a:avLst/>
          </a:prstGeom>
        </p:spPr>
        <p:style>
          <a:lnRef idx="1">
            <a:schemeClr val="accent2"/>
          </a:lnRef>
          <a:fillRef idx="2">
            <a:schemeClr val="accent2"/>
          </a:fillRef>
          <a:effectRef idx="1">
            <a:schemeClr val="accent2"/>
          </a:effectRef>
          <a:fontRef idx="minor">
            <a:schemeClr val="dk1"/>
          </a:fontRef>
        </p:style>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69771870"/>
      </p:ext>
    </p:extLst>
  </p:cSld>
  <p:clrMapOvr>
    <a:masterClrMapping/>
  </p:clrMapOvr>
  <mc:AlternateContent xmlns:mc="http://schemas.openxmlformats.org/markup-compatibility/2006">
    <mc:Choice xmlns:p14="http://schemas.microsoft.com/office/powerpoint/2010/main" Requires="p14">
      <p:transition spd="slow" p14:dur="2000" advTm="9978"/>
    </mc:Choice>
    <mc:Fallback>
      <p:transition spd="slow" advTm="9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A95E27D3-6F1A-4636-9A6D-1283D0B2CEF9}"/>
              </a:ext>
            </a:extLst>
          </p:cNvPr>
          <p:cNvSpPr>
            <a:spLocks noGrp="1" noChangeArrowheads="1"/>
          </p:cNvSpPr>
          <p:nvPr>
            <p:ph type="title"/>
          </p:nvPr>
        </p:nvSpPr>
        <p:spPr>
          <a:xfrm>
            <a:off x="2971800" y="533400"/>
            <a:ext cx="2743200" cy="884238"/>
          </a:xfrm>
          <a:solidFill>
            <a:srgbClr val="CCFFCC"/>
          </a:solidFill>
          <a:ln>
            <a:solidFill>
              <a:srgbClr val="00FF00"/>
            </a:solidFill>
            <a:miter lim="800000"/>
            <a:headEnd/>
            <a:tailEnd/>
          </a:ln>
        </p:spPr>
        <p:txBody>
          <a:bodyPr/>
          <a:lstStyle/>
          <a:p>
            <a:r>
              <a:rPr lang="en-US" altLang="en-US" dirty="0" err="1"/>
              <a:t>Dặn</a:t>
            </a:r>
            <a:r>
              <a:rPr lang="en-US" altLang="en-US" dirty="0"/>
              <a:t> </a:t>
            </a:r>
            <a:r>
              <a:rPr lang="en-US" altLang="en-US" dirty="0" err="1"/>
              <a:t>dò</a:t>
            </a:r>
            <a:endParaRPr lang="en-US" altLang="en-US" dirty="0"/>
          </a:p>
        </p:txBody>
      </p:sp>
      <p:sp>
        <p:nvSpPr>
          <p:cNvPr id="12291" name="Rectangle 3">
            <a:extLst>
              <a:ext uri="{FF2B5EF4-FFF2-40B4-BE49-F238E27FC236}">
                <a16:creationId xmlns="" xmlns:a16="http://schemas.microsoft.com/office/drawing/2014/main" id="{9B383CAD-9755-4D9A-8414-9BE0C46C8D12}"/>
              </a:ext>
            </a:extLst>
          </p:cNvPr>
          <p:cNvSpPr>
            <a:spLocks noGrp="1" noChangeArrowheads="1"/>
          </p:cNvSpPr>
          <p:nvPr>
            <p:ph type="body" idx="1"/>
          </p:nvPr>
        </p:nvSpPr>
        <p:spPr>
          <a:xfrm>
            <a:off x="457200" y="1828800"/>
            <a:ext cx="8229600" cy="4120480"/>
          </a:xfrm>
          <a:solidFill>
            <a:srgbClr val="CCFFFF"/>
          </a:solidFill>
          <a:ln>
            <a:solidFill>
              <a:srgbClr val="FF0000"/>
            </a:solidFill>
            <a:miter lim="800000"/>
            <a:headEnd/>
            <a:tailEnd/>
          </a:ln>
        </p:spPr>
        <p:txBody>
          <a:bodyPr>
            <a:normAutofit/>
          </a:bodyPr>
          <a:lstStyle/>
          <a:p>
            <a:pPr>
              <a:buFontTx/>
              <a:buNone/>
            </a:pPr>
            <a:r>
              <a:rPr lang="en-US" altLang="en-US" dirty="0">
                <a:latin typeface="Times New Roman" panose="02020603050405020304" pitchFamily="18" charset="0"/>
              </a:rPr>
              <a:t>* </a:t>
            </a:r>
            <a:r>
              <a:rPr lang="en-US" altLang="en-US" dirty="0" err="1" smtClean="0">
                <a:latin typeface="Times New Roman" panose="02020603050405020304" pitchFamily="18" charset="0"/>
              </a:rPr>
              <a:t>Học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sinh</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ghi</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tất</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cả</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các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nội</a:t>
            </a:r>
            <a:r>
              <a:rPr lang="en-US" altLang="en-US" dirty="0" smtClean="0">
                <a:latin typeface="Times New Roman" panose="02020603050405020304" pitchFamily="18" charset="0"/>
              </a:rPr>
              <a:t> dung </a:t>
            </a:r>
            <a:r>
              <a:rPr lang="en-US" altLang="en-US" dirty="0" err="1" smtClean="0">
                <a:latin typeface="Times New Roman" panose="02020603050405020304" pitchFamily="18" charset="0"/>
              </a:rPr>
              <a:t>đã</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tìm</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hiểu</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theo</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các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mục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trong</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dàn</a:t>
            </a:r>
            <a:r>
              <a:rPr lang="en-US" altLang="en-US" dirty="0" smtClean="0">
                <a:latin typeface="Times New Roman" panose="02020603050405020304" pitchFamily="18" charset="0"/>
              </a:rPr>
              <a:t> ý </a:t>
            </a:r>
            <a:r>
              <a:rPr lang="en-US" altLang="en-US" dirty="0" err="1" smtClean="0">
                <a:latin typeface="Times New Roman" panose="02020603050405020304" pitchFamily="18" charset="0"/>
              </a:rPr>
              <a:t>vào</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tập</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vở</a:t>
            </a:r>
            <a:endParaRPr lang="en-US" altLang="en-US" dirty="0">
              <a:latin typeface="Times New Roman" panose="02020603050405020304" pitchFamily="18" charset="0"/>
            </a:endParaRPr>
          </a:p>
          <a:p>
            <a:pPr>
              <a:buFont typeface="Arial" charset="0"/>
              <a:buChar char="•"/>
            </a:pPr>
            <a:r>
              <a:rPr lang="en-US" altLang="en-US" dirty="0" err="1" smtClean="0">
                <a:latin typeface="Times New Roman" panose="02020603050405020304" pitchFamily="18" charset="0"/>
              </a:rPr>
              <a:t>Chuẩn</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bị</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trước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các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câu</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hỏi</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trong</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chủ</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đề</a:t>
            </a:r>
            <a:r>
              <a:rPr lang="en-US" altLang="en-US" dirty="0" smtClean="0">
                <a:latin typeface="Times New Roman" panose="02020603050405020304" pitchFamily="18" charset="0"/>
              </a:rPr>
              <a:t> “ PHÂN BÓN” </a:t>
            </a:r>
            <a:r>
              <a:rPr lang="en-US" altLang="en-US" dirty="0" err="1" smtClean="0">
                <a:latin typeface="Times New Roman" panose="02020603050405020304" pitchFamily="18" charset="0"/>
              </a:rPr>
              <a:t>để</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học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tương</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tác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với</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cô</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trong</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lớp</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học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ảo</a:t>
            </a:r>
            <a:endParaRPr lang="en-US" altLang="en-US" dirty="0" smtClean="0">
              <a:latin typeface="Times New Roman" panose="02020603050405020304" pitchFamily="18" charset="0"/>
            </a:endParaRPr>
          </a:p>
          <a:p>
            <a:pPr>
              <a:buFont typeface="Arial" charset="0"/>
              <a:buChar char="•"/>
            </a:pPr>
            <a:r>
              <a:rPr lang="en-US" altLang="en-US" dirty="0" err="1" smtClean="0">
                <a:latin typeface="Times New Roman" panose="02020603050405020304" pitchFamily="18" charset="0"/>
              </a:rPr>
              <a:t>Tuần</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sau</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các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em</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vào</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lớp</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học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ảo</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và</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học</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theo</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thời</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khóa</a:t>
            </a:r>
            <a:r>
              <a:rPr lang="en-US" altLang="en-US" dirty="0" smtClean="0">
                <a:latin typeface="Times New Roman" panose="02020603050405020304" pitchFamily="18" charset="0"/>
              </a:rPr>
              <a:t> </a:t>
            </a:r>
            <a:r>
              <a:rPr lang="en-US" altLang="en-US" dirty="0" err="1" smtClean="0">
                <a:latin typeface="Times New Roman" panose="02020603050405020304" pitchFamily="18" charset="0"/>
              </a:rPr>
              <a:t>biểu</a:t>
            </a:r>
            <a:endParaRPr lang="en-US" altLang="en-US" dirty="0">
              <a:latin typeface="Times New Roman" panose="02020603050405020304"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52329024"/>
      </p:ext>
    </p:extLst>
  </p:cSld>
  <p:clrMapOvr>
    <a:masterClrMapping/>
  </p:clrMapOvr>
  <mc:AlternateContent xmlns:mc="http://schemas.openxmlformats.org/markup-compatibility/2006">
    <mc:Choice xmlns:p14="http://schemas.microsoft.com/office/powerpoint/2010/main" Requires="p14">
      <p:transition spd="slow" p14:dur="2000" advTm="27914"/>
    </mc:Choice>
    <mc:Fallback>
      <p:transition spd="slow" advTm="27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8565158"/>
              </p:ext>
            </p:extLst>
          </p:nvPr>
        </p:nvGraphicFramePr>
        <p:xfrm>
          <a:off x="0" y="44451"/>
          <a:ext cx="1926619" cy="1080293"/>
        </p:xfrm>
        <a:graphic>
          <a:graphicData uri="http://schemas.openxmlformats.org/presentationml/2006/ole">
            <mc:AlternateContent xmlns:mc="http://schemas.openxmlformats.org/markup-compatibility/2006">
              <mc:Choice xmlns:v="urn:schemas-microsoft-com:vml" Requires="v">
                <p:oleObj spid="_x0000_s1054" r:id="rId6" imgW="1278331" imgH="1273759" progId="">
                  <p:embed/>
                </p:oleObj>
              </mc:Choice>
              <mc:Fallback>
                <p:oleObj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451"/>
                        <a:ext cx="1926619" cy="1080293"/>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3638811"/>
              </p:ext>
            </p:extLst>
          </p:nvPr>
        </p:nvGraphicFramePr>
        <p:xfrm>
          <a:off x="7308304" y="5877271"/>
          <a:ext cx="1835695" cy="1080741"/>
        </p:xfrm>
        <a:graphic>
          <a:graphicData uri="http://schemas.openxmlformats.org/presentationml/2006/ole">
            <mc:AlternateContent xmlns:mc="http://schemas.openxmlformats.org/markup-compatibility/2006">
              <mc:Choice xmlns:v="urn:schemas-microsoft-com:vml" Requires="v">
                <p:oleObj spid="_x0000_s1055" r:id="rId8" imgW="1999793" imgH="1831543" progId="">
                  <p:embed/>
                </p:oleObj>
              </mc:Choice>
              <mc:Fallback>
                <p:oleObj r:id="rId8" imgW="1999793" imgH="1831543"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5877271"/>
                        <a:ext cx="1835695" cy="1080741"/>
                      </a:xfrm>
                      <a:prstGeom prst="rect">
                        <a:avLst/>
                      </a:prstGeom>
                      <a:noFill/>
                      <a:ln>
                        <a:noFill/>
                      </a:ln>
                    </p:spPr>
                  </p:pic>
                </p:oleObj>
              </mc:Fallback>
            </mc:AlternateContent>
          </a:graphicData>
        </a:graphic>
      </p:graphicFrame>
      <p:sp>
        <p:nvSpPr>
          <p:cNvPr id="6" name="Title 5"/>
          <p:cNvSpPr>
            <a:spLocks noGrp="1"/>
          </p:cNvSpPr>
          <p:nvPr>
            <p:ph type="title"/>
          </p:nvPr>
        </p:nvSpPr>
        <p:spPr>
          <a:xfrm>
            <a:off x="457200" y="188640"/>
            <a:ext cx="8229600" cy="1143000"/>
          </a:xfrm>
        </p:spPr>
        <p:txBody>
          <a:bodyPr>
            <a:normAutofit fontScale="90000"/>
          </a:bodyPr>
          <a:lstStyle/>
          <a:p>
            <a:r>
              <a:rPr lang="en-AU" b="1" dirty="0" err="1">
                <a:solidFill>
                  <a:srgbClr val="FF0000"/>
                </a:solidFill>
              </a:rPr>
              <a:t>Gợi</a:t>
            </a:r>
            <a:r>
              <a:rPr lang="en-AU" b="1" dirty="0">
                <a:solidFill>
                  <a:srgbClr val="FF0000"/>
                </a:solidFill>
              </a:rPr>
              <a:t> ý </a:t>
            </a:r>
            <a:r>
              <a:rPr lang="en-AU" b="1" dirty="0" err="1">
                <a:solidFill>
                  <a:srgbClr val="FF0000"/>
                </a:solidFill>
              </a:rPr>
              <a:t>một</a:t>
            </a:r>
            <a:r>
              <a:rPr lang="en-AU" b="1" dirty="0">
                <a:solidFill>
                  <a:srgbClr val="FF0000"/>
                </a:solidFill>
              </a:rPr>
              <a:t> </a:t>
            </a:r>
            <a:r>
              <a:rPr lang="en-AU" b="1" dirty="0" err="1">
                <a:solidFill>
                  <a:srgbClr val="FF0000"/>
                </a:solidFill>
              </a:rPr>
              <a:t>số</a:t>
            </a:r>
            <a:r>
              <a:rPr lang="en-AU" b="1" dirty="0">
                <a:solidFill>
                  <a:srgbClr val="FF0000"/>
                </a:solidFill>
              </a:rPr>
              <a:t> </a:t>
            </a:r>
            <a:r>
              <a:rPr lang="en-AU" b="1" dirty="0" err="1">
                <a:solidFill>
                  <a:srgbClr val="FF0000"/>
                </a:solidFill>
              </a:rPr>
              <a:t>câu</a:t>
            </a:r>
            <a:r>
              <a:rPr lang="en-AU" b="1" dirty="0">
                <a:solidFill>
                  <a:srgbClr val="FF0000"/>
                </a:solidFill>
              </a:rPr>
              <a:t> </a:t>
            </a:r>
            <a:r>
              <a:rPr lang="en-AU" b="1" dirty="0" err="1">
                <a:solidFill>
                  <a:srgbClr val="FF0000"/>
                </a:solidFill>
              </a:rPr>
              <a:t>hỏi</a:t>
            </a:r>
            <a:r>
              <a:rPr lang="en-AU" b="1" dirty="0">
                <a:solidFill>
                  <a:srgbClr val="FF0000"/>
                </a:solidFill>
              </a:rPr>
              <a:t> </a:t>
            </a:r>
            <a:r>
              <a:rPr lang="en-AU" b="1" dirty="0" err="1">
                <a:solidFill>
                  <a:srgbClr val="FF0000"/>
                </a:solidFill>
              </a:rPr>
              <a:t>chính</a:t>
            </a:r>
            <a:r>
              <a:rPr lang="en-AU" b="1" dirty="0">
                <a:solidFill>
                  <a:srgbClr val="FF0000"/>
                </a:solidFill>
              </a:rPr>
              <a:t> </a:t>
            </a:r>
            <a:r>
              <a:rPr lang="en-AU" b="1" dirty="0" err="1">
                <a:solidFill>
                  <a:srgbClr val="FF0000"/>
                </a:solidFill>
              </a:rPr>
              <a:t>cần</a:t>
            </a:r>
            <a:r>
              <a:rPr lang="en-AU" b="1" dirty="0">
                <a:solidFill>
                  <a:srgbClr val="FF0000"/>
                </a:solidFill>
              </a:rPr>
              <a:t> </a:t>
            </a:r>
            <a:r>
              <a:rPr lang="en-AU" b="1" dirty="0" err="1">
                <a:solidFill>
                  <a:srgbClr val="FF0000"/>
                </a:solidFill>
              </a:rPr>
              <a:t>tìm</a:t>
            </a:r>
            <a:r>
              <a:rPr lang="en-AU" b="1" dirty="0">
                <a:solidFill>
                  <a:srgbClr val="FF0000"/>
                </a:solidFill>
              </a:rPr>
              <a:t> </a:t>
            </a:r>
            <a:r>
              <a:rPr lang="en-AU" b="1" dirty="0" err="1">
                <a:solidFill>
                  <a:srgbClr val="FF0000"/>
                </a:solidFill>
              </a:rPr>
              <a:t>hiểu</a:t>
            </a:r>
            <a:r>
              <a:rPr lang="en-AU" b="1" dirty="0">
                <a:solidFill>
                  <a:srgbClr val="FF0000"/>
                </a:solidFill>
              </a:rPr>
              <a:t> </a:t>
            </a:r>
            <a:r>
              <a:rPr lang="en-AU" b="1" dirty="0" err="1">
                <a:solidFill>
                  <a:srgbClr val="FF0000"/>
                </a:solidFill>
              </a:rPr>
              <a:t>trong</a:t>
            </a:r>
            <a:r>
              <a:rPr lang="en-AU" b="1" dirty="0">
                <a:solidFill>
                  <a:srgbClr val="FF0000"/>
                </a:solidFill>
              </a:rPr>
              <a:t> </a:t>
            </a:r>
            <a:r>
              <a:rPr lang="en-AU" b="1" dirty="0" err="1">
                <a:solidFill>
                  <a:srgbClr val="FF0000"/>
                </a:solidFill>
              </a:rPr>
              <a:t>bài</a:t>
            </a:r>
            <a:r>
              <a:rPr lang="en-AU" b="1" dirty="0">
                <a:solidFill>
                  <a:srgbClr val="FF0000"/>
                </a:solidFill>
              </a:rPr>
              <a:t> </a:t>
            </a:r>
            <a:r>
              <a:rPr lang="en-AU" b="1" dirty="0" smtClean="0">
                <a:solidFill>
                  <a:srgbClr val="FF0000"/>
                </a:solidFill>
              </a:rPr>
              <a:t>7 </a:t>
            </a:r>
            <a:r>
              <a:rPr lang="en-AU" b="1" dirty="0" err="1" smtClean="0">
                <a:solidFill>
                  <a:srgbClr val="FF0000"/>
                </a:solidFill>
              </a:rPr>
              <a:t>và</a:t>
            </a:r>
            <a:r>
              <a:rPr lang="en-AU" b="1" dirty="0" smtClean="0">
                <a:solidFill>
                  <a:srgbClr val="FF0000"/>
                </a:solidFill>
              </a:rPr>
              <a:t> </a:t>
            </a:r>
            <a:r>
              <a:rPr lang="en-AU" b="1" dirty="0" err="1" smtClean="0">
                <a:solidFill>
                  <a:srgbClr val="FF0000"/>
                </a:solidFill>
              </a:rPr>
              <a:t>bài</a:t>
            </a:r>
            <a:r>
              <a:rPr lang="en-AU" b="1" dirty="0" smtClean="0">
                <a:solidFill>
                  <a:srgbClr val="FF0000"/>
                </a:solidFill>
              </a:rPr>
              <a:t> 9</a:t>
            </a:r>
            <a:endParaRPr lang="en-AU" b="1" dirty="0">
              <a:solidFill>
                <a:srgbClr val="FF0000"/>
              </a:solidFill>
            </a:endParaRPr>
          </a:p>
        </p:txBody>
      </p:sp>
      <p:sp>
        <p:nvSpPr>
          <p:cNvPr id="7" name="Content Placeholder 6"/>
          <p:cNvSpPr>
            <a:spLocks noGrp="1"/>
          </p:cNvSpPr>
          <p:nvPr>
            <p:ph idx="1"/>
          </p:nvPr>
        </p:nvSpPr>
        <p:spPr>
          <a:xfrm>
            <a:off x="323528" y="1628800"/>
            <a:ext cx="8568952" cy="4680520"/>
          </a:xfrm>
        </p:spPr>
        <p:txBody>
          <a:bodyPr>
            <a:noAutofit/>
          </a:bodyPr>
          <a:lstStyle/>
          <a:p>
            <a:pPr marL="514350" indent="-514350">
              <a:buAutoNum type="arabicPeriod"/>
            </a:pP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là</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gì</a:t>
            </a:r>
            <a:r>
              <a:rPr lang="en-AU" sz="2800" dirty="0" smtClean="0">
                <a:latin typeface="Times New Roman" pitchFamily="18" charset="0"/>
                <a:cs typeface="Times New Roman" pitchFamily="18" charset="0"/>
              </a:rPr>
              <a:t>?</a:t>
            </a:r>
            <a:endParaRPr lang="en-AU" sz="2800" dirty="0">
              <a:latin typeface="Times New Roman" pitchFamily="18" charset="0"/>
              <a:cs typeface="Times New Roman" pitchFamily="18" charset="0"/>
            </a:endParaRPr>
          </a:p>
          <a:p>
            <a:pPr marL="514350" indent="-514350">
              <a:buAutoNum type="arabicPeriod"/>
            </a:pP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gồm</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những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loại</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nào</a:t>
            </a:r>
            <a:r>
              <a:rPr lang="en-AU" sz="2800" dirty="0" smtClean="0">
                <a:latin typeface="Times New Roman" pitchFamily="18" charset="0"/>
                <a:cs typeface="Times New Roman" pitchFamily="18" charset="0"/>
              </a:rPr>
              <a:t>?</a:t>
            </a:r>
            <a:endParaRPr lang="en-AU" sz="2800" dirty="0">
              <a:latin typeface="Times New Roman" pitchFamily="18" charset="0"/>
              <a:cs typeface="Times New Roman" pitchFamily="18" charset="0"/>
            </a:endParaRPr>
          </a:p>
          <a:p>
            <a:pPr marL="514350" indent="-514350">
              <a:buAutoNum type="arabicPeriod"/>
            </a:pP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vào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đất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có</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tác</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dụng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gì</a:t>
            </a:r>
            <a:r>
              <a:rPr lang="en-AU" sz="2800" dirty="0" smtClean="0">
                <a:latin typeface="Times New Roman" pitchFamily="18" charset="0"/>
                <a:cs typeface="Times New Roman" pitchFamily="18" charset="0"/>
              </a:rPr>
              <a:t>?</a:t>
            </a:r>
            <a:endParaRPr lang="en-AU" sz="2800" dirty="0">
              <a:latin typeface="Times New Roman" pitchFamily="18" charset="0"/>
              <a:cs typeface="Times New Roman" pitchFamily="18" charset="0"/>
            </a:endParaRPr>
          </a:p>
          <a:p>
            <a:pPr marL="514350" indent="-514350">
              <a:buAutoNum type="arabicPeriod"/>
            </a:pPr>
            <a:r>
              <a:rPr lang="en-AU" sz="2800" dirty="0" err="1" smtClean="0">
                <a:latin typeface="Times New Roman" pitchFamily="18" charset="0"/>
                <a:cs typeface="Times New Roman" pitchFamily="18" charset="0"/>
              </a:rPr>
              <a:t>Gia</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đình</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nhà</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em</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có</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sử</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dụng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cho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cây</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không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Nếu</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có</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em</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hãy</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cho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biết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tên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của</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loại</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đó</a:t>
            </a:r>
            <a:r>
              <a:rPr lang="en-AU" sz="2800" dirty="0" smtClean="0">
                <a:latin typeface="Times New Roman" pitchFamily="18" charset="0"/>
                <a:cs typeface="Times New Roman" pitchFamily="18" charset="0"/>
              </a:rPr>
              <a:t>?</a:t>
            </a:r>
          </a:p>
          <a:p>
            <a:pPr marL="514350" indent="-514350">
              <a:buFont typeface="Arial" pitchFamily="34" charset="0"/>
              <a:buAutoNum type="arabicPeriod"/>
            </a:pPr>
            <a:r>
              <a:rPr lang="en-AU" sz="2800" dirty="0" err="1" smtClean="0">
                <a:latin typeface="Times New Roman" pitchFamily="18" charset="0"/>
                <a:cs typeface="Times New Roman" pitchFamily="18" charset="0"/>
              </a:rPr>
              <a:t>Thế</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nào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là</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lót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và</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thúc</a:t>
            </a:r>
            <a:r>
              <a:rPr lang="en-AU" sz="2800" dirty="0" smtClean="0">
                <a:latin typeface="Times New Roman" pitchFamily="18" charset="0"/>
                <a:cs typeface="Times New Roman" pitchFamily="18" charset="0"/>
              </a:rPr>
              <a:t>?</a:t>
            </a:r>
          </a:p>
          <a:p>
            <a:pPr marL="514350" indent="-514350">
              <a:buFont typeface="Arial" pitchFamily="34" charset="0"/>
              <a:buAutoNum type="arabicPeriod"/>
            </a:pPr>
            <a:r>
              <a:rPr lang="en-AU" sz="2800" dirty="0" err="1" smtClean="0">
                <a:latin typeface="Times New Roman" pitchFamily="18" charset="0"/>
                <a:cs typeface="Times New Roman" pitchFamily="18" charset="0"/>
              </a:rPr>
              <a:t>Kể</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tên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một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số</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loại</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hay </a:t>
            </a:r>
            <a:r>
              <a:rPr lang="en-AU" sz="2800" dirty="0" err="1" smtClean="0">
                <a:latin typeface="Times New Roman" pitchFamily="18" charset="0"/>
                <a:cs typeface="Times New Roman" pitchFamily="18" charset="0"/>
              </a:rPr>
              <a:t>sử</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dụng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để</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lót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bón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thúc</a:t>
            </a:r>
            <a:r>
              <a:rPr lang="en-AU" sz="2800" dirty="0" smtClean="0">
                <a:latin typeface="Times New Roman" pitchFamily="18" charset="0"/>
                <a:cs typeface="Times New Roman" pitchFamily="18" charset="0"/>
              </a:rPr>
              <a:t>?</a:t>
            </a:r>
          </a:p>
          <a:p>
            <a:pPr marL="514350" indent="-514350">
              <a:buFont typeface="Arial" pitchFamily="34" charset="0"/>
              <a:buAutoNum type="arabicPeriod"/>
            </a:pPr>
            <a:r>
              <a:rPr lang="en-AU" sz="2800" dirty="0" err="1" smtClean="0">
                <a:latin typeface="Times New Roman" pitchFamily="18" charset="0"/>
                <a:cs typeface="Times New Roman" pitchFamily="18" charset="0"/>
              </a:rPr>
              <a:t>Hãy</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cho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biết</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phương</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pháp</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bảo</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quản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phân</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hóa</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học</a:t>
            </a:r>
            <a:r>
              <a:rPr lang="en-AU" sz="2800" dirty="0" smtClean="0">
                <a:latin typeface="Times New Roman" pitchFamily="18" charset="0"/>
                <a:cs typeface="Times New Roman" pitchFamily="18" charset="0"/>
              </a:rPr>
              <a:t> </a:t>
            </a:r>
            <a:r>
              <a:rPr lang="en-AU" sz="2800" dirty="0" err="1" smtClean="0">
                <a:latin typeface="Times New Roman" pitchFamily="18" charset="0"/>
                <a:cs typeface="Times New Roman" pitchFamily="18" charset="0"/>
              </a:rPr>
              <a:t>hiện</a:t>
            </a:r>
            <a:r>
              <a:rPr lang="en-AU" sz="2800" dirty="0" smtClean="0">
                <a:latin typeface="Times New Roman" pitchFamily="18" charset="0"/>
                <a:cs typeface="Times New Roman" pitchFamily="18" charset="0"/>
              </a:rPr>
              <a:t> nay?</a:t>
            </a:r>
          </a:p>
          <a:p>
            <a:pPr marL="0" indent="0">
              <a:buNone/>
            </a:pPr>
            <a:endParaRPr lang="en-AU" sz="2800" dirty="0" smtClean="0"/>
          </a:p>
          <a:p>
            <a:pPr marL="514350" indent="-514350">
              <a:buFont typeface="Arial" pitchFamily="34" charset="0"/>
              <a:buAutoNum type="arabicPeriod"/>
            </a:pPr>
            <a:endParaRPr lang="en-AU" sz="2800" dirty="0" smtClean="0"/>
          </a:p>
          <a:p>
            <a:pPr marL="514350" indent="-514350">
              <a:buAutoNum type="arabicPeriod"/>
            </a:pPr>
            <a:endParaRPr lang="en-AU" sz="2800" dirty="0" smtClean="0">
              <a:latin typeface="Times New Roman" pitchFamily="18" charset="0"/>
              <a:cs typeface="Times New Roman" pitchFamily="18" charset="0"/>
            </a:endParaRPr>
          </a:p>
          <a:p>
            <a:pPr marL="0" indent="0">
              <a:buNone/>
            </a:pPr>
            <a:endParaRPr lang="en-AU" dirty="0">
              <a:latin typeface="Times New Roman" pitchFamily="18" charset="0"/>
              <a:cs typeface="Times New Roman" pitchFamily="18" charset="0"/>
            </a:endParaRPr>
          </a:p>
        </p:txBody>
      </p:sp>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18500" y="6032500"/>
            <a:ext cx="609600" cy="609600"/>
          </a:xfrm>
          <a:prstGeom prst="rect">
            <a:avLst/>
          </a:prstGeom>
        </p:spPr>
      </p:pic>
    </p:spTree>
    <p:custDataLst>
      <p:tags r:id="rId2"/>
    </p:custDataLst>
    <p:extLst>
      <p:ext uri="{BB962C8B-B14F-4D97-AF65-F5344CB8AC3E}">
        <p14:creationId xmlns:p14="http://schemas.microsoft.com/office/powerpoint/2010/main" val="2161108335"/>
      </p:ext>
    </p:extLst>
  </p:cSld>
  <p:clrMapOvr>
    <a:masterClrMapping/>
  </p:clrMapOvr>
  <mc:AlternateContent xmlns:mc="http://schemas.openxmlformats.org/markup-compatibility/2006">
    <mc:Choice xmlns:p14="http://schemas.microsoft.com/office/powerpoint/2010/main" Requires="p14">
      <p:transition spd="slow" p14:dur="2000" advTm="35588"/>
    </mc:Choice>
    <mc:Fallback>
      <p:transition spd="slow" advTm="35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8"/>
                </p:tgtEl>
              </p:cMediaNode>
            </p:audio>
          </p:childTnLst>
        </p:cTn>
      </p:par>
    </p:tnLst>
    <p:bldLst>
      <p:bldP spid="6" grpId="0"/>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6104"/>
          </a:xfrm>
        </p:spPr>
        <p:txBody>
          <a:bodyPr>
            <a:normAutofit/>
          </a:bodyPr>
          <a:lstStyle/>
          <a:p>
            <a:r>
              <a:rPr lang="en-AU" sz="2000" b="1" dirty="0" err="1" smtClean="0">
                <a:solidFill>
                  <a:srgbClr val="FF0000"/>
                </a:solidFill>
                <a:latin typeface="Times New Roman" pitchFamily="18" charset="0"/>
                <a:cs typeface="Times New Roman" pitchFamily="18" charset="0"/>
              </a:rPr>
              <a:t>Hướng</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dẫn</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dàn</a:t>
            </a:r>
            <a:r>
              <a:rPr lang="en-AU" sz="2000" b="1" dirty="0" smtClean="0">
                <a:solidFill>
                  <a:srgbClr val="FF0000"/>
                </a:solidFill>
                <a:latin typeface="Times New Roman" pitchFamily="18" charset="0"/>
                <a:cs typeface="Times New Roman" pitchFamily="18" charset="0"/>
              </a:rPr>
              <a:t> ý </a:t>
            </a:r>
            <a:r>
              <a:rPr lang="en-AU" sz="2000" b="1" dirty="0" err="1" smtClean="0">
                <a:solidFill>
                  <a:srgbClr val="FF0000"/>
                </a:solidFill>
                <a:latin typeface="Times New Roman" pitchFamily="18" charset="0"/>
                <a:cs typeface="Times New Roman" pitchFamily="18" charset="0"/>
              </a:rPr>
              <a:t>ghi</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nội</a:t>
            </a:r>
            <a:r>
              <a:rPr lang="en-AU" sz="2000" b="1" dirty="0" smtClean="0">
                <a:solidFill>
                  <a:srgbClr val="FF0000"/>
                </a:solidFill>
                <a:latin typeface="Times New Roman" pitchFamily="18" charset="0"/>
                <a:cs typeface="Times New Roman" pitchFamily="18" charset="0"/>
              </a:rPr>
              <a:t> dung </a:t>
            </a:r>
            <a:r>
              <a:rPr lang="en-AU" sz="2000" b="1" dirty="0" err="1" smtClean="0">
                <a:solidFill>
                  <a:srgbClr val="FF0000"/>
                </a:solidFill>
                <a:latin typeface="Times New Roman" pitchFamily="18" charset="0"/>
                <a:cs typeface="Times New Roman" pitchFamily="18" charset="0"/>
              </a:rPr>
              <a:t>bài</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học</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theo</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chủ</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đề</a:t>
            </a:r>
            <a:r>
              <a:rPr lang="en-AU" sz="2000" b="1" dirty="0" smtClean="0">
                <a:solidFill>
                  <a:srgbClr val="FF0000"/>
                </a:solidFill>
                <a:latin typeface="Times New Roman" pitchFamily="18" charset="0"/>
                <a:cs typeface="Times New Roman" pitchFamily="18" charset="0"/>
              </a:rPr>
              <a:t/>
            </a:r>
            <a:br>
              <a:rPr lang="en-AU" sz="2000" b="1" dirty="0" smtClean="0">
                <a:solidFill>
                  <a:srgbClr val="FF0000"/>
                </a:solidFill>
                <a:latin typeface="Times New Roman" pitchFamily="18" charset="0"/>
                <a:cs typeface="Times New Roman" pitchFamily="18" charset="0"/>
              </a:rPr>
            </a:br>
            <a:r>
              <a:rPr lang="en-AU" sz="2000" b="1" dirty="0" smtClean="0">
                <a:solidFill>
                  <a:srgbClr val="FF0000"/>
                </a:solidFill>
                <a:latin typeface="Times New Roman" pitchFamily="18" charset="0"/>
                <a:cs typeface="Times New Roman" pitchFamily="18" charset="0"/>
              </a:rPr>
              <a:t>CHỦ ĐỀ. PHÂN BÓN(</a:t>
            </a:r>
            <a:r>
              <a:rPr lang="en-AU" sz="2000" b="1" dirty="0" err="1" smtClean="0">
                <a:solidFill>
                  <a:srgbClr val="FF0000"/>
                </a:solidFill>
                <a:latin typeface="Times New Roman" pitchFamily="18" charset="0"/>
                <a:cs typeface="Times New Roman" pitchFamily="18" charset="0"/>
              </a:rPr>
              <a:t>bài</a:t>
            </a:r>
            <a:r>
              <a:rPr lang="en-AU" sz="2000" b="1" dirty="0" smtClean="0">
                <a:solidFill>
                  <a:srgbClr val="FF0000"/>
                </a:solidFill>
                <a:latin typeface="Times New Roman" pitchFamily="18" charset="0"/>
                <a:cs typeface="Times New Roman" pitchFamily="18" charset="0"/>
              </a:rPr>
              <a:t> 7 </a:t>
            </a:r>
            <a:r>
              <a:rPr lang="en-AU" sz="2000" b="1" dirty="0" err="1" smtClean="0">
                <a:solidFill>
                  <a:srgbClr val="FF0000"/>
                </a:solidFill>
                <a:latin typeface="Times New Roman" pitchFamily="18" charset="0"/>
                <a:cs typeface="Times New Roman" pitchFamily="18" charset="0"/>
              </a:rPr>
              <a:t>và</a:t>
            </a:r>
            <a:r>
              <a:rPr lang="en-AU" sz="2000" b="1" dirty="0" smtClean="0">
                <a:solidFill>
                  <a:srgbClr val="FF0000"/>
                </a:solidFill>
                <a:latin typeface="Times New Roman" pitchFamily="18" charset="0"/>
                <a:cs typeface="Times New Roman" pitchFamily="18" charset="0"/>
              </a:rPr>
              <a:t> </a:t>
            </a:r>
            <a:r>
              <a:rPr lang="en-AU" sz="2000" b="1" dirty="0" err="1" smtClean="0">
                <a:solidFill>
                  <a:srgbClr val="FF0000"/>
                </a:solidFill>
                <a:latin typeface="Times New Roman" pitchFamily="18" charset="0"/>
                <a:cs typeface="Times New Roman" pitchFamily="18" charset="0"/>
              </a:rPr>
              <a:t>bài</a:t>
            </a:r>
            <a:r>
              <a:rPr lang="en-AU" sz="2000" b="1" dirty="0" smtClean="0">
                <a:solidFill>
                  <a:srgbClr val="FF0000"/>
                </a:solidFill>
                <a:latin typeface="Times New Roman" pitchFamily="18" charset="0"/>
                <a:cs typeface="Times New Roman" pitchFamily="18" charset="0"/>
              </a:rPr>
              <a:t> 9)</a:t>
            </a:r>
            <a:endParaRPr lang="en-AU" sz="2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9552" y="692696"/>
            <a:ext cx="8352928" cy="6480720"/>
          </a:xfrm>
        </p:spPr>
        <p:txBody>
          <a:bodyPr>
            <a:noAutofit/>
          </a:bodyPr>
          <a:lstStyle/>
          <a:p>
            <a:pPr marL="571500" indent="-571500">
              <a:buAutoNum type="romanUcPeriod"/>
            </a:pPr>
            <a:r>
              <a:rPr lang="en-AU" sz="1800" b="1" dirty="0" err="1" smtClean="0">
                <a:latin typeface="Times New Roman" pitchFamily="18" charset="0"/>
                <a:cs typeface="Times New Roman" pitchFamily="18" charset="0"/>
              </a:rPr>
              <a:t>Phân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bón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là</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gì</a:t>
            </a:r>
            <a:r>
              <a:rPr lang="en-AU" sz="1800" b="1" dirty="0" smtClean="0">
                <a:latin typeface="Times New Roman" pitchFamily="18" charset="0"/>
                <a:cs typeface="Times New Roman" pitchFamily="18" charset="0"/>
              </a:rPr>
              <a:t>?</a:t>
            </a:r>
          </a:p>
          <a:p>
            <a:pPr marL="514350" indent="-514350">
              <a:buAutoNum type="arabicPeriod"/>
            </a:pPr>
            <a:r>
              <a:rPr lang="en-AU" sz="1800" dirty="0" err="1" smtClean="0">
                <a:latin typeface="Times New Roman" pitchFamily="18" charset="0"/>
                <a:cs typeface="Times New Roman" pitchFamily="18" charset="0"/>
              </a:rPr>
              <a:t>Khái</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niệm</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dirty="0" smtClean="0">
                <a:latin typeface="Times New Roman" pitchFamily="18" charset="0"/>
                <a:cs typeface="Times New Roman" pitchFamily="18" charset="0"/>
              </a:rPr>
              <a:t>2.  </a:t>
            </a:r>
            <a:r>
              <a:rPr lang="en-AU" sz="1800" dirty="0" err="1" smtClean="0">
                <a:latin typeface="Times New Roman" pitchFamily="18" charset="0"/>
                <a:cs typeface="Times New Roman" pitchFamily="18" charset="0"/>
              </a:rPr>
              <a:t>Phân</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loại</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dirty="0">
                <a:latin typeface="Times New Roman" pitchFamily="18" charset="0"/>
                <a:cs typeface="Times New Roman" pitchFamily="18" charset="0"/>
              </a:rPr>
              <a:t>3</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Bài</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tập</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b="1" dirty="0" smtClean="0">
                <a:latin typeface="Times New Roman" pitchFamily="18" charset="0"/>
                <a:cs typeface="Times New Roman" pitchFamily="18" charset="0"/>
              </a:rPr>
              <a:t>II.</a:t>
            </a:r>
            <a:r>
              <a:rPr lang="en-AU" sz="1800"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Tác</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dụng</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của</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phân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bón</a:t>
            </a:r>
            <a:endParaRPr lang="en-AU" sz="1800" b="1"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b="1" dirty="0" smtClean="0">
                <a:latin typeface="Times New Roman" pitchFamily="18" charset="0"/>
                <a:cs typeface="Times New Roman" pitchFamily="18" charset="0"/>
              </a:rPr>
              <a:t>III. </a:t>
            </a:r>
            <a:r>
              <a:rPr lang="en-AU" sz="1800" b="1" dirty="0" err="1" smtClean="0">
                <a:latin typeface="Times New Roman" pitchFamily="18" charset="0"/>
                <a:cs typeface="Times New Roman" pitchFamily="18" charset="0"/>
              </a:rPr>
              <a:t>Cách</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sử</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dụng</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các</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loại</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phân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bón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thông</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thường</a:t>
            </a:r>
            <a:endParaRPr lang="en-AU" sz="1800" b="1" dirty="0" smtClean="0">
              <a:latin typeface="Times New Roman" pitchFamily="18" charset="0"/>
              <a:cs typeface="Times New Roman" pitchFamily="18" charset="0"/>
            </a:endParaRPr>
          </a:p>
          <a:p>
            <a:pPr marL="0" indent="0">
              <a:buNone/>
            </a:pPr>
            <a:r>
              <a:rPr lang="en-AU" sz="1800" b="1" dirty="0" smtClean="0">
                <a:latin typeface="Times New Roman" pitchFamily="18" charset="0"/>
                <a:cs typeface="Times New Roman" pitchFamily="18" charset="0"/>
              </a:rPr>
              <a:t>1. </a:t>
            </a:r>
            <a:r>
              <a:rPr lang="en-AU" sz="1800" dirty="0" err="1" smtClean="0">
                <a:latin typeface="Times New Roman" pitchFamily="18" charset="0"/>
                <a:cs typeface="Times New Roman" pitchFamily="18" charset="0"/>
              </a:rPr>
              <a:t>Cách</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bón</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phân</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dirty="0" smtClean="0">
                <a:latin typeface="Times New Roman" pitchFamily="18" charset="0"/>
                <a:cs typeface="Times New Roman" pitchFamily="18" charset="0"/>
              </a:rPr>
              <a:t>2. </a:t>
            </a:r>
            <a:r>
              <a:rPr lang="en-AU" sz="1800" dirty="0" err="1" smtClean="0">
                <a:latin typeface="Times New Roman" pitchFamily="18" charset="0"/>
                <a:cs typeface="Times New Roman" pitchFamily="18" charset="0"/>
              </a:rPr>
              <a:t>Cách</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sử</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dụng</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một</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số</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loại</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phân</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bón</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b="1" dirty="0" smtClean="0">
                <a:latin typeface="Times New Roman" pitchFamily="18" charset="0"/>
                <a:cs typeface="Times New Roman" pitchFamily="18" charset="0"/>
              </a:rPr>
              <a:t>IV. </a:t>
            </a:r>
            <a:r>
              <a:rPr lang="en-AU" sz="1800" b="1" dirty="0" err="1" smtClean="0">
                <a:latin typeface="Times New Roman" pitchFamily="18" charset="0"/>
                <a:cs typeface="Times New Roman" pitchFamily="18" charset="0"/>
              </a:rPr>
              <a:t>Cách</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bảo</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quản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các</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loại</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phân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bón</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thông</a:t>
            </a:r>
            <a:r>
              <a:rPr lang="en-AU" sz="1800" b="1" dirty="0" smtClean="0">
                <a:latin typeface="Times New Roman" pitchFamily="18" charset="0"/>
                <a:cs typeface="Times New Roman" pitchFamily="18" charset="0"/>
              </a:rPr>
              <a:t> </a:t>
            </a:r>
            <a:r>
              <a:rPr lang="en-AU" sz="1800" b="1" dirty="0" err="1" smtClean="0">
                <a:latin typeface="Times New Roman" pitchFamily="18" charset="0"/>
                <a:cs typeface="Times New Roman" pitchFamily="18" charset="0"/>
              </a:rPr>
              <a:t>thường</a:t>
            </a:r>
            <a:endParaRPr lang="en-AU" sz="1800" b="1" dirty="0" smtClean="0">
              <a:latin typeface="Times New Roman" pitchFamily="18" charset="0"/>
              <a:cs typeface="Times New Roman" pitchFamily="18" charset="0"/>
            </a:endParaRPr>
          </a:p>
          <a:p>
            <a:pPr marL="0" indent="0">
              <a:buNone/>
            </a:pPr>
            <a:r>
              <a:rPr lang="en-AU" sz="1800" b="1" dirty="0" smtClean="0">
                <a:latin typeface="Times New Roman" pitchFamily="18" charset="0"/>
                <a:cs typeface="Times New Roman" pitchFamily="18" charset="0"/>
              </a:rPr>
              <a:t>1. </a:t>
            </a:r>
            <a:r>
              <a:rPr lang="en-AU" sz="1800" dirty="0" err="1" smtClean="0">
                <a:latin typeface="Times New Roman" pitchFamily="18" charset="0"/>
                <a:cs typeface="Times New Roman" pitchFamily="18" charset="0"/>
              </a:rPr>
              <a:t>Phân</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hóa</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học</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r>
              <a:rPr lang="en-AU" sz="1800" dirty="0" smtClean="0">
                <a:latin typeface="Times New Roman" pitchFamily="18" charset="0"/>
                <a:cs typeface="Times New Roman" pitchFamily="18" charset="0"/>
              </a:rPr>
              <a:t>2. </a:t>
            </a:r>
            <a:r>
              <a:rPr lang="en-AU" sz="1800" dirty="0" err="1">
                <a:latin typeface="Times New Roman" pitchFamily="18" charset="0"/>
                <a:cs typeface="Times New Roman" pitchFamily="18" charset="0"/>
              </a:rPr>
              <a:t>P</a:t>
            </a:r>
            <a:r>
              <a:rPr lang="en-AU" sz="1800" dirty="0" err="1" smtClean="0">
                <a:latin typeface="Times New Roman" pitchFamily="18" charset="0"/>
                <a:cs typeface="Times New Roman" pitchFamily="18" charset="0"/>
              </a:rPr>
              <a:t>hân</a:t>
            </a:r>
            <a:r>
              <a:rPr lang="en-AU" sz="1800" dirty="0" smtClean="0">
                <a:latin typeface="Times New Roman" pitchFamily="18" charset="0"/>
                <a:cs typeface="Times New Roman" pitchFamily="18" charset="0"/>
              </a:rPr>
              <a:t> </a:t>
            </a:r>
            <a:r>
              <a:rPr lang="en-AU" sz="1800" dirty="0" err="1" smtClean="0">
                <a:latin typeface="Times New Roman" pitchFamily="18" charset="0"/>
                <a:cs typeface="Times New Roman" pitchFamily="18" charset="0"/>
              </a:rPr>
              <a:t>chuồng</a:t>
            </a:r>
            <a:endParaRPr lang="en-AU" sz="1800" dirty="0" smtClean="0">
              <a:latin typeface="Times New Roman" pitchFamily="18" charset="0"/>
              <a:cs typeface="Times New Roman" pitchFamily="18" charset="0"/>
            </a:endParaRPr>
          </a:p>
          <a:p>
            <a:pPr marL="0" indent="0">
              <a:buNone/>
            </a:pPr>
            <a:r>
              <a:rPr lang="en-AU" sz="1800" dirty="0" smtClean="0">
                <a:latin typeface="Times New Roman" pitchFamily="18" charset="0"/>
                <a:cs typeface="Times New Roman" pitchFamily="18" charset="0"/>
              </a:rPr>
              <a:t>……………………………………………………………………</a:t>
            </a:r>
          </a:p>
          <a:p>
            <a:pPr marL="0" indent="0">
              <a:buNone/>
            </a:pPr>
            <a:endParaRPr lang="en-AU" sz="1800" dirty="0">
              <a:latin typeface="Times New Roman" pitchFamily="18" charset="0"/>
              <a:cs typeface="Times New Roman" pitchFamily="18"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65785058"/>
      </p:ext>
    </p:extLst>
  </p:cSld>
  <p:clrMapOvr>
    <a:masterClrMapping/>
  </p:clrMapOvr>
  <mc:AlternateContent xmlns:mc="http://schemas.openxmlformats.org/markup-compatibility/2006">
    <mc:Choice xmlns:p14="http://schemas.microsoft.com/office/powerpoint/2010/main" Requires="p14">
      <p:transition spd="slow" p14:dur="2000" advTm="15366"/>
    </mc:Choice>
    <mc:Fallback>
      <p:transition spd="slow" advTm="15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endParaRPr lang="en-US" smtClean="0"/>
          </a:p>
        </p:txBody>
      </p:sp>
      <p:sp>
        <p:nvSpPr>
          <p:cNvPr id="4099" name="Rectangle 3"/>
          <p:cNvSpPr>
            <a:spLocks noGrp="1"/>
          </p:cNvSpPr>
          <p:nvPr>
            <p:ph type="body" idx="1"/>
          </p:nvPr>
        </p:nvSpPr>
        <p:spPr/>
        <p:txBody>
          <a:bodyPr/>
          <a:lstStyle/>
          <a:p>
            <a:pPr eaLnBrk="1" hangingPunct="1"/>
            <a:endParaRPr lang="en-US" smtClean="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3375"/>
            <a:ext cx="8064500"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5666588"/>
      </p:ext>
    </p:extLst>
  </p:cSld>
  <p:clrMapOvr>
    <a:masterClrMapping/>
  </p:clrMapOvr>
  <mc:AlternateContent xmlns:mc="http://schemas.openxmlformats.org/markup-compatibility/2006">
    <mc:Choice xmlns:p14="http://schemas.microsoft.com/office/powerpoint/2010/main" Requires="p14">
      <p:transition spd="slow" p14:dur="2000" advTm="21758"/>
    </mc:Choice>
    <mc:Fallback>
      <p:transition spd="slow" advTm="21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b="1" dirty="0" err="1" smtClean="0">
                <a:solidFill>
                  <a:srgbClr val="FF0000"/>
                </a:solidFill>
                <a:latin typeface="Times New Roman" pitchFamily="18" charset="0"/>
                <a:cs typeface="Times New Roman" pitchFamily="18" charset="0"/>
              </a:rPr>
              <a:t>Sơ</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đồ</a:t>
            </a:r>
            <a:r>
              <a:rPr lang="en-AU" sz="3600" b="1" dirty="0" smtClean="0">
                <a:solidFill>
                  <a:srgbClr val="FF0000"/>
                </a:solidFill>
                <a:latin typeface="Times New Roman" pitchFamily="18" charset="0"/>
                <a:cs typeface="Times New Roman" pitchFamily="18" charset="0"/>
              </a:rPr>
              <a:t> 2. </a:t>
            </a:r>
            <a:r>
              <a:rPr lang="en-AU" sz="3600" b="1" dirty="0" err="1" smtClean="0">
                <a:solidFill>
                  <a:srgbClr val="FF0000"/>
                </a:solidFill>
                <a:latin typeface="Times New Roman" pitchFamily="18" charset="0"/>
                <a:cs typeface="Times New Roman" pitchFamily="18" charset="0"/>
              </a:rPr>
              <a:t>Một</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số</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loại</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phân</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bón</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thường</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dùng</a:t>
            </a:r>
            <a:r>
              <a:rPr lang="en-AU" sz="3600" b="1" dirty="0" smtClean="0">
                <a:solidFill>
                  <a:srgbClr val="FF0000"/>
                </a:solidFill>
                <a:latin typeface="Times New Roman" pitchFamily="18" charset="0"/>
                <a:cs typeface="Times New Roman" pitchFamily="18" charset="0"/>
              </a:rPr>
              <a:t/>
            </a:r>
            <a:br>
              <a:rPr lang="en-AU" sz="3600" b="1" dirty="0" smtClean="0">
                <a:solidFill>
                  <a:srgbClr val="FF0000"/>
                </a:solidFill>
                <a:latin typeface="Times New Roman" pitchFamily="18" charset="0"/>
                <a:cs typeface="Times New Roman" pitchFamily="18" charset="0"/>
              </a:rPr>
            </a:br>
            <a:r>
              <a:rPr lang="en-AU" sz="3600" dirty="0">
                <a:latin typeface="Times New Roman" pitchFamily="18" charset="0"/>
                <a:cs typeface="Times New Roman" pitchFamily="18" charset="0"/>
              </a:rPr>
              <a:t>	</a:t>
            </a:r>
            <a:r>
              <a:rPr lang="en-AU" sz="3600" dirty="0" smtClean="0">
                <a:latin typeface="Times New Roman" pitchFamily="18" charset="0"/>
                <a:cs typeface="Times New Roman" pitchFamily="18" charset="0"/>
              </a:rPr>
              <a:t>				(SGK, </a:t>
            </a:r>
            <a:r>
              <a:rPr lang="en-AU" sz="3600" dirty="0" err="1" smtClean="0">
                <a:latin typeface="Times New Roman" pitchFamily="18" charset="0"/>
                <a:cs typeface="Times New Roman" pitchFamily="18" charset="0"/>
              </a:rPr>
              <a:t>trang</a:t>
            </a:r>
            <a:r>
              <a:rPr lang="en-AU" sz="3600" dirty="0" smtClean="0">
                <a:latin typeface="Times New Roman" pitchFamily="18" charset="0"/>
                <a:cs typeface="Times New Roman" pitchFamily="18" charset="0"/>
              </a:rPr>
              <a:t> 16)</a:t>
            </a:r>
            <a:endParaRPr lang="en-AU" sz="3600" dirty="0">
              <a:latin typeface="Times New Roman" pitchFamily="18" charset="0"/>
              <a:cs typeface="Times New Roman" pitchFamily="18" charset="0"/>
            </a:endParaRPr>
          </a:p>
        </p:txBody>
      </p:sp>
      <p:pic>
        <p:nvPicPr>
          <p:cNvPr id="4" name="Picture 5" descr="C:\Users\ASUS\Downloads\cac-nhom-phan-bon-chinh.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748631"/>
            <a:ext cx="8136904"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52335787"/>
      </p:ext>
    </p:extLst>
  </p:cSld>
  <p:clrMapOvr>
    <a:masterClrMapping/>
  </p:clrMapOvr>
  <mc:AlternateContent xmlns:mc="http://schemas.openxmlformats.org/markup-compatibility/2006">
    <mc:Choice xmlns:p14="http://schemas.microsoft.com/office/powerpoint/2010/main" Requires="p14">
      <p:transition spd="slow" p14:dur="2000" advTm="21304"/>
    </mc:Choice>
    <mc:Fallback>
      <p:transition spd="slow" advTm="21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3600" b="1" dirty="0" err="1" smtClean="0">
                <a:solidFill>
                  <a:srgbClr val="FF0000"/>
                </a:solidFill>
                <a:latin typeface="Times New Roman" pitchFamily="18" charset="0"/>
                <a:cs typeface="Times New Roman" pitchFamily="18" charset="0"/>
              </a:rPr>
              <a:t>Bài</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tập</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phần</a:t>
            </a:r>
            <a:r>
              <a:rPr lang="en-AU" sz="3600" b="1" dirty="0" smtClean="0">
                <a:solidFill>
                  <a:srgbClr val="FF0000"/>
                </a:solidFill>
                <a:latin typeface="Times New Roman" pitchFamily="18" charset="0"/>
                <a:cs typeface="Times New Roman" pitchFamily="18" charset="0"/>
              </a:rPr>
              <a:t> </a:t>
            </a:r>
            <a:r>
              <a:rPr lang="en-AU" sz="3600" b="1" dirty="0" err="1" smtClean="0">
                <a:solidFill>
                  <a:srgbClr val="FF0000"/>
                </a:solidFill>
                <a:latin typeface="Times New Roman" pitchFamily="18" charset="0"/>
                <a:cs typeface="Times New Roman" pitchFamily="18" charset="0"/>
              </a:rPr>
              <a:t>bảng</a:t>
            </a:r>
            <a:r>
              <a:rPr lang="en-AU" sz="3600" b="1" dirty="0" smtClean="0">
                <a:solidFill>
                  <a:srgbClr val="FF0000"/>
                </a:solidFill>
                <a:latin typeface="Times New Roman" pitchFamily="18" charset="0"/>
                <a:cs typeface="Times New Roman" pitchFamily="18" charset="0"/>
              </a:rPr>
              <a:t> SGK </a:t>
            </a:r>
            <a:r>
              <a:rPr lang="en-AU" sz="3600" b="1" dirty="0" err="1" smtClean="0">
                <a:solidFill>
                  <a:srgbClr val="FF0000"/>
                </a:solidFill>
                <a:latin typeface="Times New Roman" pitchFamily="18" charset="0"/>
                <a:cs typeface="Times New Roman" pitchFamily="18" charset="0"/>
              </a:rPr>
              <a:t>trang</a:t>
            </a:r>
            <a:r>
              <a:rPr lang="en-AU" sz="3600" b="1" dirty="0" smtClean="0">
                <a:solidFill>
                  <a:srgbClr val="FF0000"/>
                </a:solidFill>
                <a:latin typeface="Times New Roman" pitchFamily="18" charset="0"/>
                <a:cs typeface="Times New Roman" pitchFamily="18" charset="0"/>
              </a:rPr>
              <a:t> 16</a:t>
            </a:r>
            <a:endParaRPr lang="en-AU"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AU"/>
          </a:p>
        </p:txBody>
      </p:sp>
      <p:pic>
        <p:nvPicPr>
          <p:cNvPr id="4" name="Picture 2" descr="C:\Users\KHANH NGUYEN\Downloads\21765638_474072856312383_702290471405559138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196752"/>
            <a:ext cx="8280920" cy="510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05991184"/>
      </p:ext>
    </p:extLst>
  </p:cSld>
  <p:clrMapOvr>
    <a:masterClrMapping/>
  </p:clrMapOvr>
  <mc:AlternateContent xmlns:mc="http://schemas.openxmlformats.org/markup-compatibility/2006">
    <mc:Choice xmlns:p14="http://schemas.microsoft.com/office/powerpoint/2010/main" Requires="p14">
      <p:transition spd="slow" p14:dur="2000" advTm="13397"/>
    </mc:Choice>
    <mc:Fallback>
      <p:transition spd="slow" advTm="13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41784"/>
            <a:ext cx="7931224" cy="1143000"/>
          </a:xfrm>
        </p:spPr>
        <p:txBody>
          <a:bodyPr>
            <a:noAutofit/>
          </a:bodyPr>
          <a:lstStyle/>
          <a:p>
            <a:r>
              <a:rPr lang="en-AU" sz="2800" b="1" dirty="0" err="1" smtClean="0">
                <a:solidFill>
                  <a:srgbClr val="FF0000"/>
                </a:solidFill>
                <a:latin typeface="Times New Roman" pitchFamily="18" charset="0"/>
                <a:cs typeface="Times New Roman" pitchFamily="18" charset="0"/>
              </a:rPr>
              <a:t>Quan</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sát</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hình</a:t>
            </a:r>
            <a:r>
              <a:rPr lang="en-AU" sz="2800" b="1" dirty="0" smtClean="0">
                <a:solidFill>
                  <a:srgbClr val="FF0000"/>
                </a:solidFill>
                <a:latin typeface="Times New Roman" pitchFamily="18" charset="0"/>
                <a:cs typeface="Times New Roman" pitchFamily="18" charset="0"/>
              </a:rPr>
              <a:t> 6, SGK  </a:t>
            </a:r>
            <a:r>
              <a:rPr lang="en-AU" sz="2800" b="1" dirty="0" err="1" smtClean="0">
                <a:solidFill>
                  <a:srgbClr val="FF0000"/>
                </a:solidFill>
                <a:latin typeface="Times New Roman" pitchFamily="18" charset="0"/>
                <a:cs typeface="Times New Roman" pitchFamily="18" charset="0"/>
              </a:rPr>
              <a:t>trang</a:t>
            </a:r>
            <a:r>
              <a:rPr lang="en-AU" sz="2800" b="1" dirty="0" smtClean="0">
                <a:solidFill>
                  <a:srgbClr val="FF0000"/>
                </a:solidFill>
                <a:latin typeface="Times New Roman" pitchFamily="18" charset="0"/>
                <a:cs typeface="Times New Roman" pitchFamily="18" charset="0"/>
              </a:rPr>
              <a:t> 17 </a:t>
            </a:r>
            <a:r>
              <a:rPr lang="en-AU" sz="2800" b="1" dirty="0" err="1" smtClean="0">
                <a:solidFill>
                  <a:srgbClr val="FF0000"/>
                </a:solidFill>
                <a:latin typeface="Times New Roman" pitchFamily="18" charset="0"/>
                <a:cs typeface="Times New Roman" pitchFamily="18" charset="0"/>
              </a:rPr>
              <a:t>và</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trả</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lời</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câu</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hỏi</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Phân</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bón</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có</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ảnh</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hưởng</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như</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thế</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nào</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đến</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đất</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năng</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suất</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và</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chất</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lượng</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nông</a:t>
            </a:r>
            <a:r>
              <a:rPr lang="en-AU" sz="2800" b="1" dirty="0" smtClean="0">
                <a:solidFill>
                  <a:srgbClr val="FF0000"/>
                </a:solidFill>
                <a:latin typeface="Times New Roman" pitchFamily="18" charset="0"/>
                <a:cs typeface="Times New Roman" pitchFamily="18" charset="0"/>
              </a:rPr>
              <a:t> </a:t>
            </a:r>
            <a:r>
              <a:rPr lang="en-AU" sz="2800" b="1" dirty="0" err="1" smtClean="0">
                <a:solidFill>
                  <a:srgbClr val="FF0000"/>
                </a:solidFill>
                <a:latin typeface="Times New Roman" pitchFamily="18" charset="0"/>
                <a:cs typeface="Times New Roman" pitchFamily="18" charset="0"/>
              </a:rPr>
              <a:t>sản</a:t>
            </a:r>
            <a:r>
              <a:rPr lang="en-AU" sz="2800" b="1" dirty="0" smtClean="0">
                <a:solidFill>
                  <a:srgbClr val="FF0000"/>
                </a:solidFill>
                <a:latin typeface="Times New Roman" pitchFamily="18" charset="0"/>
                <a:cs typeface="Times New Roman" pitchFamily="18" charset="0"/>
              </a:rPr>
              <a:t>?</a:t>
            </a:r>
            <a:endParaRPr lang="en-AU" sz="2800"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7584" y="2060848"/>
            <a:ext cx="763284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99292540"/>
      </p:ext>
    </p:extLst>
  </p:cSld>
  <p:clrMapOvr>
    <a:masterClrMapping/>
  </p:clrMapOvr>
  <mc:AlternateContent xmlns:mc="http://schemas.openxmlformats.org/markup-compatibility/2006">
    <mc:Choice xmlns:p14="http://schemas.microsoft.com/office/powerpoint/2010/main" Requires="p14">
      <p:transition spd="slow" p14:dur="2000" advTm="22864"/>
    </mc:Choice>
    <mc:Fallback>
      <p:transition spd="slow" advTm="22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ANd9GcS8020Nm_C76oN0MdvP25vFdUlRcuddMSqELZJJ29tPmQW7YCma">
            <a:extLst>
              <a:ext uri="{FF2B5EF4-FFF2-40B4-BE49-F238E27FC236}">
                <a16:creationId xmlns:a16="http://schemas.microsoft.com/office/drawing/2014/main" xmlns="" id="{F3E1677C-B396-467D-B167-D17D80129DE3}"/>
              </a:ext>
            </a:extLst>
          </p:cNvPr>
          <p:cNvPicPr>
            <a:picLocks noGrp="1" noChangeAspect="1" noChangeArrowheads="1"/>
          </p:cNvPicPr>
          <p:nvPr>
            <p:ph idx="1"/>
          </p:nvPr>
        </p:nvPicPr>
        <p:blipFill>
          <a:blip r:embed="rId5"/>
          <a:srcRect/>
          <a:stretch>
            <a:fillRect/>
          </a:stretch>
        </p:blipFill>
        <p:spPr bwMode="auto">
          <a:xfrm>
            <a:off x="4572000" y="506308"/>
            <a:ext cx="4419600" cy="4032448"/>
          </a:xfrm>
          <a:prstGeom prst="rect">
            <a:avLst/>
          </a:prstGeom>
          <a:noFill/>
          <a:ln w="9525">
            <a:noFill/>
            <a:miter lim="800000"/>
            <a:headEnd/>
            <a:tailEnd/>
          </a:ln>
        </p:spPr>
      </p:pic>
      <p:pic>
        <p:nvPicPr>
          <p:cNvPr id="5" name="Picture 11" descr="zilla.jpg">
            <a:extLst>
              <a:ext uri="{FF2B5EF4-FFF2-40B4-BE49-F238E27FC236}">
                <a16:creationId xmlns:a16="http://schemas.microsoft.com/office/drawing/2014/main" xmlns="" id="{72BA5A41-B4DF-4900-B7CA-D23853121CB2}"/>
              </a:ext>
            </a:extLst>
          </p:cNvPr>
          <p:cNvPicPr>
            <a:picLocks noChangeAspect="1"/>
          </p:cNvPicPr>
          <p:nvPr/>
        </p:nvPicPr>
        <p:blipFill>
          <a:blip r:embed="rId6"/>
          <a:stretch>
            <a:fillRect/>
          </a:stretch>
        </p:blipFill>
        <p:spPr>
          <a:xfrm>
            <a:off x="192845" y="506308"/>
            <a:ext cx="4235139" cy="4032448"/>
          </a:xfrm>
          <a:prstGeom prst="rect">
            <a:avLst/>
          </a:prstGeom>
        </p:spPr>
      </p:pic>
      <p:sp>
        <p:nvSpPr>
          <p:cNvPr id="7" name="Hộp Văn bản 6">
            <a:extLst>
              <a:ext uri="{FF2B5EF4-FFF2-40B4-BE49-F238E27FC236}">
                <a16:creationId xmlns:a16="http://schemas.microsoft.com/office/drawing/2014/main" xmlns="" id="{3B49DDC4-5A60-4B93-AA93-A995C2274891}"/>
              </a:ext>
            </a:extLst>
          </p:cNvPr>
          <p:cNvSpPr txBox="1"/>
          <p:nvPr/>
        </p:nvSpPr>
        <p:spPr>
          <a:xfrm>
            <a:off x="1115616" y="5066020"/>
            <a:ext cx="2232248"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Bón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lót</a:t>
            </a:r>
            <a:endParaRPr lang="vi-VN" sz="3200" b="1" dirty="0">
              <a:solidFill>
                <a:srgbClr val="0070C0"/>
              </a:solidFill>
              <a:latin typeface="Times New Roman" pitchFamily="18" charset="0"/>
              <a:cs typeface="Times New Roman" pitchFamily="18" charset="0"/>
            </a:endParaRPr>
          </a:p>
        </p:txBody>
      </p:sp>
      <p:sp>
        <p:nvSpPr>
          <p:cNvPr id="8" name="Hộp Văn bản 7">
            <a:extLst>
              <a:ext uri="{FF2B5EF4-FFF2-40B4-BE49-F238E27FC236}">
                <a16:creationId xmlns:a16="http://schemas.microsoft.com/office/drawing/2014/main" xmlns="" id="{8FE33549-4C7D-4169-BE2A-2778391DB764}"/>
              </a:ext>
            </a:extLst>
          </p:cNvPr>
          <p:cNvSpPr txBox="1"/>
          <p:nvPr/>
        </p:nvSpPr>
        <p:spPr>
          <a:xfrm>
            <a:off x="5486400" y="5066020"/>
            <a:ext cx="243840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Bón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thúc</a:t>
            </a:r>
            <a:endParaRPr lang="vi-VN" sz="3200" b="1" dirty="0">
              <a:solidFill>
                <a:srgbClr val="0070C0"/>
              </a:solidFill>
              <a:latin typeface="Times New Roman" pitchFamily="18" charset="0"/>
              <a:cs typeface="Times New Roman" pitchFamily="18" charset="0"/>
            </a:endParaRPr>
          </a:p>
        </p:txBody>
      </p:sp>
      <p:sp>
        <p:nvSpPr>
          <p:cNvPr id="6" name="Down Arrow 5"/>
          <p:cNvSpPr/>
          <p:nvPr/>
        </p:nvSpPr>
        <p:spPr>
          <a:xfrm>
            <a:off x="2123728" y="4538756"/>
            <a:ext cx="245362" cy="5272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Down Arrow 8"/>
          <p:cNvSpPr/>
          <p:nvPr/>
        </p:nvSpPr>
        <p:spPr>
          <a:xfrm>
            <a:off x="6558886" y="4509120"/>
            <a:ext cx="245362" cy="5272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40994068"/>
      </p:ext>
    </p:extLst>
  </p:cSld>
  <p:clrMapOvr>
    <a:masterClrMapping/>
  </p:clrMapOvr>
  <mc:AlternateContent xmlns:mc="http://schemas.openxmlformats.org/markup-compatibility/2006">
    <mc:Choice xmlns:p14="http://schemas.microsoft.com/office/powerpoint/2010/main" Requires="p14">
      <p:transition spd="slow" p14:dur="2000" advTm="21978"/>
    </mc:Choice>
    <mc:Fallback>
      <p:transition spd="slow" advTm="21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133689" y="1008417"/>
            <a:ext cx="6647745" cy="5875222"/>
            <a:chOff x="3482625" y="773288"/>
            <a:chExt cx="5908605" cy="5875222"/>
          </a:xfrm>
        </p:grpSpPr>
        <p:sp>
          <p:nvSpPr>
            <p:cNvPr id="15" name="TextBox 14"/>
            <p:cNvSpPr txBox="1"/>
            <p:nvPr/>
          </p:nvSpPr>
          <p:spPr>
            <a:xfrm>
              <a:off x="3810000" y="3200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H7: .....................</a:t>
              </a:r>
            </a:p>
          </p:txBody>
        </p:sp>
        <p:sp>
          <p:nvSpPr>
            <p:cNvPr id="16" name="TextBox 15"/>
            <p:cNvSpPr txBox="1"/>
            <p:nvPr/>
          </p:nvSpPr>
          <p:spPr>
            <a:xfrm>
              <a:off x="6644640" y="3200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H8: .........................</a:t>
              </a:r>
            </a:p>
          </p:txBody>
        </p:sp>
        <p:grpSp>
          <p:nvGrpSpPr>
            <p:cNvPr id="23" name="Group 22"/>
            <p:cNvGrpSpPr/>
            <p:nvPr/>
          </p:nvGrpSpPr>
          <p:grpSpPr>
            <a:xfrm>
              <a:off x="3482625" y="773288"/>
              <a:ext cx="5908605" cy="5875222"/>
              <a:chOff x="3482625" y="773288"/>
              <a:chExt cx="5908605" cy="5875222"/>
            </a:xfrm>
          </p:grpSpPr>
          <p:pic>
            <p:nvPicPr>
              <p:cNvPr id="9" name="Picture 11" descr="Cac kieu bon phaN2"/>
              <p:cNvPicPr>
                <a:picLocks noChangeAspect="1" noChangeArrowheads="1"/>
              </p:cNvPicPr>
              <p:nvPr/>
            </p:nvPicPr>
            <p:blipFill>
              <a:blip r:embed="rId5">
                <a:lum bright="-18000" contrast="12000"/>
              </a:blip>
              <a:srcRect/>
              <a:stretch>
                <a:fillRect/>
              </a:stretch>
            </p:blipFill>
            <p:spPr bwMode="auto">
              <a:xfrm>
                <a:off x="3482625" y="773288"/>
                <a:ext cx="2762250" cy="2350911"/>
              </a:xfrm>
              <a:prstGeom prst="rect">
                <a:avLst/>
              </a:prstGeom>
              <a:noFill/>
              <a:ln w="9525">
                <a:solidFill>
                  <a:schemeClr val="tx2">
                    <a:lumMod val="60000"/>
                    <a:lumOff val="40000"/>
                  </a:schemeClr>
                </a:solidFill>
                <a:miter lim="800000"/>
                <a:headEnd/>
                <a:tailEnd/>
              </a:ln>
            </p:spPr>
          </p:pic>
          <p:pic>
            <p:nvPicPr>
              <p:cNvPr id="10" name="Picture 12" descr="Cac kieu bon phan3"/>
              <p:cNvPicPr>
                <a:picLocks noChangeAspect="1" noChangeArrowheads="1"/>
              </p:cNvPicPr>
              <p:nvPr/>
            </p:nvPicPr>
            <p:blipFill>
              <a:blip r:embed="rId6">
                <a:lum bright="-18000" contrast="12000"/>
              </a:blip>
              <a:srcRect/>
              <a:stretch>
                <a:fillRect/>
              </a:stretch>
            </p:blipFill>
            <p:spPr bwMode="auto">
              <a:xfrm>
                <a:off x="6372579" y="773289"/>
                <a:ext cx="2667000" cy="2362200"/>
              </a:xfrm>
              <a:prstGeom prst="rect">
                <a:avLst/>
              </a:prstGeom>
              <a:noFill/>
              <a:ln w="9525">
                <a:solidFill>
                  <a:schemeClr val="tx2">
                    <a:lumMod val="60000"/>
                    <a:lumOff val="40000"/>
                  </a:schemeClr>
                </a:solidFill>
                <a:miter lim="800000"/>
                <a:headEnd/>
                <a:tailEnd/>
              </a:ln>
            </p:spPr>
          </p:pic>
          <p:pic>
            <p:nvPicPr>
              <p:cNvPr id="11" name="Picture 13" descr="Cac kieu bon phan4"/>
              <p:cNvPicPr>
                <a:picLocks noChangeAspect="1" noChangeArrowheads="1"/>
              </p:cNvPicPr>
              <p:nvPr/>
            </p:nvPicPr>
            <p:blipFill>
              <a:blip r:embed="rId7">
                <a:lum bright="-6000" contrast="12000"/>
              </a:blip>
              <a:srcRect/>
              <a:stretch>
                <a:fillRect/>
              </a:stretch>
            </p:blipFill>
            <p:spPr bwMode="auto">
              <a:xfrm>
                <a:off x="3491091" y="3733800"/>
                <a:ext cx="2743200" cy="2370137"/>
              </a:xfrm>
              <a:prstGeom prst="rect">
                <a:avLst/>
              </a:prstGeom>
              <a:noFill/>
              <a:ln w="9525">
                <a:solidFill>
                  <a:schemeClr val="tx2">
                    <a:lumMod val="60000"/>
                    <a:lumOff val="40000"/>
                  </a:schemeClr>
                </a:solidFill>
                <a:miter lim="800000"/>
                <a:headEnd/>
                <a:tailEnd/>
              </a:ln>
            </p:spPr>
          </p:pic>
          <p:pic>
            <p:nvPicPr>
              <p:cNvPr id="12" name="Picture 14" descr="Cac kieu bon phan "/>
              <p:cNvPicPr>
                <a:picLocks noChangeAspect="1" noChangeArrowheads="1"/>
              </p:cNvPicPr>
              <p:nvPr/>
            </p:nvPicPr>
            <p:blipFill>
              <a:blip r:embed="rId8">
                <a:lum bright="-6000" contrast="18000"/>
              </a:blip>
              <a:srcRect/>
              <a:stretch>
                <a:fillRect/>
              </a:stretch>
            </p:blipFill>
            <p:spPr bwMode="auto">
              <a:xfrm>
                <a:off x="6350001" y="3745089"/>
                <a:ext cx="2700338" cy="2351087"/>
              </a:xfrm>
              <a:prstGeom prst="rect">
                <a:avLst/>
              </a:prstGeom>
              <a:noFill/>
              <a:ln w="9525">
                <a:solidFill>
                  <a:schemeClr val="tx2">
                    <a:lumMod val="60000"/>
                    <a:lumOff val="40000"/>
                  </a:schemeClr>
                </a:solidFill>
                <a:miter lim="800000"/>
                <a:headEnd/>
                <a:tailEnd/>
              </a:ln>
            </p:spPr>
          </p:pic>
          <p:sp>
            <p:nvSpPr>
              <p:cNvPr id="14" name="TextBox 13"/>
              <p:cNvSpPr txBox="1"/>
              <p:nvPr/>
            </p:nvSpPr>
            <p:spPr>
              <a:xfrm>
                <a:off x="3911604" y="6248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H9: ..................</a:t>
                </a:r>
              </a:p>
            </p:txBody>
          </p:sp>
          <p:sp>
            <p:nvSpPr>
              <p:cNvPr id="17" name="TextBox 16"/>
              <p:cNvSpPr txBox="1"/>
              <p:nvPr/>
            </p:nvSpPr>
            <p:spPr>
              <a:xfrm>
                <a:off x="6739470" y="6248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H10: ....................</a:t>
                </a:r>
              </a:p>
            </p:txBody>
          </p:sp>
        </p:grpSp>
      </p:grpSp>
      <p:sp>
        <p:nvSpPr>
          <p:cNvPr id="2" name="Hộp Văn bản 1">
            <a:extLst>
              <a:ext uri="{FF2B5EF4-FFF2-40B4-BE49-F238E27FC236}">
                <a16:creationId xmlns:a16="http://schemas.microsoft.com/office/drawing/2014/main" xmlns="" id="{6B31DC5B-8260-4873-A0FD-58E036D61A81}"/>
              </a:ext>
            </a:extLst>
          </p:cNvPr>
          <p:cNvSpPr txBox="1"/>
          <p:nvPr/>
        </p:nvSpPr>
        <p:spPr>
          <a:xfrm>
            <a:off x="323528" y="-4135"/>
            <a:ext cx="8712968" cy="954107"/>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bón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trồng</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160669215"/>
      </p:ext>
    </p:extLst>
  </p:cSld>
  <p:clrMapOvr>
    <a:masterClrMapping/>
  </p:clrMapOvr>
  <mc:AlternateContent xmlns:mc="http://schemas.openxmlformats.org/markup-compatibility/2006">
    <mc:Choice xmlns:p14="http://schemas.microsoft.com/office/powerpoint/2010/main" Requires="p14">
      <p:transition spd="slow" p14:dur="2000" advTm="23591"/>
    </mc:Choice>
    <mc:Fallback>
      <p:transition spd="slow" advTm="23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3.8"/>
</p:tagLst>
</file>

<file path=ppt/tags/tag2.xml><?xml version="1.0" encoding="utf-8"?>
<p:tagLst xmlns:a="http://schemas.openxmlformats.org/drawingml/2006/main" xmlns:r="http://schemas.openxmlformats.org/officeDocument/2006/relationships" xmlns:p="http://schemas.openxmlformats.org/presentationml/2006/main">
  <p:tag name="TIMING" val="|1.5|2"/>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636</Words>
  <Application>Microsoft Office PowerPoint</Application>
  <PresentationFormat>On-screen Show (4:3)</PresentationFormat>
  <Paragraphs>73</Paragraphs>
  <Slides>13</Slides>
  <Notes>1</Notes>
  <HiddenSlides>0</HiddenSlides>
  <MMClips>13</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13</vt:i4>
      </vt:variant>
    </vt:vector>
  </HeadingPairs>
  <TitlesOfParts>
    <vt:vector size="14" baseType="lpstr">
      <vt:lpstr>Office Theme</vt:lpstr>
      <vt:lpstr>HƯỚNG DẪN HỌC SINH NGHIÊN CỨU BÀI HỌC CHỦ ĐỀ. PHÂN BÓN (2 tiết) Bài 7. TÁC DỤNG CỦA PHÂN BÓN TRONG TRỒNG TRỌT Bài 9. CÁCH SỬ DỤNG VÀ BẢO QUẢN CÁC LOẠI PHÂN BÓN THÔNG THƯỜNG.</vt:lpstr>
      <vt:lpstr>Gợi ý một số câu hỏi chính cần tìm hiểu trong bài 7 và bài 9</vt:lpstr>
      <vt:lpstr>Hướng dẫn dàn ý ghi nội dung bài học theo chủ đề CHỦ ĐỀ. PHÂN BÓN(bài 7 và bài 9)</vt:lpstr>
      <vt:lpstr>PowerPoint Presentation</vt:lpstr>
      <vt:lpstr>Sơ đồ 2. Một số loại phân bón thường dùng      (SGK, trang 16)</vt:lpstr>
      <vt:lpstr>Bài tập phần bảng SGK trang 16</vt:lpstr>
      <vt:lpstr>Quan sát hình 6, SGK  trang 17 và trả lời câu hỏi: Phân bón có ảnh hưởng như thế nào đến đất, năng suất và chất lượng nông sản?</vt:lpstr>
      <vt:lpstr>PowerPoint Presentation</vt:lpstr>
      <vt:lpstr>PowerPoint Presentation</vt:lpstr>
      <vt:lpstr>PowerPoint Presentation</vt:lpstr>
      <vt:lpstr>IV. Cách bảo quản các loại phân bón thông thường </vt:lpstr>
      <vt:lpstr>IV. Cách bảo quản các loại phân bón thông thường </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CHUẨN BỊ BÀI HỌC CHỦ ĐỀ. PHÂN BÓN Bài 7. TÁC DỤNG CỦA PHÂN BÓN TRONG TRỒNG TRỌT Bài 9. CÁCH SỬ DỤNG VÀ BẢO QUẢN CÁC LOẠI PHÂN BÓN THÔNG THƯỜNG.</dc:title>
  <dc:creator>USER</dc:creator>
  <cp:lastModifiedBy>USER</cp:lastModifiedBy>
  <cp:revision>20</cp:revision>
  <dcterms:created xsi:type="dcterms:W3CDTF">2021-09-25T08:01:48Z</dcterms:created>
  <dcterms:modified xsi:type="dcterms:W3CDTF">2021-09-25T11:30:27Z</dcterms:modified>
</cp:coreProperties>
</file>