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068" r:id="rId2"/>
    <p:sldId id="2079" r:id="rId3"/>
    <p:sldId id="263" r:id="rId4"/>
    <p:sldId id="2062" r:id="rId5"/>
    <p:sldId id="2046" r:id="rId6"/>
    <p:sldId id="2058" r:id="rId7"/>
    <p:sldId id="2048" r:id="rId8"/>
    <p:sldId id="2047" r:id="rId9"/>
    <p:sldId id="2049" r:id="rId10"/>
    <p:sldId id="2069" r:id="rId11"/>
    <p:sldId id="2050" r:id="rId12"/>
    <p:sldId id="2065" r:id="rId13"/>
    <p:sldId id="2051" r:id="rId14"/>
    <p:sldId id="2066" r:id="rId15"/>
    <p:sldId id="2052" r:id="rId16"/>
    <p:sldId id="2053" r:id="rId17"/>
    <p:sldId id="2054" r:id="rId18"/>
    <p:sldId id="2055" r:id="rId19"/>
    <p:sldId id="20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pos="1073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18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325" userDrawn="1">
          <p15:clr>
            <a:srgbClr val="A4A3A4"/>
          </p15:clr>
        </p15:guide>
        <p15:guide id="10" orient="horz" pos="8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D9D9D8"/>
    <a:srgbClr val="B4B4B5"/>
    <a:srgbClr val="B3B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3"/>
    <p:restoredTop sz="95186"/>
  </p:normalViewPr>
  <p:slideViewPr>
    <p:cSldViewPr snapToGrid="0" snapToObjects="1" showGuides="1">
      <p:cViewPr varScale="1">
        <p:scale>
          <a:sx n="63" d="100"/>
          <a:sy n="63" d="100"/>
        </p:scale>
        <p:origin x="940" y="64"/>
      </p:cViewPr>
      <p:guideLst>
        <p:guide orient="horz" pos="2160"/>
        <p:guide pos="7355"/>
        <p:guide pos="1073"/>
        <p:guide pos="3840"/>
        <p:guide orient="horz" pos="346"/>
        <p:guide orient="horz" pos="3974"/>
        <p:guide pos="5518"/>
        <p:guide pos="2139"/>
        <p:guide pos="325"/>
        <p:guide orient="horz" pos="8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7" d="100"/>
          <a:sy n="77" d="100"/>
        </p:scale>
        <p:origin x="34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367838-CB9E-1C4E-B6E3-A78C0BA00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>
              <a:latin typeface="Domine" panose="0204050304040306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E375D-1A8F-9F4D-8CC8-BAE8A5E91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18E09-BFC9-6B48-96B7-BE5177A01D51}" type="datetimeFigureOut">
              <a:rPr lang="es-ES_tradnl" smtClean="0">
                <a:latin typeface="Domine" panose="02040503040403060204" pitchFamily="18" charset="0"/>
              </a:rPr>
              <a:t>12/09/2021</a:t>
            </a:fld>
            <a:endParaRPr lang="es-ES_tradnl" dirty="0">
              <a:latin typeface="Domine" panose="0204050304040306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7A4FF-704A-954D-BC9C-F371462E0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>
              <a:latin typeface="Domine" panose="0204050304040306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880EF-7252-FC47-A361-5A3684F19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F8D33-B625-EE45-B94F-4FC0DF67D7D4}" type="slidenum">
              <a:rPr lang="es-ES_tradnl" smtClean="0">
                <a:latin typeface="Domine" panose="02040503040403060204" pitchFamily="18" charset="0"/>
              </a:rPr>
              <a:t>‹#›</a:t>
            </a:fld>
            <a:endParaRPr lang="es-ES_tradnl" dirty="0">
              <a:latin typeface="Domine" panose="0204050304040306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75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Domine" panose="0204050304040306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Domine" panose="02040503040403060204" pitchFamily="18" charset="0"/>
              </a:defRPr>
            </a:lvl1pPr>
          </a:lstStyle>
          <a:p>
            <a:fld id="{88EDFB7E-8A14-5F4A-A8BC-FEC574E653A4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Domine" panose="0204050304040306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Domine" panose="02040503040403060204" pitchFamily="18" charset="0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Domine" panose="02040503040403060204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Domine" panose="02040503040403060204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Domine" panose="02040503040403060204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Domine" panose="02040503040403060204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Domine" panose="0204050304040306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Domine" panose="0204050304040306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Domine" panose="02040503040403060204" pitchFamily="18" charset="0"/>
              </a:defRPr>
            </a:lvl1pPr>
          </a:lstStyle>
          <a:p>
            <a:fld id="{B50CD552-C10E-614A-B810-77E320220E26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Domine" panose="0204050304040306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Domine" panose="02040503040403060204" pitchFamily="18" charset="0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992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8FF530-691A-5B4D-8518-1C186ECCD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638" t="55283" b="19528"/>
          <a:stretch>
            <a:fillRect/>
          </a:stretch>
        </p:blipFill>
        <p:spPr>
          <a:xfrm>
            <a:off x="0" y="4464424"/>
            <a:ext cx="12192000" cy="2393576"/>
          </a:xfrm>
          <a:custGeom>
            <a:avLst/>
            <a:gdLst>
              <a:gd name="connsiteX0" fmla="*/ 0 w 12192000"/>
              <a:gd name="connsiteY0" fmla="*/ 0 h 2393576"/>
              <a:gd name="connsiteX1" fmla="*/ 12192000 w 12192000"/>
              <a:gd name="connsiteY1" fmla="*/ 0 h 2393576"/>
              <a:gd name="connsiteX2" fmla="*/ 12192000 w 12192000"/>
              <a:gd name="connsiteY2" fmla="*/ 2393576 h 2393576"/>
              <a:gd name="connsiteX3" fmla="*/ 0 w 12192000"/>
              <a:gd name="connsiteY3" fmla="*/ 2393576 h 23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93576">
                <a:moveTo>
                  <a:pt x="0" y="0"/>
                </a:moveTo>
                <a:lnTo>
                  <a:pt x="12192000" y="0"/>
                </a:lnTo>
                <a:lnTo>
                  <a:pt x="12192000" y="2393576"/>
                </a:lnTo>
                <a:lnTo>
                  <a:pt x="0" y="2393576"/>
                </a:lnTo>
                <a:close/>
              </a:path>
            </a:pathLst>
          </a:cu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F87788-73A9-1248-8D55-EE9D58105C57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1149269" y="744607"/>
            <a:ext cx="3917406" cy="3917408"/>
          </a:xfrm>
          <a:prstGeom prst="diamond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Domine" panose="02040503040403060204" pitchFamily="18" charset="0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9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B99203-E3B3-9D44-A5D1-34EE3829A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7638" t="55283" b="19528"/>
          <a:stretch>
            <a:fillRect/>
          </a:stretch>
        </p:blipFill>
        <p:spPr>
          <a:xfrm>
            <a:off x="0" y="4464424"/>
            <a:ext cx="12192000" cy="2393576"/>
          </a:xfrm>
          <a:custGeom>
            <a:avLst/>
            <a:gdLst>
              <a:gd name="connsiteX0" fmla="*/ 0 w 12192000"/>
              <a:gd name="connsiteY0" fmla="*/ 0 h 2393576"/>
              <a:gd name="connsiteX1" fmla="*/ 12192000 w 12192000"/>
              <a:gd name="connsiteY1" fmla="*/ 0 h 2393576"/>
              <a:gd name="connsiteX2" fmla="*/ 12192000 w 12192000"/>
              <a:gd name="connsiteY2" fmla="*/ 2393576 h 2393576"/>
              <a:gd name="connsiteX3" fmla="*/ 0 w 12192000"/>
              <a:gd name="connsiteY3" fmla="*/ 2393576 h 239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93576">
                <a:moveTo>
                  <a:pt x="0" y="0"/>
                </a:moveTo>
                <a:lnTo>
                  <a:pt x="12192000" y="0"/>
                </a:lnTo>
                <a:lnTo>
                  <a:pt x="12192000" y="2393576"/>
                </a:lnTo>
                <a:lnTo>
                  <a:pt x="0" y="23935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0376340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AE7764-B2E2-3444-8728-FD525749C8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8491" r="27638" b="18679"/>
          <a:stretch>
            <a:fillRect/>
          </a:stretch>
        </p:blipFill>
        <p:spPr>
          <a:xfrm>
            <a:off x="0" y="3980329"/>
            <a:ext cx="12192000" cy="3119718"/>
          </a:xfrm>
          <a:custGeom>
            <a:avLst/>
            <a:gdLst>
              <a:gd name="connsiteX0" fmla="*/ 0 w 12192000"/>
              <a:gd name="connsiteY0" fmla="*/ 0 h 3119718"/>
              <a:gd name="connsiteX1" fmla="*/ 12192000 w 12192000"/>
              <a:gd name="connsiteY1" fmla="*/ 0 h 3119718"/>
              <a:gd name="connsiteX2" fmla="*/ 12192000 w 12192000"/>
              <a:gd name="connsiteY2" fmla="*/ 3119718 h 3119718"/>
              <a:gd name="connsiteX3" fmla="*/ 0 w 12192000"/>
              <a:gd name="connsiteY3" fmla="*/ 3119718 h 311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19718">
                <a:moveTo>
                  <a:pt x="0" y="0"/>
                </a:moveTo>
                <a:lnTo>
                  <a:pt x="12192000" y="0"/>
                </a:lnTo>
                <a:lnTo>
                  <a:pt x="12192000" y="3119718"/>
                </a:lnTo>
                <a:lnTo>
                  <a:pt x="0" y="31197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5816137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73590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43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Domine" panose="02040503040403060204" pitchFamily="18" charset="0"/>
              </a:defRPr>
            </a:lvl1pPr>
          </a:lstStyle>
          <a:p>
            <a:fld id="{B50CD552-C10E-614A-B810-77E320220E26}" type="datetimeFigureOut">
              <a:rPr lang="en-US" smtClean="0"/>
              <a:pPr/>
              <a:t>9/12/2021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Domine" panose="0204050304040306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Domine" panose="02040503040403060204" pitchFamily="18" charset="0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0" r:id="rId3"/>
    <p:sldLayoutId id="2147483669" r:id="rId4"/>
    <p:sldLayoutId id="2147483673" r:id="rId5"/>
    <p:sldLayoutId id="2147483671" r:id="rId6"/>
    <p:sldLayoutId id="2147483674" r:id="rId7"/>
    <p:sldLayoutId id="2147483672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Domine" panose="0204050304040306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Domine" panose="0204050304040306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lcome to the two new members of our family! Velkommen! Vitajte! -  Eurodiac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6913" y="5612641"/>
            <a:ext cx="8352429" cy="8666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B0F0"/>
                </a:solidFill>
              </a:rPr>
              <a:t>TEACHER : LÊ THANH HÀ </a:t>
            </a:r>
            <a:endParaRPr lang="vi-VN" sz="5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77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B8C03-F93D-464B-9903-1E8DF564C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880" y="182880"/>
            <a:ext cx="6398361" cy="64922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CBA579-B08F-443F-83D1-1213A9F27D74}"/>
              </a:ext>
            </a:extLst>
          </p:cNvPr>
          <p:cNvSpPr/>
          <p:nvPr/>
        </p:nvSpPr>
        <p:spPr>
          <a:xfrm>
            <a:off x="815239" y="2446304"/>
            <a:ext cx="36935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2 Listen </a:t>
            </a:r>
          </a:p>
        </p:txBody>
      </p:sp>
    </p:spTree>
    <p:extLst>
      <p:ext uri="{BB962C8B-B14F-4D97-AF65-F5344CB8AC3E}">
        <p14:creationId xmlns:p14="http://schemas.microsoft.com/office/powerpoint/2010/main" val="2336584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12192000" cy="1095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57">
            <a:extLst>
              <a:ext uri="{FF2B5EF4-FFF2-40B4-BE49-F238E27FC236}">
                <a16:creationId xmlns:a16="http://schemas.microsoft.com/office/drawing/2014/main" id="{990A5F33-98FD-414C-8E10-FE5DA61ADA67}"/>
              </a:ext>
            </a:extLst>
          </p:cNvPr>
          <p:cNvSpPr/>
          <p:nvPr/>
        </p:nvSpPr>
        <p:spPr>
          <a:xfrm>
            <a:off x="564980" y="311024"/>
            <a:ext cx="468000" cy="468000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4889" y="160304"/>
            <a:ext cx="8527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F3F3F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2 – Listen 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1932376"/>
            <a:ext cx="12192000" cy="2892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  <a:spcAft>
                <a:spcPts val="400"/>
              </a:spcAft>
            </a:pPr>
            <a:r>
              <a:rPr lang="en-US" sz="4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4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Charlie's mum is </a:t>
            </a:r>
            <a:r>
              <a:rPr lang="en-US" sz="46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at home / at work.</a:t>
            </a:r>
            <a:endParaRPr lang="en-US" sz="46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7000"/>
              </a:lnSpc>
              <a:spcAft>
                <a:spcPts val="400"/>
              </a:spcAft>
            </a:pPr>
            <a:r>
              <a:rPr lang="en-US" sz="4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Her laptop is </a:t>
            </a:r>
            <a:r>
              <a:rPr lang="en-US" sz="46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 the drawer / on the TV.</a:t>
            </a:r>
            <a:endParaRPr lang="en-US" sz="46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7000"/>
              </a:lnSpc>
            </a:pPr>
            <a:r>
              <a:rPr lang="en-US" sz="4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46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Her speakers are </a:t>
            </a:r>
            <a:r>
              <a:rPr lang="en-US" sz="46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 Charlie's room / her room.</a:t>
            </a:r>
            <a:endParaRPr lang="en-US" sz="46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80054" y="2822383"/>
            <a:ext cx="1937315" cy="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63796" y="3712390"/>
            <a:ext cx="3213474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90879" y="4645481"/>
            <a:ext cx="437421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Friends Plus for Vietnam G6 SB Track 1.07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2668" y="320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94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Box 234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2478231" y="443177"/>
            <a:ext cx="7875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STARTER UNIT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659" y="3607746"/>
            <a:ext cx="11647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Be. Questions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(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hỏi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với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động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từ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“to be”)</a:t>
            </a:r>
          </a:p>
        </p:txBody>
      </p:sp>
      <p:sp>
        <p:nvSpPr>
          <p:cNvPr id="6" name="Rectangle 5"/>
          <p:cNvSpPr/>
          <p:nvPr/>
        </p:nvSpPr>
        <p:spPr>
          <a:xfrm>
            <a:off x="3722082" y="1739040"/>
            <a:ext cx="50878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4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Language Focus</a:t>
            </a:r>
          </a:p>
        </p:txBody>
      </p:sp>
    </p:spTree>
    <p:extLst>
      <p:ext uri="{BB962C8B-B14F-4D97-AF65-F5344CB8AC3E}">
        <p14:creationId xmlns:p14="http://schemas.microsoft.com/office/powerpoint/2010/main" val="2646216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2000" cy="1095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7">
            <a:extLst>
              <a:ext uri="{FF2B5EF4-FFF2-40B4-BE49-F238E27FC236}">
                <a16:creationId xmlns:a16="http://schemas.microsoft.com/office/drawing/2014/main" id="{990A5F33-98FD-414C-8E10-FE5DA61ADA67}"/>
              </a:ext>
            </a:extLst>
          </p:cNvPr>
          <p:cNvSpPr/>
          <p:nvPr/>
        </p:nvSpPr>
        <p:spPr>
          <a:xfrm>
            <a:off x="564980" y="311024"/>
            <a:ext cx="468000" cy="468000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4889" y="160304"/>
            <a:ext cx="85276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F3F3F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3 - Work in pairs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99" t="3659" r="1666" b="4032"/>
          <a:stretch/>
        </p:blipFill>
        <p:spPr>
          <a:xfrm>
            <a:off x="-52511" y="1406935"/>
            <a:ext cx="12244511" cy="52054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49192" y="5497611"/>
            <a:ext cx="1968843" cy="952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aren't</a:t>
            </a:r>
            <a:endParaRPr lang="en-US" sz="44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9078" y="3236137"/>
            <a:ext cx="10703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Is</a:t>
            </a:r>
          </a:p>
        </p:txBody>
      </p:sp>
      <p:sp>
        <p:nvSpPr>
          <p:cNvPr id="8" name="Rectangle 7"/>
          <p:cNvSpPr/>
          <p:nvPr/>
        </p:nvSpPr>
        <p:spPr>
          <a:xfrm>
            <a:off x="564980" y="4924285"/>
            <a:ext cx="11644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Are</a:t>
            </a:r>
          </a:p>
        </p:txBody>
      </p:sp>
      <p:sp>
        <p:nvSpPr>
          <p:cNvPr id="9" name="Rectangle 8"/>
          <p:cNvSpPr/>
          <p:nvPr/>
        </p:nvSpPr>
        <p:spPr>
          <a:xfrm>
            <a:off x="10399351" y="2356148"/>
            <a:ext cx="2044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I'm not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87217" y="3357533"/>
            <a:ext cx="9941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403987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2321" y="707598"/>
            <a:ext cx="116473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Possessive Pronouns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(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Đại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từ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sở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hữu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)</a:t>
            </a:r>
          </a:p>
          <a:p>
            <a:pPr algn="ctr"/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Là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những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đại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từ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chỉ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sự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sở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hữu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đ</a:t>
            </a:r>
            <a:r>
              <a:rPr lang="vi-VN" sz="6000" dirty="0">
                <a:latin typeface="Domine" panose="02040503040403060204" pitchFamily="18" charset="0"/>
                <a:cs typeface="Arima Madurai Semi" pitchFamily="2" charset="77"/>
              </a:rPr>
              <a:t>ư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ợc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sử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dụng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th</a:t>
            </a:r>
            <a:r>
              <a:rPr lang="vi-VN" sz="6000" dirty="0">
                <a:latin typeface="Domine" panose="02040503040403060204" pitchFamily="18" charset="0"/>
                <a:cs typeface="Arima Madurai Semi" pitchFamily="2" charset="77"/>
              </a:rPr>
              <a:t>ư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ờng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xuyên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nhằm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tránh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sự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lặp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từ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ở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những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câu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phía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 tr</a:t>
            </a:r>
            <a:r>
              <a:rPr lang="vi-VN" sz="6000" dirty="0">
                <a:latin typeface="Domine" panose="02040503040403060204" pitchFamily="18" charset="0"/>
                <a:cs typeface="Arima Madurai Semi" pitchFamily="2" charset="77"/>
              </a:rPr>
              <a:t>ư</a:t>
            </a:r>
            <a:r>
              <a:rPr lang="en-US" sz="6000" dirty="0" err="1">
                <a:latin typeface="Domine" panose="02040503040403060204" pitchFamily="18" charset="0"/>
                <a:cs typeface="Arima Madurai Semi" pitchFamily="2" charset="77"/>
              </a:rPr>
              <a:t>ớc</a:t>
            </a:r>
            <a:r>
              <a:rPr lang="en-US" sz="6000" dirty="0">
                <a:latin typeface="Domine" panose="02040503040403060204" pitchFamily="18" charset="0"/>
                <a:cs typeface="Arima Madurai Semi" pitchFamily="2" charset="77"/>
              </a:rPr>
              <a:t>. </a:t>
            </a:r>
          </a:p>
          <a:p>
            <a:pPr algn="ctr"/>
            <a:endParaRPr lang="en-US" sz="6000" b="1" dirty="0">
              <a:solidFill>
                <a:srgbClr val="FF0000"/>
              </a:solidFill>
              <a:latin typeface="Domine" panose="02040503040403060204" pitchFamily="18" charset="0"/>
              <a:cs typeface="Arima Madurai Sem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5685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ector Interior Sketch Design Of Bedroom. Stock Vector - Illustration of  architect, modern: 5918532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" b="10428"/>
          <a:stretch/>
        </p:blipFill>
        <p:spPr bwMode="auto">
          <a:xfrm>
            <a:off x="4945652" y="934278"/>
            <a:ext cx="7231720" cy="59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rief Regarding Cartoon House Drawing Techniques - Pogo Fan Clu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" b="100000" l="2198" r="98626">
                        <a14:foregroundMark x1="62775" y1="14315" x2="75962" y2="18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10" r="11656"/>
          <a:stretch/>
        </p:blipFill>
        <p:spPr bwMode="auto">
          <a:xfrm>
            <a:off x="5848464" y="636104"/>
            <a:ext cx="6806562" cy="62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944" y="1119304"/>
            <a:ext cx="53737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This is </a:t>
            </a:r>
            <a:r>
              <a:rPr lang="en-US" sz="48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our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 house. 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129" y="335166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</a:t>
            </a:r>
            <a:r>
              <a:rPr lang="en-US" sz="4800" b="1" dirty="0">
                <a:solidFill>
                  <a:srgbClr val="636363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This is </a:t>
            </a:r>
            <a:r>
              <a:rPr lang="en-US" sz="48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 bedroom. </a:t>
            </a:r>
            <a:b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</a:b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1677" y="2135327"/>
            <a:ext cx="2475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It's 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ours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3250" y="4569529"/>
            <a:ext cx="26132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It's 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mine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581663" y="1909303"/>
            <a:ext cx="2363989" cy="440680"/>
            <a:chOff x="2581663" y="1909303"/>
            <a:chExt cx="2363989" cy="44068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2581663" y="1909303"/>
              <a:ext cx="2363989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524656" y="1977132"/>
              <a:ext cx="0" cy="372851"/>
            </a:xfrm>
            <a:prstGeom prst="straightConnector1">
              <a:avLst/>
            </a:prstGeom>
            <a:ln w="38100">
              <a:solidFill>
                <a:srgbClr val="00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644768" y="4136494"/>
            <a:ext cx="3203696" cy="433035"/>
            <a:chOff x="2581663" y="1909303"/>
            <a:chExt cx="3203696" cy="43303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2581663" y="1909303"/>
              <a:ext cx="320369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700552" y="1969487"/>
              <a:ext cx="0" cy="372851"/>
            </a:xfrm>
            <a:prstGeom prst="straightConnector1">
              <a:avLst/>
            </a:prstGeom>
            <a:ln w="38100">
              <a:solidFill>
                <a:srgbClr val="00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2714618" y="5400526"/>
            <a:ext cx="1282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81663" y="2966324"/>
            <a:ext cx="1282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5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900579"/>
              </p:ext>
            </p:extLst>
          </p:nvPr>
        </p:nvGraphicFramePr>
        <p:xfrm>
          <a:off x="-1" y="-8322"/>
          <a:ext cx="12192000" cy="6814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14029598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18616875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554671593"/>
                    </a:ext>
                  </a:extLst>
                </a:gridCol>
              </a:tblGrid>
              <a:tr h="73995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Subject Pronouns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Possessive</a:t>
                      </a:r>
                      <a:endParaRPr kumimoji="0" lang="en-US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965215"/>
                  </a:ext>
                </a:extLst>
              </a:tr>
              <a:tr h="7399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2A4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Adjectives</a:t>
                      </a:r>
                      <a:endParaRPr kumimoji="0" lang="en-US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72A4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72A4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Pronouns</a:t>
                      </a:r>
                      <a:endParaRPr kumimoji="0" lang="en-US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72A4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541478"/>
                  </a:ext>
                </a:extLst>
              </a:tr>
              <a:tr h="6908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endParaRPr kumimoji="0" lang="en-US" sz="3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4999130"/>
                  </a:ext>
                </a:extLst>
              </a:tr>
              <a:tr h="674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7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</a:t>
                      </a:r>
                      <a:endParaRPr lang="en-US" sz="3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103583"/>
                  </a:ext>
                </a:extLst>
              </a:tr>
              <a:tr h="674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7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he</a:t>
                      </a:r>
                      <a:endParaRPr lang="en-US" sz="3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128830"/>
                  </a:ext>
                </a:extLst>
              </a:tr>
              <a:tr h="6742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7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she</a:t>
                      </a:r>
                      <a:endParaRPr lang="en-US" sz="37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071812"/>
                  </a:ext>
                </a:extLst>
              </a:tr>
              <a:tr h="611889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149020"/>
                  </a:ext>
                </a:extLst>
              </a:tr>
              <a:tr h="611889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874697"/>
                  </a:ext>
                </a:extLst>
              </a:tr>
              <a:tr h="611889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778829"/>
                  </a:ext>
                </a:extLst>
              </a:tr>
              <a:tr h="611889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092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0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252" y="881706"/>
            <a:ext cx="8832497" cy="59762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1"/>
            <a:ext cx="12192000" cy="825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57">
            <a:extLst>
              <a:ext uri="{FF2B5EF4-FFF2-40B4-BE49-F238E27FC236}">
                <a16:creationId xmlns:a16="http://schemas.microsoft.com/office/drawing/2014/main" id="{990A5F33-98FD-414C-8E10-FE5DA61ADA67}"/>
              </a:ext>
            </a:extLst>
          </p:cNvPr>
          <p:cNvSpPr/>
          <p:nvPr/>
        </p:nvSpPr>
        <p:spPr>
          <a:xfrm>
            <a:off x="151761" y="206853"/>
            <a:ext cx="468000" cy="468000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521" y="56133"/>
            <a:ext cx="11935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F3F3F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4 – Matching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679654" y="5226545"/>
            <a:ext cx="23986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 theirs</a:t>
            </a:r>
          </a:p>
        </p:txBody>
      </p:sp>
      <p:sp>
        <p:nvSpPr>
          <p:cNvPr id="7" name="Rectangle 6"/>
          <p:cNvSpPr/>
          <p:nvPr/>
        </p:nvSpPr>
        <p:spPr>
          <a:xfrm>
            <a:off x="7974722" y="3178650"/>
            <a:ext cx="1399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his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7974722" y="3841186"/>
            <a:ext cx="13115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hers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61897" y="4481898"/>
            <a:ext cx="15597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ours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53822" y="5891092"/>
            <a:ext cx="18085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yours </a:t>
            </a:r>
          </a:p>
        </p:txBody>
      </p:sp>
    </p:spTree>
    <p:extLst>
      <p:ext uri="{BB962C8B-B14F-4D97-AF65-F5344CB8AC3E}">
        <p14:creationId xmlns:p14="http://schemas.microsoft.com/office/powerpoint/2010/main" val="15634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92000" cy="10336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7">
            <a:extLst>
              <a:ext uri="{FF2B5EF4-FFF2-40B4-BE49-F238E27FC236}">
                <a16:creationId xmlns:a16="http://schemas.microsoft.com/office/drawing/2014/main" id="{990A5F33-98FD-414C-8E10-FE5DA61ADA67}"/>
              </a:ext>
            </a:extLst>
          </p:cNvPr>
          <p:cNvSpPr/>
          <p:nvPr/>
        </p:nvSpPr>
        <p:spPr>
          <a:xfrm>
            <a:off x="256685" y="327224"/>
            <a:ext cx="468000" cy="468000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4652" y="176504"/>
            <a:ext cx="119353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>
                <a:solidFill>
                  <a:srgbClr val="F3F3F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Exercise 5 – Writing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341904" y="1566773"/>
            <a:ext cx="6802096" cy="4583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7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This is his. </a:t>
            </a:r>
          </a:p>
          <a:p>
            <a:pPr>
              <a:lnSpc>
                <a:spcPct val="127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This is hers.</a:t>
            </a:r>
          </a:p>
          <a:p>
            <a:pPr>
              <a:lnSpc>
                <a:spcPct val="127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4.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This is ours. </a:t>
            </a:r>
          </a:p>
          <a:p>
            <a:pPr>
              <a:lnSpc>
                <a:spcPct val="127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5. </a:t>
            </a:r>
            <a:r>
              <a:rPr lang="en-US" sz="48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This is yours.</a:t>
            </a:r>
          </a:p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6.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This is theirs.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17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Much Homework Is Too Much? | Strategy Educ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/>
          <a:stretch/>
        </p:blipFill>
        <p:spPr bwMode="auto">
          <a:xfrm>
            <a:off x="-30480" y="0"/>
            <a:ext cx="122224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96640" y="2487037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by heart all the new words</a:t>
            </a:r>
          </a:p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next lesson – Language focus: Basic adjectives.</a:t>
            </a:r>
          </a:p>
          <a:p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6423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00AF4F-CFA7-4AB7-93B9-DA074DD68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57150"/>
            <a:ext cx="121539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01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Box 228">
            <a:extLst>
              <a:ext uri="{FF2B5EF4-FFF2-40B4-BE49-F238E27FC236}">
                <a16:creationId xmlns:a16="http://schemas.microsoft.com/office/drawing/2014/main" id="{10A8AB7B-3F59-8743-B8F2-CED53883274E}"/>
              </a:ext>
            </a:extLst>
          </p:cNvPr>
          <p:cNvSpPr txBox="1"/>
          <p:nvPr/>
        </p:nvSpPr>
        <p:spPr>
          <a:xfrm>
            <a:off x="-505476" y="2848079"/>
            <a:ext cx="13843167" cy="19082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685800" indent="-685800" algn="ctr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400" b="1" dirty="0"/>
              <a:t>Possessive ’s  • be: questions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dirty="0"/>
              <a:t>• Possessive pronouns</a:t>
            </a:r>
            <a:endParaRPr lang="en-US" sz="5400" b="1" dirty="0">
              <a:solidFill>
                <a:schemeClr val="accent1"/>
              </a:solidFill>
              <a:latin typeface="Domine" panose="02040503040403060204" pitchFamily="18" charset="0"/>
              <a:ea typeface="Lato Light" panose="020F0502020204030203" pitchFamily="34" charset="0"/>
              <a:cs typeface="Abhaya Libre SemiBold" panose="02000603000000000000" pitchFamily="2" charset="77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2568720" y="142927"/>
            <a:ext cx="7875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STARTER UNIT</a:t>
            </a:r>
          </a:p>
        </p:txBody>
      </p:sp>
      <p:sp>
        <p:nvSpPr>
          <p:cNvPr id="4" name="Rectangle 3"/>
          <p:cNvSpPr/>
          <p:nvPr/>
        </p:nvSpPr>
        <p:spPr>
          <a:xfrm>
            <a:off x="3872207" y="1187727"/>
            <a:ext cx="50878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4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Language Focus</a:t>
            </a:r>
          </a:p>
        </p:txBody>
      </p:sp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Box 234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2478231" y="443177"/>
            <a:ext cx="7875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STARTER UNIT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2304" y="3828841"/>
            <a:ext cx="11647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Possessive Case (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Sở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hữu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)</a:t>
            </a:r>
          </a:p>
        </p:txBody>
      </p:sp>
      <p:sp>
        <p:nvSpPr>
          <p:cNvPr id="6" name="Rectangle 5"/>
          <p:cNvSpPr/>
          <p:nvPr/>
        </p:nvSpPr>
        <p:spPr>
          <a:xfrm>
            <a:off x="3722082" y="1739040"/>
            <a:ext cx="50878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4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Language Focus</a:t>
            </a:r>
          </a:p>
        </p:txBody>
      </p:sp>
    </p:spTree>
    <p:extLst>
      <p:ext uri="{BB962C8B-B14F-4D97-AF65-F5344CB8AC3E}">
        <p14:creationId xmlns:p14="http://schemas.microsoft.com/office/powerpoint/2010/main" val="3880072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7307" y="1732822"/>
            <a:ext cx="8831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It’s Mary’s cell phone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7307" y="3554137"/>
            <a:ext cx="83215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It’s David’s camera</a:t>
            </a:r>
          </a:p>
        </p:txBody>
      </p:sp>
      <p:sp>
        <p:nvSpPr>
          <p:cNvPr id="5" name="Rectangle 4"/>
          <p:cNvSpPr/>
          <p:nvPr/>
        </p:nvSpPr>
        <p:spPr>
          <a:xfrm>
            <a:off x="2177308" y="4532526"/>
            <a:ext cx="79917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It’s Anna ’s book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561351" y="2643479"/>
            <a:ext cx="479660" cy="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55759" y="4427191"/>
            <a:ext cx="731522" cy="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75250" y="5455855"/>
            <a:ext cx="731522" cy="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6406772" y="2631985"/>
            <a:ext cx="2540000" cy="397018"/>
            <a:chOff x="6406772" y="2631985"/>
            <a:chExt cx="2540000" cy="39701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6406772" y="2631985"/>
              <a:ext cx="254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7681674" y="2656152"/>
              <a:ext cx="0" cy="372851"/>
            </a:xfrm>
            <a:prstGeom prst="straightConnector1">
              <a:avLst/>
            </a:prstGeom>
            <a:ln w="38100">
              <a:solidFill>
                <a:srgbClr val="00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6780089" y="2968405"/>
            <a:ext cx="2166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+mj-lt"/>
              </a:rPr>
              <a:t>something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105687" y="2643479"/>
            <a:ext cx="1350732" cy="412449"/>
            <a:chOff x="4105687" y="2643479"/>
            <a:chExt cx="1350732" cy="412449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05687" y="2643479"/>
              <a:ext cx="135073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790262" y="2683077"/>
              <a:ext cx="0" cy="372851"/>
            </a:xfrm>
            <a:prstGeom prst="straightConnector1">
              <a:avLst/>
            </a:prstGeom>
            <a:ln w="38100">
              <a:solidFill>
                <a:srgbClr val="0066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3874328" y="2985714"/>
            <a:ext cx="1744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+mj-lt"/>
              </a:rPr>
              <a:t>a person</a:t>
            </a:r>
          </a:p>
        </p:txBody>
      </p:sp>
    </p:spTree>
    <p:extLst>
      <p:ext uri="{BB962C8B-B14F-4D97-AF65-F5344CB8AC3E}">
        <p14:creationId xmlns:p14="http://schemas.microsoft.com/office/powerpoint/2010/main" val="84604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2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2246" y="1624084"/>
            <a:ext cx="10153934" cy="2702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2"/>
                </a:solidFill>
              </a:rPr>
              <a:t>Sở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hữu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cách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là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hình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thức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chỉ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định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quyền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sở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hữu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của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một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đối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tượng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với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một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cá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thể</a:t>
            </a:r>
            <a:r>
              <a:rPr lang="en-US" sz="4800" dirty="0">
                <a:solidFill>
                  <a:schemeClr val="tx2"/>
                </a:solidFill>
              </a:rPr>
              <a:t>/ </a:t>
            </a:r>
            <a:r>
              <a:rPr lang="en-US" sz="4800" dirty="0" err="1">
                <a:solidFill>
                  <a:schemeClr val="tx2"/>
                </a:solidFill>
              </a:rPr>
              <a:t>vật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thể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4800" dirty="0" err="1">
                <a:solidFill>
                  <a:schemeClr val="tx2"/>
                </a:solidFill>
              </a:rPr>
              <a:t>khác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endParaRPr lang="vi-VN" sz="48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54013"/>
            <a:ext cx="11647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Possessive Case (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Sở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hữu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latin typeface="Domine" panose="02040503040403060204" pitchFamily="18" charset="0"/>
                <a:cs typeface="Arima Madurai Semi" pitchFamily="2" charset="77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51389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49115"/>
            <a:ext cx="12192000" cy="28331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9744" y="1677122"/>
            <a:ext cx="11647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Domine" panose="02040503040403060204" pitchFamily="18" charset="0"/>
                <a:cs typeface="Arima Madurai Semi" pitchFamily="2" charset="77"/>
              </a:rPr>
              <a:t>What is the Possessive Case?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5712" y="2877451"/>
            <a:ext cx="336181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Domine" panose="02040503040403060204" pitchFamily="18" charset="0"/>
                <a:ea typeface="Lato Light" panose="020F0502020204030203" pitchFamily="34" charset="0"/>
                <a:cs typeface="Abhaya Libre SemiBold" panose="02000603000000000000" pitchFamily="2" charset="77"/>
              </a:rPr>
              <a:t>'s</a:t>
            </a:r>
            <a:r>
              <a:rPr lang="en-US" sz="9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Domine" panose="02040503040403060204" pitchFamily="18" charset="0"/>
                <a:ea typeface="Lato Light" panose="020F0502020204030203" pitchFamily="34" charset="0"/>
                <a:cs typeface="Abhaya Libre SemiBold" panose="02000603000000000000" pitchFamily="2" charset="77"/>
              </a:rPr>
              <a:t> </a:t>
            </a:r>
            <a:r>
              <a:rPr lang="en-US" sz="6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Domine" panose="02040503040403060204" pitchFamily="18" charset="0"/>
                <a:ea typeface="Lato Light" panose="020F0502020204030203" pitchFamily="34" charset="0"/>
                <a:cs typeface="Abhaya Libre SemiBold" panose="02000603000000000000" pitchFamily="2" charset="77"/>
              </a:rPr>
              <a:t>or</a:t>
            </a:r>
            <a:r>
              <a:rPr lang="en-US" sz="9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Domine" panose="02040503040403060204" pitchFamily="18" charset="0"/>
                <a:ea typeface="Lato Light" panose="020F0502020204030203" pitchFamily="34" charset="0"/>
                <a:cs typeface="Abhaya Libre SemiBold" panose="02000603000000000000" pitchFamily="2" charset="77"/>
              </a:rPr>
              <a:t> </a:t>
            </a:r>
            <a:r>
              <a:rPr lang="en-US" sz="10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Domine" panose="02040503040403060204" pitchFamily="18" charset="0"/>
                <a:ea typeface="Lato Light" panose="020F0502020204030203" pitchFamily="34" charset="0"/>
                <a:cs typeface="Abhaya Libre SemiBold" panose="02000603000000000000" pitchFamily="2" charset="77"/>
              </a:rPr>
              <a:t>s’</a:t>
            </a:r>
            <a:r>
              <a:rPr lang="en-US" sz="9600" dirty="0">
                <a:solidFill>
                  <a:schemeClr val="accent3">
                    <a:lumMod val="60000"/>
                    <a:lumOff val="40000"/>
                  </a:schemeClr>
                </a:solidFill>
                <a:latin typeface="Domine" panose="02040503040403060204" pitchFamily="18" charset="0"/>
                <a:ea typeface="Lato Light" panose="020F0502020204030203" pitchFamily="34" charset="0"/>
                <a:cs typeface="Abhaya Libre SemiBold" panose="02000603000000000000" pitchFamily="2" charset="77"/>
              </a:rPr>
              <a:t> </a:t>
            </a:r>
            <a:endParaRPr lang="en-US" sz="9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65152" y="5353802"/>
            <a:ext cx="10861695" cy="1183039"/>
            <a:chOff x="665152" y="5353802"/>
            <a:chExt cx="10861695" cy="11830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A8AB7B-3F59-8743-B8F2-CED53883274E}"/>
                </a:ext>
              </a:extLst>
            </p:cNvPr>
            <p:cNvSpPr txBox="1"/>
            <p:nvPr/>
          </p:nvSpPr>
          <p:spPr>
            <a:xfrm>
              <a:off x="665152" y="5353802"/>
              <a:ext cx="10861695" cy="7103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8000" b="1" dirty="0">
                  <a:solidFill>
                    <a:srgbClr val="7030A0"/>
                  </a:solidFill>
                  <a:latin typeface="Domine" panose="02040503040403060204" pitchFamily="18" charset="0"/>
                  <a:ea typeface="Lato Light" panose="020F0502020204030203" pitchFamily="34" charset="0"/>
                  <a:cs typeface="Abhaya Libre SemiBold" panose="02000603000000000000" pitchFamily="2" charset="77"/>
                </a:rPr>
                <a:t>Noun</a:t>
              </a:r>
              <a:r>
                <a:rPr lang="en-US" sz="8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Domine" panose="02040503040403060204" pitchFamily="18" charset="0"/>
                  <a:ea typeface="Lato Light" panose="020F0502020204030203" pitchFamily="34" charset="0"/>
                  <a:cs typeface="Abhaya Libre SemiBold" panose="02000603000000000000" pitchFamily="2" charset="77"/>
                </a:rPr>
                <a:t>’s/s’ </a:t>
              </a:r>
              <a:r>
                <a:rPr lang="en-US" sz="8000" b="1" dirty="0">
                  <a:solidFill>
                    <a:srgbClr val="7030A0"/>
                  </a:solidFill>
                  <a:latin typeface="Domine" panose="02040503040403060204" pitchFamily="18" charset="0"/>
                  <a:ea typeface="Lato Light" panose="020F0502020204030203" pitchFamily="34" charset="0"/>
                  <a:cs typeface="Abhaya Libre SemiBold" panose="02000603000000000000" pitchFamily="2" charset="77"/>
                </a:rPr>
                <a:t>+ Noun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431267" y="5890510"/>
              <a:ext cx="239136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i="1" dirty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+mj-lt"/>
                </a:rPr>
                <a:t>(something)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136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673983"/>
              </p:ext>
            </p:extLst>
          </p:nvPr>
        </p:nvGraphicFramePr>
        <p:xfrm>
          <a:off x="0" y="2108881"/>
          <a:ext cx="12082072" cy="28078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6402">
                  <a:extLst>
                    <a:ext uri="{9D8B030D-6E8A-4147-A177-3AD203B41FA5}">
                      <a16:colId xmlns:a16="http://schemas.microsoft.com/office/drawing/2014/main" val="160086827"/>
                    </a:ext>
                  </a:extLst>
                </a:gridCol>
                <a:gridCol w="5073194">
                  <a:extLst>
                    <a:ext uri="{9D8B030D-6E8A-4147-A177-3AD203B41FA5}">
                      <a16:colId xmlns:a16="http://schemas.microsoft.com/office/drawing/2014/main" val="10224803"/>
                    </a:ext>
                  </a:extLst>
                </a:gridCol>
                <a:gridCol w="2982476">
                  <a:extLst>
                    <a:ext uri="{9D8B030D-6E8A-4147-A177-3AD203B41FA5}">
                      <a16:colId xmlns:a16="http://schemas.microsoft.com/office/drawing/2014/main" val="337157325"/>
                    </a:ext>
                  </a:extLst>
                </a:gridCol>
              </a:tblGrid>
              <a:tr h="935964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Noun 's or noun s'</a:t>
                      </a:r>
                      <a:endParaRPr lang="en-US" sz="440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Noun</a:t>
                      </a:r>
                      <a:endParaRPr lang="en-US" sz="440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343210"/>
                  </a:ext>
                </a:extLst>
              </a:tr>
              <a:tr h="935964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Singular</a:t>
                      </a:r>
                      <a:endParaRPr lang="en-US" sz="440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Anna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's</a:t>
                      </a:r>
                      <a:endParaRPr lang="en-US" sz="4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</a:t>
                      </a:r>
                      <a:endParaRPr lang="en-US" sz="440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1277198"/>
                  </a:ext>
                </a:extLst>
              </a:tr>
              <a:tr h="935964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Plural</a:t>
                      </a:r>
                      <a:endParaRPr lang="en-US" sz="440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parent</a:t>
                      </a:r>
                      <a:r>
                        <a:rPr lang="en-US" sz="4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s'</a:t>
                      </a:r>
                      <a:endParaRPr lang="en-US" sz="4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house</a:t>
                      </a:r>
                      <a:endParaRPr lang="en-US" sz="44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9740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79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205088"/>
              </p:ext>
            </p:extLst>
          </p:nvPr>
        </p:nvGraphicFramePr>
        <p:xfrm>
          <a:off x="417444" y="1150317"/>
          <a:ext cx="11290853" cy="4069779"/>
        </p:xfrm>
        <a:graphic>
          <a:graphicData uri="http://schemas.openxmlformats.org/drawingml/2006/table">
            <a:tbl>
              <a:tblPr firstRow="1" firstCol="1" bandRow="1"/>
              <a:tblGrid>
                <a:gridCol w="5645426">
                  <a:extLst>
                    <a:ext uri="{9D8B030D-6E8A-4147-A177-3AD203B41FA5}">
                      <a16:colId xmlns:a16="http://schemas.microsoft.com/office/drawing/2014/main" val="373331347"/>
                    </a:ext>
                  </a:extLst>
                </a:gridCol>
                <a:gridCol w="5645427">
                  <a:extLst>
                    <a:ext uri="{9D8B030D-6E8A-4147-A177-3AD203B41FA5}">
                      <a16:colId xmlns:a16="http://schemas.microsoft.com/office/drawing/2014/main" val="38377326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RULES</a:t>
                      </a:r>
                      <a:endParaRPr lang="en-US" sz="480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443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48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 use </a:t>
                      </a:r>
                      <a:r>
                        <a:rPr lang="en-US" sz="4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's</a:t>
                      </a:r>
                      <a:r>
                        <a:rPr lang="en-US" sz="48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for possession with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____________words.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157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48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we use </a:t>
                      </a:r>
                      <a:r>
                        <a:rPr lang="en-US" sz="48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s'</a:t>
                      </a:r>
                      <a:r>
                        <a:rPr lang="en-US" sz="4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for possession with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____________words.</a:t>
                      </a:r>
                    </a:p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43093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375487" y="3591814"/>
            <a:ext cx="1939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Plural</a:t>
            </a:r>
          </a:p>
        </p:txBody>
      </p:sp>
      <p:sp>
        <p:nvSpPr>
          <p:cNvPr id="5" name="Rectangle 4"/>
          <p:cNvSpPr/>
          <p:nvPr/>
        </p:nvSpPr>
        <p:spPr>
          <a:xfrm>
            <a:off x="7130978" y="1938647"/>
            <a:ext cx="28280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Singular</a:t>
            </a:r>
          </a:p>
        </p:txBody>
      </p:sp>
    </p:spTree>
    <p:extLst>
      <p:ext uri="{BB962C8B-B14F-4D97-AF65-F5344CB8AC3E}">
        <p14:creationId xmlns:p14="http://schemas.microsoft.com/office/powerpoint/2010/main" val="200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PTIFY - Flint - Light">
      <a:dk1>
        <a:srgbClr val="272A40"/>
      </a:dk1>
      <a:lt1>
        <a:srgbClr val="FFFFFF"/>
      </a:lt1>
      <a:dk2>
        <a:srgbClr val="222439"/>
      </a:dk2>
      <a:lt2>
        <a:srgbClr val="E4E8CB"/>
      </a:lt2>
      <a:accent1>
        <a:srgbClr val="315848"/>
      </a:accent1>
      <a:accent2>
        <a:srgbClr val="222439"/>
      </a:accent2>
      <a:accent3>
        <a:srgbClr val="FA6D47"/>
      </a:accent3>
      <a:accent4>
        <a:srgbClr val="2C1320"/>
      </a:accent4>
      <a:accent5>
        <a:srgbClr val="80AB8B"/>
      </a:accent5>
      <a:accent6>
        <a:srgbClr val="AECEAA"/>
      </a:accent6>
      <a:hlink>
        <a:srgbClr val="FFFFFF"/>
      </a:hlink>
      <a:folHlink>
        <a:srgbClr val="EDEDE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3799</TotalTime>
  <Words>374</Words>
  <Application>Microsoft Office PowerPoint</Application>
  <PresentationFormat>Widescreen</PresentationFormat>
  <Paragraphs>105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맑은 고딕</vt:lpstr>
      <vt:lpstr>MS Mincho</vt:lpstr>
      <vt:lpstr>Abhaya Libre</vt:lpstr>
      <vt:lpstr>Abhaya Libre SemiBold</vt:lpstr>
      <vt:lpstr>Arial</vt:lpstr>
      <vt:lpstr>Arial Black</vt:lpstr>
      <vt:lpstr>Arial Rounded MT Bold</vt:lpstr>
      <vt:lpstr>Arima Madurai Semi</vt:lpstr>
      <vt:lpstr>Calibri</vt:lpstr>
      <vt:lpstr>Calibri Light</vt:lpstr>
      <vt:lpstr>Domine</vt:lpstr>
      <vt:lpstr>Lato Light</vt:lpstr>
      <vt:lpstr>Roboto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Administrator</cp:lastModifiedBy>
  <cp:revision>391</cp:revision>
  <dcterms:created xsi:type="dcterms:W3CDTF">2018-12-21T22:04:22Z</dcterms:created>
  <dcterms:modified xsi:type="dcterms:W3CDTF">2021-09-12T15:52:10Z</dcterms:modified>
</cp:coreProperties>
</file>