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068" r:id="rId2"/>
    <p:sldId id="2060" r:id="rId3"/>
    <p:sldId id="2045" r:id="rId4"/>
    <p:sldId id="263" r:id="rId5"/>
    <p:sldId id="2062" r:id="rId6"/>
    <p:sldId id="2046" r:id="rId7"/>
    <p:sldId id="2056" r:id="rId8"/>
    <p:sldId id="2069" r:id="rId9"/>
    <p:sldId id="2076" r:id="rId10"/>
    <p:sldId id="2077" r:id="rId11"/>
    <p:sldId id="2078" r:id="rId12"/>
    <p:sldId id="2085" r:id="rId13"/>
    <p:sldId id="2080" r:id="rId14"/>
    <p:sldId id="2081" r:id="rId15"/>
    <p:sldId id="2083" r:id="rId16"/>
    <p:sldId id="2086" r:id="rId17"/>
    <p:sldId id="2087" r:id="rId18"/>
    <p:sldId id="2088" r:id="rId19"/>
    <p:sldId id="2070" r:id="rId20"/>
    <p:sldId id="2058" r:id="rId21"/>
    <p:sldId id="2061" r:id="rId22"/>
    <p:sldId id="2071" r:id="rId23"/>
    <p:sldId id="2074" r:id="rId24"/>
    <p:sldId id="2072" r:id="rId25"/>
    <p:sldId id="2073" r:id="rId26"/>
    <p:sldId id="2075" r:id="rId27"/>
    <p:sldId id="2063" r:id="rId28"/>
    <p:sldId id="2059" r:id="rId29"/>
    <p:sldId id="206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355" userDrawn="1">
          <p15:clr>
            <a:srgbClr val="A4A3A4"/>
          </p15:clr>
        </p15:guide>
        <p15:guide id="3" pos="1073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5518" userDrawn="1">
          <p15:clr>
            <a:srgbClr val="A4A3A4"/>
          </p15:clr>
        </p15:guide>
        <p15:guide id="8" pos="2139" userDrawn="1">
          <p15:clr>
            <a:srgbClr val="A4A3A4"/>
          </p15:clr>
        </p15:guide>
        <p15:guide id="9" pos="325" userDrawn="1">
          <p15:clr>
            <a:srgbClr val="A4A3A4"/>
          </p15:clr>
        </p15:guide>
        <p15:guide id="10" orient="horz" pos="8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D9D9D8"/>
    <a:srgbClr val="B4B4B5"/>
    <a:srgbClr val="B3B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23"/>
    <p:restoredTop sz="93617" autoAdjust="0"/>
  </p:normalViewPr>
  <p:slideViewPr>
    <p:cSldViewPr snapToGrid="0" snapToObjects="1" showGuides="1">
      <p:cViewPr varScale="1">
        <p:scale>
          <a:sx n="63" d="100"/>
          <a:sy n="63" d="100"/>
        </p:scale>
        <p:origin x="380" y="60"/>
      </p:cViewPr>
      <p:guideLst>
        <p:guide orient="horz" pos="2160"/>
        <p:guide pos="7355"/>
        <p:guide pos="1073"/>
        <p:guide pos="3840"/>
        <p:guide orient="horz" pos="346"/>
        <p:guide orient="horz" pos="3974"/>
        <p:guide pos="5518"/>
        <p:guide pos="2139"/>
        <p:guide pos="325"/>
        <p:guide orient="horz" pos="84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7" d="100"/>
          <a:sy n="77" d="100"/>
        </p:scale>
        <p:origin x="343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367838-CB9E-1C4E-B6E3-A78C0BA007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 dirty="0">
              <a:latin typeface="Domine" panose="020405030404030602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4E375D-1A8F-9F4D-8CC8-BAE8A5E91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18E09-BFC9-6B48-96B7-BE5177A01D51}" type="datetimeFigureOut">
              <a:rPr lang="es-ES_tradnl" smtClean="0">
                <a:latin typeface="Domine" panose="02040503040403060204" pitchFamily="18" charset="0"/>
              </a:rPr>
              <a:t>12/09/2021</a:t>
            </a:fld>
            <a:endParaRPr lang="es-ES_tradnl" dirty="0">
              <a:latin typeface="Domine" panose="020405030404030602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7A4FF-704A-954D-BC9C-F371462E0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 dirty="0">
              <a:latin typeface="Domine" panose="0204050304040306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4880EF-7252-FC47-A361-5A3684F19A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F8D33-B625-EE45-B94F-4FC0DF67D7D4}" type="slidenum">
              <a:rPr lang="es-ES_tradnl" smtClean="0">
                <a:latin typeface="Domine" panose="02040503040403060204" pitchFamily="18" charset="0"/>
              </a:rPr>
              <a:t>‹#›</a:t>
            </a:fld>
            <a:endParaRPr lang="es-ES_tradnl" dirty="0">
              <a:latin typeface="Domine" panose="0204050304040306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075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Domine" panose="0204050304040306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Domine" panose="02040503040403060204" pitchFamily="18" charset="0"/>
              </a:defRPr>
            </a:lvl1pPr>
          </a:lstStyle>
          <a:p>
            <a:fld id="{88EDFB7E-8A14-5F4A-A8BC-FEC574E653A4}" type="datetimeFigureOut">
              <a:rPr lang="en-US" smtClean="0"/>
              <a:pPr/>
              <a:t>9/12/2021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Domine" panose="0204050304040306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Domine" panose="02040503040403060204" pitchFamily="18" charset="0"/>
              </a:defRPr>
            </a:lvl1pPr>
          </a:lstStyle>
          <a:p>
            <a:fld id="{4A1814F3-7BF6-CC41-BA5F-F3649E84E6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Domine" panose="02040503040403060204" pitchFamily="18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Domine" panose="02040503040403060204" pitchFamily="18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Domine" panose="02040503040403060204" pitchFamily="18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Domine" panose="02040503040403060204" pitchFamily="18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Domine" panose="0204050304040306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7DD5-2493-8341-812E-B4C1B0D8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68C4D-3B26-9249-9510-ACD99990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Domine" panose="0204050304040306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B8D83-963D-4743-B8D5-7CD2C6F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Domine" panose="02040503040403060204" pitchFamily="18" charset="0"/>
              </a:defRPr>
            </a:lvl1pPr>
          </a:lstStyle>
          <a:p>
            <a:fld id="{B50CD552-C10E-614A-B810-77E320220E26}" type="datetimeFigureOut">
              <a:rPr lang="en-US" smtClean="0"/>
              <a:pPr/>
              <a:t>9/12/2021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411A-6A7F-2149-854D-61E6BEF9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Domine" panose="0204050304040306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9527A-3EB5-8245-8C90-4822BBF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Domine" panose="02040503040403060204" pitchFamily="18" charset="0"/>
              </a:defRPr>
            </a:lvl1pPr>
          </a:lstStyle>
          <a:p>
            <a:fld id="{9998EADF-C030-F84C-ADA0-FD2E39B5A3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203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89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TIF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992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8FF530-691A-5B4D-8518-1C186ECCDF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7638" t="55283" b="19528"/>
          <a:stretch>
            <a:fillRect/>
          </a:stretch>
        </p:blipFill>
        <p:spPr>
          <a:xfrm>
            <a:off x="0" y="4464424"/>
            <a:ext cx="12192000" cy="2393576"/>
          </a:xfrm>
          <a:custGeom>
            <a:avLst/>
            <a:gdLst>
              <a:gd name="connsiteX0" fmla="*/ 0 w 12192000"/>
              <a:gd name="connsiteY0" fmla="*/ 0 h 2393576"/>
              <a:gd name="connsiteX1" fmla="*/ 12192000 w 12192000"/>
              <a:gd name="connsiteY1" fmla="*/ 0 h 2393576"/>
              <a:gd name="connsiteX2" fmla="*/ 12192000 w 12192000"/>
              <a:gd name="connsiteY2" fmla="*/ 2393576 h 2393576"/>
              <a:gd name="connsiteX3" fmla="*/ 0 w 12192000"/>
              <a:gd name="connsiteY3" fmla="*/ 2393576 h 239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393576">
                <a:moveTo>
                  <a:pt x="0" y="0"/>
                </a:moveTo>
                <a:lnTo>
                  <a:pt x="12192000" y="0"/>
                </a:lnTo>
                <a:lnTo>
                  <a:pt x="12192000" y="2393576"/>
                </a:lnTo>
                <a:lnTo>
                  <a:pt x="0" y="2393576"/>
                </a:lnTo>
                <a:close/>
              </a:path>
            </a:pathLst>
          </a:cu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5F87788-73A9-1248-8D55-EE9D58105C57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1149269" y="744607"/>
            <a:ext cx="3917406" cy="3917408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Domine" panose="02040503040403060204" pitchFamily="18" charset="0"/>
                <a:ea typeface="Roboto Regular" charset="0"/>
                <a:cs typeface="Abhaya Libre" panose="02000603000000000000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92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595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eneral Slid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B99203-E3B3-9D44-A5D1-34EE3829A2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7638" t="55283" b="19528"/>
          <a:stretch>
            <a:fillRect/>
          </a:stretch>
        </p:blipFill>
        <p:spPr>
          <a:xfrm>
            <a:off x="0" y="4464424"/>
            <a:ext cx="12192000" cy="2393576"/>
          </a:xfrm>
          <a:custGeom>
            <a:avLst/>
            <a:gdLst>
              <a:gd name="connsiteX0" fmla="*/ 0 w 12192000"/>
              <a:gd name="connsiteY0" fmla="*/ 0 h 2393576"/>
              <a:gd name="connsiteX1" fmla="*/ 12192000 w 12192000"/>
              <a:gd name="connsiteY1" fmla="*/ 0 h 2393576"/>
              <a:gd name="connsiteX2" fmla="*/ 12192000 w 12192000"/>
              <a:gd name="connsiteY2" fmla="*/ 2393576 h 2393576"/>
              <a:gd name="connsiteX3" fmla="*/ 0 w 12192000"/>
              <a:gd name="connsiteY3" fmla="*/ 2393576 h 239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393576">
                <a:moveTo>
                  <a:pt x="0" y="0"/>
                </a:moveTo>
                <a:lnTo>
                  <a:pt x="12192000" y="0"/>
                </a:lnTo>
                <a:lnTo>
                  <a:pt x="12192000" y="2393576"/>
                </a:lnTo>
                <a:lnTo>
                  <a:pt x="0" y="239357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0376340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AE7764-B2E2-3444-8728-FD525749C8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8491" r="27638" b="18679"/>
          <a:stretch>
            <a:fillRect/>
          </a:stretch>
        </p:blipFill>
        <p:spPr>
          <a:xfrm>
            <a:off x="0" y="3980329"/>
            <a:ext cx="12192000" cy="3119718"/>
          </a:xfrm>
          <a:custGeom>
            <a:avLst/>
            <a:gdLst>
              <a:gd name="connsiteX0" fmla="*/ 0 w 12192000"/>
              <a:gd name="connsiteY0" fmla="*/ 0 h 3119718"/>
              <a:gd name="connsiteX1" fmla="*/ 12192000 w 12192000"/>
              <a:gd name="connsiteY1" fmla="*/ 0 h 3119718"/>
              <a:gd name="connsiteX2" fmla="*/ 12192000 w 12192000"/>
              <a:gd name="connsiteY2" fmla="*/ 3119718 h 3119718"/>
              <a:gd name="connsiteX3" fmla="*/ 0 w 12192000"/>
              <a:gd name="connsiteY3" fmla="*/ 3119718 h 311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119718">
                <a:moveTo>
                  <a:pt x="0" y="0"/>
                </a:moveTo>
                <a:lnTo>
                  <a:pt x="12192000" y="0"/>
                </a:lnTo>
                <a:lnTo>
                  <a:pt x="12192000" y="3119718"/>
                </a:lnTo>
                <a:lnTo>
                  <a:pt x="0" y="311971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5816137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73590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0E3DF-338D-EC4C-91AB-9274778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E322F-2259-7A46-B11A-273C145F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D869-9DD2-3D49-8A15-D33AF0A9E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Domine" panose="02040503040403060204" pitchFamily="18" charset="0"/>
              </a:defRPr>
            </a:lvl1pPr>
          </a:lstStyle>
          <a:p>
            <a:fld id="{B50CD552-C10E-614A-B810-77E320220E26}" type="datetimeFigureOut">
              <a:rPr lang="en-US" smtClean="0"/>
              <a:pPr/>
              <a:t>9/12/2021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88453-55E3-C54C-A2DB-2AC770422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Domine" panose="0204050304040306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BCF5-1DF8-BA4A-9BFE-6F357F01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Domine" panose="02040503040403060204" pitchFamily="18" charset="0"/>
              </a:defRPr>
            </a:lvl1pPr>
          </a:lstStyle>
          <a:p>
            <a:fld id="{9998EADF-C030-F84C-ADA0-FD2E39B5A3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3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70" r:id="rId3"/>
    <p:sldLayoutId id="2147483669" r:id="rId4"/>
    <p:sldLayoutId id="2147483673" r:id="rId5"/>
    <p:sldLayoutId id="2147483671" r:id="rId6"/>
    <p:sldLayoutId id="2147483674" r:id="rId7"/>
    <p:sldLayoutId id="214748367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Domine" panose="0204050304040306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Domine" panose="0204050304040306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Domine" panose="0204050304040306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Domine" panose="0204050304040306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Domine" panose="0204050304040306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Domine" panose="0204050304040306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lcome to the two new members of our family! Velkommen! Vitajte! -  Eurodiaco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534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46913" y="5612641"/>
            <a:ext cx="8352429" cy="8666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B0F0"/>
                </a:solidFill>
              </a:rPr>
              <a:t>TEACHER : LÊ THANH HÀ </a:t>
            </a:r>
            <a:endParaRPr lang="vi-VN" sz="5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677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C49B60-21F4-47C3-AE80-83A2D764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9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38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5E2462-49C5-476B-9253-1B7070CAF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392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90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23214A-9D35-483D-8E76-9190D7957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7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E7C1BD-3BAF-4A1E-B11D-0F7753671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680" y="0"/>
            <a:ext cx="12425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43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8C5FB-CCD6-402C-9B39-9291BCFE7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20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EC4903-4852-4128-9D71-9519EA53B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31" y="304800"/>
            <a:ext cx="4781155" cy="54758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5E07CD-646A-47A4-8F82-1D117D922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194" y="304800"/>
            <a:ext cx="5127975" cy="54758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BF8855-6494-40E5-A29C-02D7397B74CA}"/>
              </a:ext>
            </a:extLst>
          </p:cNvPr>
          <p:cNvSpPr/>
          <p:nvPr/>
        </p:nvSpPr>
        <p:spPr>
          <a:xfrm>
            <a:off x="1372126" y="5927506"/>
            <a:ext cx="20752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395BF7-2720-41BD-AFAD-A50C9B2717AC}"/>
              </a:ext>
            </a:extLst>
          </p:cNvPr>
          <p:cNvSpPr/>
          <p:nvPr/>
        </p:nvSpPr>
        <p:spPr>
          <a:xfrm>
            <a:off x="8040930" y="5921923"/>
            <a:ext cx="27789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horrible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915E69-14DB-4928-8193-27E57741FF4F}"/>
              </a:ext>
            </a:extLst>
          </p:cNvPr>
          <p:cNvSpPr/>
          <p:nvPr/>
        </p:nvSpPr>
        <p:spPr>
          <a:xfrm>
            <a:off x="4498953" y="5880318"/>
            <a:ext cx="20752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&lt; </a:t>
            </a:r>
          </a:p>
        </p:txBody>
      </p:sp>
    </p:spTree>
    <p:extLst>
      <p:ext uri="{BB962C8B-B14F-4D97-AF65-F5344CB8AC3E}">
        <p14:creationId xmlns:p14="http://schemas.microsoft.com/office/powerpoint/2010/main" val="2079757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D5E7CC-EBAF-4A4A-8A3E-E9948D918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4160"/>
            <a:ext cx="4886960" cy="5527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410222-E918-4DCF-9E78-A9032D7A7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760" y="264160"/>
            <a:ext cx="5232400" cy="53441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1FBBE5E-98EA-4612-AF1A-E8E9A83A29A9}"/>
              </a:ext>
            </a:extLst>
          </p:cNvPr>
          <p:cNvSpPr/>
          <p:nvPr/>
        </p:nvSpPr>
        <p:spPr>
          <a:xfrm>
            <a:off x="1036846" y="5869265"/>
            <a:ext cx="28544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popular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8C881C-F63A-4FFE-826C-0102CA0BE09C}"/>
              </a:ext>
            </a:extLst>
          </p:cNvPr>
          <p:cNvSpPr/>
          <p:nvPr/>
        </p:nvSpPr>
        <p:spPr>
          <a:xfrm>
            <a:off x="7441490" y="5811520"/>
            <a:ext cx="34906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unpopular </a:t>
            </a:r>
          </a:p>
        </p:txBody>
      </p:sp>
    </p:spTree>
    <p:extLst>
      <p:ext uri="{BB962C8B-B14F-4D97-AF65-F5344CB8AC3E}">
        <p14:creationId xmlns:p14="http://schemas.microsoft.com/office/powerpoint/2010/main" val="3625059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555992" y="65988"/>
            <a:ext cx="563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4800" b="1" u="sng" dirty="0">
                <a:solidFill>
                  <a:srgbClr val="FF0000"/>
                </a:solidFill>
                <a:latin typeface=".VnMemorandum" panose="020B7200000000000000" pitchFamily="34" charset="0"/>
              </a:rPr>
              <a:t>NEW WORDS</a:t>
            </a:r>
          </a:p>
        </p:txBody>
      </p:sp>
      <p:sp>
        <p:nvSpPr>
          <p:cNvPr id="3" name="Rectangle 2"/>
          <p:cNvSpPr/>
          <p:nvPr/>
        </p:nvSpPr>
        <p:spPr>
          <a:xfrm>
            <a:off x="441702" y="675588"/>
            <a:ext cx="11308595" cy="84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ADJECTIVES</a:t>
            </a:r>
          </a:p>
          <a:p>
            <a:pPr lvl="0" indent="457200">
              <a:buFontTx/>
              <a:buAutoNum type="arabicPeriod"/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nice &gt;&lt; horrible				 </a:t>
            </a:r>
          </a:p>
          <a:p>
            <a:pPr lvl="0" indent="457200">
              <a:buFontTx/>
              <a:buAutoNum type="arabicPeriod"/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old &gt;&lt; new		 		</a:t>
            </a:r>
          </a:p>
          <a:p>
            <a:pPr lvl="0" indent="457200">
              <a:buFontTx/>
              <a:buAutoNum type="arabicPeriod"/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slow &gt;&lt; fast				 </a:t>
            </a:r>
          </a:p>
          <a:p>
            <a:pPr lvl="0" indent="457200">
              <a:buFontTx/>
              <a:buAutoNum type="arabicPeriod"/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good &gt;&lt; bad				 </a:t>
            </a:r>
          </a:p>
          <a:p>
            <a:pPr lvl="0" indent="457200">
              <a:buFontTx/>
              <a:buAutoNum type="arabicPeriod"/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expensive &gt;&lt;cheap				 </a:t>
            </a:r>
          </a:p>
          <a:p>
            <a:pPr lvl="0" indent="457200">
              <a:buFontTx/>
              <a:buAutoNum type="arabicPeriod"/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small &gt;&lt; big		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indent="457200">
              <a:buFontTx/>
              <a:buAutoNum type="arabicPeriod"/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popular &gt;&lt; unpopular				 		 </a:t>
            </a:r>
          </a:p>
          <a:p>
            <a:pPr lvl="0"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 interesting&gt;&lt; boring		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</a:p>
          <a:p>
            <a:pPr lvl="0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		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		 				 </a:t>
            </a:r>
          </a:p>
          <a:p>
            <a:pPr lvl="8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                 </a:t>
            </a:r>
          </a:p>
          <a:p>
            <a:pPr lvl="0" indent="457200">
              <a:buFontTx/>
              <a:buAutoNum type="arabicPeriod"/>
              <a:defRPr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lvl="0" indent="457200">
              <a:buFontTx/>
              <a:buAutoNum type="arabicPeriod"/>
              <a:defRPr/>
            </a:pP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95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0"/>
            <a:ext cx="12192000" cy="1095911"/>
            <a:chOff x="0" y="0"/>
            <a:chExt cx="12192000" cy="1095911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57">
              <a:extLst>
                <a:ext uri="{FF2B5EF4-FFF2-40B4-BE49-F238E27FC236}">
                  <a16:creationId xmlns:a16="http://schemas.microsoft.com/office/drawing/2014/main" id="{990A5F33-98FD-414C-8E10-FE5DA61ADA67}"/>
                </a:ext>
              </a:extLst>
            </p:cNvPr>
            <p:cNvSpPr/>
            <p:nvPr/>
          </p:nvSpPr>
          <p:spPr>
            <a:xfrm>
              <a:off x="564980" y="311024"/>
              <a:ext cx="468000" cy="468000"/>
            </a:xfrm>
            <a:prstGeom prst="ellipse">
              <a:avLst/>
            </a:prstGeom>
            <a:solidFill>
              <a:schemeClr val="accent5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284889" y="160304"/>
              <a:ext cx="852764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4400" dirty="0">
                  <a:solidFill>
                    <a:srgbClr val="F3F3F3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Exercise 1 – Matching 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482719"/>
              </p:ext>
            </p:extLst>
          </p:nvPr>
        </p:nvGraphicFramePr>
        <p:xfrm>
          <a:off x="1862537" y="1010038"/>
          <a:ext cx="7372350" cy="58521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686175">
                  <a:extLst>
                    <a:ext uri="{9D8B030D-6E8A-4147-A177-3AD203B41FA5}">
                      <a16:colId xmlns:a16="http://schemas.microsoft.com/office/drawing/2014/main" val="3382433280"/>
                    </a:ext>
                  </a:extLst>
                </a:gridCol>
                <a:gridCol w="3686175">
                  <a:extLst>
                    <a:ext uri="{9D8B030D-6E8A-4147-A177-3AD203B41FA5}">
                      <a16:colId xmlns:a16="http://schemas.microsoft.com/office/drawing/2014/main" val="2720877129"/>
                    </a:ext>
                  </a:extLst>
                </a:gridCol>
              </a:tblGrid>
              <a:tr h="72099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4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1.nice.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7554615"/>
                  </a:ext>
                </a:extLst>
              </a:tr>
              <a:tr h="72099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4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443680"/>
                  </a:ext>
                </a:extLst>
              </a:tr>
              <a:tr h="72099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4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3.slow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390738"/>
                  </a:ext>
                </a:extLst>
              </a:tr>
              <a:tr h="72099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4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966308"/>
                  </a:ext>
                </a:extLst>
              </a:tr>
              <a:tr h="72099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4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5.expensive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462195"/>
                  </a:ext>
                </a:extLst>
              </a:tr>
              <a:tr h="72099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4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671886"/>
                  </a:ext>
                </a:extLst>
              </a:tr>
              <a:tr h="72099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4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7.popular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61410"/>
                  </a:ext>
                </a:extLst>
              </a:tr>
              <a:tr h="72099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4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interesting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753463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409759" y="1721431"/>
            <a:ext cx="263726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b.horrible</a:t>
            </a:r>
            <a:endParaRPr lang="en-US" sz="4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16806" y="3138684"/>
            <a:ext cx="154721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d.new</a:t>
            </a:r>
            <a:endParaRPr lang="en-US" sz="4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69253" y="5418196"/>
            <a:ext cx="142699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g.fast</a:t>
            </a:r>
            <a:endParaRPr lang="en-US" sz="4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14086" y="1070472"/>
            <a:ext cx="145745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a.bad</a:t>
            </a:r>
            <a:endParaRPr lang="en-US" sz="4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48616" y="4599349"/>
            <a:ext cx="184537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f.cheap</a:t>
            </a:r>
            <a:endParaRPr lang="en-US" sz="4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616806" y="6073424"/>
            <a:ext cx="133722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h.big</a:t>
            </a:r>
            <a:endParaRPr lang="en-US" sz="4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58805" y="2359874"/>
            <a:ext cx="311816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c.unpopular</a:t>
            </a:r>
            <a:endParaRPr lang="en-US" sz="4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50558" y="3877348"/>
            <a:ext cx="208422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e.boring</a:t>
            </a:r>
            <a:endParaRPr lang="en-US" sz="4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9787F0-5EBB-481B-B138-11D20CF95B99}"/>
              </a:ext>
            </a:extLst>
          </p:cNvPr>
          <p:cNvCxnSpPr>
            <a:cxnSpLocks/>
          </p:cNvCxnSpPr>
          <p:nvPr/>
        </p:nvCxnSpPr>
        <p:spPr>
          <a:xfrm>
            <a:off x="3435853" y="1522655"/>
            <a:ext cx="2212763" cy="6043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53A93C7-92BB-4988-93C9-7683B1961C55}"/>
              </a:ext>
            </a:extLst>
          </p:cNvPr>
          <p:cNvCxnSpPr/>
          <p:nvPr/>
        </p:nvCxnSpPr>
        <p:spPr>
          <a:xfrm>
            <a:off x="3037840" y="2241522"/>
            <a:ext cx="2510872" cy="12120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E1AC576-527A-4FE1-9EDB-8FA63DA10273}"/>
              </a:ext>
            </a:extLst>
          </p:cNvPr>
          <p:cNvCxnSpPr/>
          <p:nvPr/>
        </p:nvCxnSpPr>
        <p:spPr>
          <a:xfrm>
            <a:off x="3330613" y="2966720"/>
            <a:ext cx="2298374" cy="28208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DBF87AE-02A6-416E-BB26-3729653353E8}"/>
              </a:ext>
            </a:extLst>
          </p:cNvPr>
          <p:cNvCxnSpPr>
            <a:cxnSpLocks/>
          </p:cNvCxnSpPr>
          <p:nvPr/>
        </p:nvCxnSpPr>
        <p:spPr>
          <a:xfrm>
            <a:off x="3681106" y="5061982"/>
            <a:ext cx="1995434" cy="12514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E2AEE6D-CDB0-4C08-91E4-384A6DBE92D9}"/>
              </a:ext>
            </a:extLst>
          </p:cNvPr>
          <p:cNvCxnSpPr>
            <a:cxnSpLocks/>
          </p:cNvCxnSpPr>
          <p:nvPr/>
        </p:nvCxnSpPr>
        <p:spPr>
          <a:xfrm flipV="1">
            <a:off x="4784193" y="4461509"/>
            <a:ext cx="913454" cy="19490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8EFD7BF-6567-4E49-9C21-CE3BC86B72C2}"/>
              </a:ext>
            </a:extLst>
          </p:cNvPr>
          <p:cNvCxnSpPr>
            <a:cxnSpLocks/>
          </p:cNvCxnSpPr>
          <p:nvPr/>
        </p:nvCxnSpPr>
        <p:spPr>
          <a:xfrm>
            <a:off x="4638091" y="4373627"/>
            <a:ext cx="1457909" cy="6241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1FB2125-151A-4E9C-AD6B-02E0297C71DD}"/>
              </a:ext>
            </a:extLst>
          </p:cNvPr>
          <p:cNvCxnSpPr>
            <a:cxnSpLocks/>
          </p:cNvCxnSpPr>
          <p:nvPr/>
        </p:nvCxnSpPr>
        <p:spPr>
          <a:xfrm flipV="1">
            <a:off x="3545943" y="1592190"/>
            <a:ext cx="1968143" cy="20129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CD896AD-1ED1-4160-941A-7BA2AF740B54}"/>
              </a:ext>
            </a:extLst>
          </p:cNvPr>
          <p:cNvCxnSpPr/>
          <p:nvPr/>
        </p:nvCxnSpPr>
        <p:spPr>
          <a:xfrm flipV="1">
            <a:off x="3898697" y="2847539"/>
            <a:ext cx="1749116" cy="28377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15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CFB1E6-44EC-4F8C-8739-45501D83A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314960"/>
            <a:ext cx="6436711" cy="62280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E9EBE4-F533-47B2-ABFD-2B43381D477A}"/>
              </a:ext>
            </a:extLst>
          </p:cNvPr>
          <p:cNvSpPr/>
          <p:nvPr/>
        </p:nvSpPr>
        <p:spPr>
          <a:xfrm>
            <a:off x="726089" y="2385685"/>
            <a:ext cx="38967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Exercise 2  Reading </a:t>
            </a:r>
          </a:p>
        </p:txBody>
      </p:sp>
    </p:spTree>
    <p:extLst>
      <p:ext uri="{BB962C8B-B14F-4D97-AF65-F5344CB8AC3E}">
        <p14:creationId xmlns:p14="http://schemas.microsoft.com/office/powerpoint/2010/main" val="10655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size animated GIF | GIFGIFs | Desain banner, Desain bergerak, Kart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-17146"/>
            <a:ext cx="9166861" cy="687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311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1095911"/>
            <a:chOff x="0" y="0"/>
            <a:chExt cx="12192000" cy="1095911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57">
              <a:extLst>
                <a:ext uri="{FF2B5EF4-FFF2-40B4-BE49-F238E27FC236}">
                  <a16:creationId xmlns:a16="http://schemas.microsoft.com/office/drawing/2014/main" id="{990A5F33-98FD-414C-8E10-FE5DA61ADA67}"/>
                </a:ext>
              </a:extLst>
            </p:cNvPr>
            <p:cNvSpPr/>
            <p:nvPr/>
          </p:nvSpPr>
          <p:spPr>
            <a:xfrm>
              <a:off x="564980" y="311024"/>
              <a:ext cx="468000" cy="468000"/>
            </a:xfrm>
            <a:prstGeom prst="ellipse">
              <a:avLst/>
            </a:prstGeom>
            <a:solidFill>
              <a:schemeClr val="accent5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84889" y="160304"/>
              <a:ext cx="852764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4400" dirty="0">
                  <a:solidFill>
                    <a:srgbClr val="F3F3F3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Exercise 2 – Reading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8395"/>
            <a:ext cx="12192000" cy="4879565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>
          <a:xfrm>
            <a:off x="6286500" y="2400300"/>
            <a:ext cx="1143000" cy="960120"/>
          </a:xfrm>
          <a:prstGeom prst="donut">
            <a:avLst>
              <a:gd name="adj" fmla="val 1118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6286500" y="5387340"/>
            <a:ext cx="1143000" cy="960120"/>
          </a:xfrm>
          <a:prstGeom prst="donut">
            <a:avLst>
              <a:gd name="adj" fmla="val 1118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461480" y="3870960"/>
            <a:ext cx="1143000" cy="960120"/>
          </a:xfrm>
          <a:prstGeom prst="donut">
            <a:avLst>
              <a:gd name="adj" fmla="val 1118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84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isplay 13"/>
          <p:cNvSpPr/>
          <p:nvPr/>
        </p:nvSpPr>
        <p:spPr>
          <a:xfrm>
            <a:off x="1159501" y="1708458"/>
            <a:ext cx="4762328" cy="3016776"/>
          </a:xfrm>
          <a:prstGeom prst="flowChartDisplay">
            <a:avLst/>
          </a:prstGeom>
          <a:solidFill>
            <a:schemeClr val="accent2">
              <a:lumMod val="25000"/>
              <a:lumOff val="75000"/>
            </a:schemeClr>
          </a:solidFill>
          <a:ln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59366" y="2016902"/>
            <a:ext cx="378436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Adverbs </a:t>
            </a:r>
          </a:p>
          <a:p>
            <a:r>
              <a:rPr lang="en-US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degree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500405" y="2308622"/>
            <a:ext cx="988966" cy="623864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500405" y="3171064"/>
            <a:ext cx="792224" cy="0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500405" y="3664137"/>
            <a:ext cx="792224" cy="661089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11111" y="2463808"/>
            <a:ext cx="17748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88658" y="1078681"/>
            <a:ext cx="20826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60418" y="3801904"/>
            <a:ext cx="233910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really</a:t>
            </a:r>
          </a:p>
        </p:txBody>
      </p:sp>
    </p:spTree>
    <p:extLst>
      <p:ext uri="{BB962C8B-B14F-4D97-AF65-F5344CB8AC3E}">
        <p14:creationId xmlns:p14="http://schemas.microsoft.com/office/powerpoint/2010/main" val="288607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8D1E74-1312-486B-877A-2E1AAC9A8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360" y="396240"/>
            <a:ext cx="6543039" cy="60655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D2E4B8-FA35-4361-B8D2-086F93555F56}"/>
              </a:ext>
            </a:extLst>
          </p:cNvPr>
          <p:cNvSpPr/>
          <p:nvPr/>
        </p:nvSpPr>
        <p:spPr>
          <a:xfrm>
            <a:off x="726089" y="2385685"/>
            <a:ext cx="38967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Exercise 3  Writing </a:t>
            </a:r>
          </a:p>
        </p:txBody>
      </p:sp>
    </p:spTree>
    <p:extLst>
      <p:ext uri="{BB962C8B-B14F-4D97-AF65-F5344CB8AC3E}">
        <p14:creationId xmlns:p14="http://schemas.microsoft.com/office/powerpoint/2010/main" val="1787010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1 Mini Cooper front 3/4 view">
            <a:extLst>
              <a:ext uri="{FF2B5EF4-FFF2-40B4-BE49-F238E27FC236}">
                <a16:creationId xmlns:a16="http://schemas.microsoft.com/office/drawing/2014/main" id="{8A1BD0F3-6A7B-486A-BE41-C810E3522DA0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2984" t="19389" r="7744" b="5782"/>
          <a:stretch/>
        </p:blipFill>
        <p:spPr bwMode="auto">
          <a:xfrm>
            <a:off x="3291840" y="196056"/>
            <a:ext cx="6217920" cy="438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A0C317-FDF2-40BC-B131-6819A9190321}"/>
              </a:ext>
            </a:extLst>
          </p:cNvPr>
          <p:cNvSpPr/>
          <p:nvPr/>
        </p:nvSpPr>
        <p:spPr>
          <a:xfrm>
            <a:off x="2113280" y="4894872"/>
            <a:ext cx="72964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car is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really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</a:p>
        </p:txBody>
      </p:sp>
    </p:spTree>
    <p:extLst>
      <p:ext uri="{BB962C8B-B14F-4D97-AF65-F5344CB8AC3E}">
        <p14:creationId xmlns:p14="http://schemas.microsoft.com/office/powerpoint/2010/main" val="189997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A3969A-2DC3-496B-943B-CAE2933A9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760" y="132080"/>
            <a:ext cx="6858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FC9E3D-6129-4C89-BE93-9CE0EBCAFB23}"/>
              </a:ext>
            </a:extLst>
          </p:cNvPr>
          <p:cNvSpPr/>
          <p:nvPr/>
        </p:nvSpPr>
        <p:spPr>
          <a:xfrm>
            <a:off x="0" y="2273592"/>
            <a:ext cx="497123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mobile phone  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4800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quite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cheap</a:t>
            </a:r>
          </a:p>
        </p:txBody>
      </p:sp>
    </p:spTree>
    <p:extLst>
      <p:ext uri="{BB962C8B-B14F-4D97-AF65-F5344CB8AC3E}">
        <p14:creationId xmlns:p14="http://schemas.microsoft.com/office/powerpoint/2010/main" val="363524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0046E1-C35A-4E46-BD75-FE216F1F6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480" y="0"/>
            <a:ext cx="6858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73D9FB-828E-4E42-BABD-D70870C2042E}"/>
              </a:ext>
            </a:extLst>
          </p:cNvPr>
          <p:cNvSpPr/>
          <p:nvPr/>
        </p:nvSpPr>
        <p:spPr>
          <a:xfrm>
            <a:off x="783085" y="3025192"/>
            <a:ext cx="344517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/>
                <a:cs typeface="Times New Roman" panose="02020603050405020304" pitchFamily="18" charset="0"/>
              </a:rPr>
              <a:t>2. My cat</a:t>
            </a:r>
          </a:p>
          <a:p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/>
                <a:cs typeface="Times New Roman" panose="02020603050405020304" pitchFamily="18" charset="0"/>
              </a:rPr>
              <a:t> is </a:t>
            </a:r>
            <a:r>
              <a:rPr lang="en-US" sz="4800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/>
                <a:cs typeface="Times New Roman" panose="02020603050405020304" pitchFamily="18" charset="0"/>
              </a:rPr>
              <a:t>very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ea typeface="MS Mincho" panose="02020609040205080304"/>
                <a:cs typeface="Times New Roman" panose="02020603050405020304" pitchFamily="18" charset="0"/>
              </a:rPr>
              <a:t>nice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 panose="02020609040205080304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17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F1E8F2-512E-457D-B0EB-7D89C394D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CFA15F-3CAD-4761-A4FA-767337C1674C}"/>
              </a:ext>
            </a:extLst>
          </p:cNvPr>
          <p:cNvSpPr/>
          <p:nvPr/>
        </p:nvSpPr>
        <p:spPr>
          <a:xfrm>
            <a:off x="441314" y="2120952"/>
            <a:ext cx="489268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/>
                <a:cs typeface="Times New Roman" panose="02020603050405020304" pitchFamily="18" charset="0"/>
              </a:rPr>
              <a:t>2. My dad's laptop </a:t>
            </a:r>
          </a:p>
          <a:p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/>
                <a:cs typeface="Times New Roman" panose="02020603050405020304" pitchFamily="18" charset="0"/>
              </a:rPr>
              <a:t>is </a:t>
            </a:r>
            <a:r>
              <a:rPr lang="en-US" sz="4800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/>
                <a:cs typeface="Times New Roman" panose="02020603050405020304" pitchFamily="18" charset="0"/>
              </a:rPr>
              <a:t>very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MS Mincho" panose="02020609040205080304"/>
                <a:cs typeface="Times New Roman" panose="02020603050405020304" pitchFamily="18" charset="0"/>
              </a:rPr>
              <a:t>expensive.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66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1095911"/>
            <a:chOff x="0" y="0"/>
            <a:chExt cx="12192000" cy="1095911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57">
              <a:extLst>
                <a:ext uri="{FF2B5EF4-FFF2-40B4-BE49-F238E27FC236}">
                  <a16:creationId xmlns:a16="http://schemas.microsoft.com/office/drawing/2014/main" id="{990A5F33-98FD-414C-8E10-FE5DA61ADA67}"/>
                </a:ext>
              </a:extLst>
            </p:cNvPr>
            <p:cNvSpPr/>
            <p:nvPr/>
          </p:nvSpPr>
          <p:spPr>
            <a:xfrm>
              <a:off x="564980" y="311024"/>
              <a:ext cx="468000" cy="468000"/>
            </a:xfrm>
            <a:prstGeom prst="ellipse">
              <a:avLst/>
            </a:prstGeom>
            <a:solidFill>
              <a:schemeClr val="accent5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84889" y="160304"/>
              <a:ext cx="852764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4400" dirty="0">
                  <a:solidFill>
                    <a:srgbClr val="F3F3F3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Exercise 3 – Writing 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564980" y="2080552"/>
            <a:ext cx="112409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mobile phone is </a:t>
            </a:r>
            <a:r>
              <a:rPr lang="en-US" sz="4800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quite </a:t>
            </a:r>
            <a:r>
              <a:rPr lang="en-US" sz="4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cheap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17805" y="3269032"/>
            <a:ext cx="93506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/>
                <a:cs typeface="Times New Roman" panose="02020603050405020304" pitchFamily="18" charset="0"/>
              </a:rPr>
              <a:t>2. My dad's laptop is </a:t>
            </a:r>
            <a:r>
              <a:rPr lang="en-US" sz="4800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/>
                <a:cs typeface="Times New Roman" panose="02020603050405020304" pitchFamily="18" charset="0"/>
              </a:rPr>
              <a:t>very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/>
                <a:cs typeface="Times New Roman" panose="02020603050405020304" pitchFamily="18" charset="0"/>
              </a:rPr>
              <a:t> </a:t>
            </a:r>
            <a:r>
              <a:rPr lang="en-US" sz="4800" i="1" dirty="0">
                <a:solidFill>
                  <a:srgbClr val="7030A0"/>
                </a:solidFill>
                <a:latin typeface="Times New Roman" panose="02020603050405020304" pitchFamily="18" charset="0"/>
                <a:ea typeface="MS Mincho" panose="02020609040205080304"/>
                <a:cs typeface="Times New Roman" panose="02020603050405020304" pitchFamily="18" charset="0"/>
              </a:rPr>
              <a:t>expensive.</a:t>
            </a:r>
            <a:endParaRPr lang="en-US" sz="48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BE6A45-D796-467F-BCDD-054EA7860A17}"/>
              </a:ext>
            </a:extLst>
          </p:cNvPr>
          <p:cNvSpPr/>
          <p:nvPr/>
        </p:nvSpPr>
        <p:spPr>
          <a:xfrm>
            <a:off x="1828800" y="4374464"/>
            <a:ext cx="66462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3.His car is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really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</a:p>
        </p:txBody>
      </p:sp>
    </p:spTree>
    <p:extLst>
      <p:ext uri="{BB962C8B-B14F-4D97-AF65-F5344CB8AC3E}">
        <p14:creationId xmlns:p14="http://schemas.microsoft.com/office/powerpoint/2010/main" val="351152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ading and Writing Test 1 Year 6 - Blog In2Engl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" y="1"/>
            <a:ext cx="11134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879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Gateway Alternative Program / Homep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9" b="27360"/>
          <a:stretch/>
        </p:blipFill>
        <p:spPr bwMode="auto">
          <a:xfrm>
            <a:off x="0" y="-33338"/>
            <a:ext cx="12168769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231" y="3871912"/>
            <a:ext cx="121687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81025" algn="l"/>
              </a:tabLst>
            </a:pP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/>
              </a:rPr>
              <a:t>- Learn by heart all the new words</a:t>
            </a:r>
            <a:endParaRPr lang="en-US" sz="4800" b="1" dirty="0">
              <a:latin typeface="Times New Roman" panose="02020603050405020304" pitchFamily="18" charset="0"/>
              <a:ea typeface="MS Mincho" panose="02020609040205080304"/>
            </a:endParaRPr>
          </a:p>
          <a:p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/>
              </a:rPr>
              <a:t>- Prepare for next lesson – Language focus: This, That, These, Those, Have got</a:t>
            </a:r>
          </a:p>
        </p:txBody>
      </p:sp>
    </p:spTree>
    <p:extLst>
      <p:ext uri="{BB962C8B-B14F-4D97-AF65-F5344CB8AC3E}">
        <p14:creationId xmlns:p14="http://schemas.microsoft.com/office/powerpoint/2010/main" val="119070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Đánh giá xe Ferrari 488 2020 chi tiết nhất kèm bảng giá lăn bánh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1360" y="0"/>
            <a:ext cx="6603999" cy="454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4546282"/>
            <a:ext cx="12192000" cy="230832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Domine" panose="02040503040403060204" pitchFamily="18" charset="0"/>
                <a:cs typeface="Arima Madurai Semi" pitchFamily="2" charset="77"/>
              </a:rPr>
              <a:t>What's the difference 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Domine" panose="02040503040403060204" pitchFamily="18" charset="0"/>
                <a:cs typeface="Arima Madurai Semi" pitchFamily="2" charset="77"/>
              </a:rPr>
              <a:t>between them?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E4E37E-65C0-4C9E-85DB-11C66C23E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880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1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Box 234">
            <a:extLst>
              <a:ext uri="{FF2B5EF4-FFF2-40B4-BE49-F238E27FC236}">
                <a16:creationId xmlns:a16="http://schemas.microsoft.com/office/drawing/2014/main" id="{B496D8D1-D5C8-5140-87BB-096E09CEC541}"/>
              </a:ext>
            </a:extLst>
          </p:cNvPr>
          <p:cNvSpPr txBox="1"/>
          <p:nvPr/>
        </p:nvSpPr>
        <p:spPr>
          <a:xfrm>
            <a:off x="1859797" y="94927"/>
            <a:ext cx="8302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STARTER UNIT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9B1F13-D291-49FA-ACEF-B5CDC09DA2F9}"/>
              </a:ext>
            </a:extLst>
          </p:cNvPr>
          <p:cNvSpPr/>
          <p:nvPr/>
        </p:nvSpPr>
        <p:spPr>
          <a:xfrm>
            <a:off x="2642940" y="1418366"/>
            <a:ext cx="6906121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Lesson 5</a:t>
            </a:r>
          </a:p>
          <a:p>
            <a:pPr algn="ctr"/>
            <a:r>
              <a:rPr lang="en-US" sz="5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Vocabulary</a:t>
            </a:r>
          </a:p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Basic adjectives</a:t>
            </a:r>
          </a:p>
        </p:txBody>
      </p:sp>
    </p:spTree>
    <p:extLst>
      <p:ext uri="{BB962C8B-B14F-4D97-AF65-F5344CB8AC3E}">
        <p14:creationId xmlns:p14="http://schemas.microsoft.com/office/powerpoint/2010/main" val="472338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62519" y="2272146"/>
            <a:ext cx="53478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>
                <a:latin typeface="Berlin Sans FB" panose="020E0602020502020306" pitchFamily="34" charset="0"/>
              </a:rPr>
              <a:t>What are adjectives? </a:t>
            </a:r>
          </a:p>
        </p:txBody>
      </p:sp>
      <p:pic>
        <p:nvPicPr>
          <p:cNvPr id="3078" name="Picture 6" descr="Ask question | ITPROGRES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73" y="1122218"/>
            <a:ext cx="5735782" cy="573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604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0742" y="846864"/>
            <a:ext cx="88312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a </a:t>
            </a:r>
            <a:r>
              <a:rPr lang="en-US" altLang="en-US" sz="5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</a:t>
            </a:r>
            <a:r>
              <a:rPr lang="en-US" alt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plate</a:t>
            </a:r>
            <a:r>
              <a:rPr lang="en-US" alt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844139" y="1736996"/>
            <a:ext cx="1083342" cy="406049"/>
            <a:chOff x="7010704" y="2622954"/>
            <a:chExt cx="1083342" cy="406049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7010704" y="2622954"/>
              <a:ext cx="10833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7552375" y="2656152"/>
              <a:ext cx="0" cy="372851"/>
            </a:xfrm>
            <a:prstGeom prst="straightConnector1">
              <a:avLst/>
            </a:prstGeom>
            <a:ln w="38100">
              <a:solidFill>
                <a:srgbClr val="0066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5613524" y="2176242"/>
            <a:ext cx="16514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rgbClr val="0070C0"/>
                </a:solidFill>
                <a:latin typeface="+mj-lt"/>
              </a:rPr>
              <a:t>Noun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418543" y="1769132"/>
            <a:ext cx="879165" cy="372851"/>
            <a:chOff x="4790262" y="2616985"/>
            <a:chExt cx="879165" cy="372851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790262" y="2616985"/>
              <a:ext cx="87916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229844" y="2616985"/>
              <a:ext cx="0" cy="372851"/>
            </a:xfrm>
            <a:prstGeom prst="straightConnector1">
              <a:avLst/>
            </a:prstGeom>
            <a:ln w="38100">
              <a:solidFill>
                <a:srgbClr val="0066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4400699" y="2141983"/>
            <a:ext cx="10695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 err="1">
                <a:solidFill>
                  <a:srgbClr val="0070C0"/>
                </a:solidFill>
                <a:latin typeface="+mj-lt"/>
              </a:rPr>
              <a:t>Adj</a:t>
            </a:r>
            <a:endParaRPr lang="en-US" sz="5400" b="1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78413" y="3431909"/>
            <a:ext cx="108147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alt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mobile phone </a:t>
            </a:r>
            <a:r>
              <a:rPr lang="en-US" altLang="en-US" sz="5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alt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expensive</a:t>
            </a:r>
            <a:r>
              <a:rPr lang="en-US" alt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953194" y="4335975"/>
            <a:ext cx="2461661" cy="385860"/>
            <a:chOff x="6603752" y="2493642"/>
            <a:chExt cx="2461661" cy="38586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6603752" y="2493642"/>
              <a:ext cx="246166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7838642" y="2506651"/>
              <a:ext cx="0" cy="372851"/>
            </a:xfrm>
            <a:prstGeom prst="straightConnector1">
              <a:avLst/>
            </a:prstGeom>
            <a:ln w="38100">
              <a:solidFill>
                <a:srgbClr val="0066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/>
          <p:nvPr/>
        </p:nvSpPr>
        <p:spPr>
          <a:xfrm>
            <a:off x="8442365" y="4571986"/>
            <a:ext cx="10695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 err="1">
                <a:solidFill>
                  <a:srgbClr val="0070C0"/>
                </a:solidFill>
                <a:latin typeface="+mj-lt"/>
              </a:rPr>
              <a:t>Adj</a:t>
            </a:r>
            <a:endParaRPr lang="en-US" sz="5400" b="1" i="1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909812" y="4341559"/>
            <a:ext cx="879165" cy="372851"/>
            <a:chOff x="4790262" y="2616985"/>
            <a:chExt cx="879165" cy="372851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4790262" y="2616985"/>
              <a:ext cx="87916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5229844" y="2616985"/>
              <a:ext cx="0" cy="372851"/>
            </a:xfrm>
            <a:prstGeom prst="straightConnector1">
              <a:avLst/>
            </a:prstGeom>
            <a:ln w="38100">
              <a:solidFill>
                <a:srgbClr val="0066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/>
          <p:cNvSpPr/>
          <p:nvPr/>
        </p:nvSpPr>
        <p:spPr>
          <a:xfrm>
            <a:off x="6500511" y="4599952"/>
            <a:ext cx="14073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 err="1">
                <a:solidFill>
                  <a:srgbClr val="0070C0"/>
                </a:solidFill>
                <a:latin typeface="+mj-lt"/>
              </a:rPr>
              <a:t>tobe</a:t>
            </a:r>
            <a:endParaRPr lang="en-US" sz="5400" b="1" i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604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4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610600" y="4305330"/>
            <a:ext cx="3172663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noun</a:t>
            </a:r>
          </a:p>
        </p:txBody>
      </p:sp>
      <p:sp>
        <p:nvSpPr>
          <p:cNvPr id="5" name="Oval 4"/>
          <p:cNvSpPr/>
          <p:nvPr/>
        </p:nvSpPr>
        <p:spPr>
          <a:xfrm>
            <a:off x="3893059" y="516671"/>
            <a:ext cx="3841241" cy="30065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of Adjective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143750" y="3171064"/>
            <a:ext cx="792224" cy="470879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409680" y="3370777"/>
            <a:ext cx="35745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rgbClr val="7030A0"/>
                </a:solidFill>
                <a:latin typeface="+mj-lt"/>
              </a:rPr>
              <a:t>before Noun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5952" y="3180278"/>
            <a:ext cx="30258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rgbClr val="7030A0"/>
                </a:solidFill>
                <a:latin typeface="+mj-lt"/>
              </a:rPr>
              <a:t>after to be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075" y="4305330"/>
            <a:ext cx="2964273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be +Adj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691385" y="3257622"/>
            <a:ext cx="891503" cy="531111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90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4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68A5E-153B-47F3-B515-585FE9EBF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911" y="284480"/>
            <a:ext cx="6695440" cy="62890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AE3655-7645-4692-BAF4-F71348C8802D}"/>
              </a:ext>
            </a:extLst>
          </p:cNvPr>
          <p:cNvSpPr/>
          <p:nvPr/>
        </p:nvSpPr>
        <p:spPr>
          <a:xfrm>
            <a:off x="726089" y="2385685"/>
            <a:ext cx="38967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Exercise 1  Reading </a:t>
            </a:r>
          </a:p>
        </p:txBody>
      </p:sp>
    </p:spTree>
    <p:extLst>
      <p:ext uri="{BB962C8B-B14F-4D97-AF65-F5344CB8AC3E}">
        <p14:creationId xmlns:p14="http://schemas.microsoft.com/office/powerpoint/2010/main" val="260176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983408-9728-453C-93B0-1E385693F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71120"/>
            <a:ext cx="12192000" cy="67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29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TIFY - Flint - Light">
      <a:dk1>
        <a:srgbClr val="272A40"/>
      </a:dk1>
      <a:lt1>
        <a:srgbClr val="FFFFFF"/>
      </a:lt1>
      <a:dk2>
        <a:srgbClr val="222439"/>
      </a:dk2>
      <a:lt2>
        <a:srgbClr val="E4E8CB"/>
      </a:lt2>
      <a:accent1>
        <a:srgbClr val="315848"/>
      </a:accent1>
      <a:accent2>
        <a:srgbClr val="222439"/>
      </a:accent2>
      <a:accent3>
        <a:srgbClr val="FA6D47"/>
      </a:accent3>
      <a:accent4>
        <a:srgbClr val="2C1320"/>
      </a:accent4>
      <a:accent5>
        <a:srgbClr val="80AB8B"/>
      </a:accent5>
      <a:accent6>
        <a:srgbClr val="AECEAA"/>
      </a:accent6>
      <a:hlink>
        <a:srgbClr val="FFFFFF"/>
      </a:hlink>
      <a:folHlink>
        <a:srgbClr val="EDEDE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3907</TotalTime>
  <Words>313</Words>
  <Application>Microsoft Office PowerPoint</Application>
  <PresentationFormat>Widescreen</PresentationFormat>
  <Paragraphs>75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맑은 고딕</vt:lpstr>
      <vt:lpstr>MS Mincho</vt:lpstr>
      <vt:lpstr>.VnMemorandum</vt:lpstr>
      <vt:lpstr>Abhaya Libre</vt:lpstr>
      <vt:lpstr>Arial</vt:lpstr>
      <vt:lpstr>Arial Black</vt:lpstr>
      <vt:lpstr>Arial Rounded MT Bold</vt:lpstr>
      <vt:lpstr>Arima Madurai Semi</vt:lpstr>
      <vt:lpstr>Berlin Sans FB</vt:lpstr>
      <vt:lpstr>Calibri</vt:lpstr>
      <vt:lpstr>Calibri Light</vt:lpstr>
      <vt:lpstr>Domine</vt:lpstr>
      <vt:lpstr>Roboto Regular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 Design</dc:creator>
  <cp:lastModifiedBy>Administrator</cp:lastModifiedBy>
  <cp:revision>409</cp:revision>
  <dcterms:created xsi:type="dcterms:W3CDTF">2018-12-21T22:04:22Z</dcterms:created>
  <dcterms:modified xsi:type="dcterms:W3CDTF">2021-09-12T16:02:09Z</dcterms:modified>
</cp:coreProperties>
</file>