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7" r:id="rId3"/>
    <p:sldId id="265" r:id="rId4"/>
    <p:sldId id="264" r:id="rId5"/>
    <p:sldId id="266" r:id="rId6"/>
    <p:sldId id="2074" r:id="rId7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3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023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73" r:id="rId4"/>
    <p:sldLayoutId id="2147483675" r:id="rId5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9652" y="519523"/>
            <a:ext cx="6372708" cy="1296143"/>
          </a:xfrm>
        </p:spPr>
        <p:txBody>
          <a:bodyPr>
            <a:normAutofit fontScale="90000"/>
          </a:bodyPr>
          <a:lstStyle/>
          <a:p>
            <a:r>
              <a:rPr lang="en-AU" sz="2250" dirty="0">
                <a:latin typeface="Times New Roman" panose="02020603050405020304" pitchFamily="18" charset="0"/>
                <a:cs typeface="Times New Roman" pitchFamily="18" charset="0"/>
              </a:rPr>
              <a:t>Môn: Anh </a:t>
            </a:r>
            <a:r>
              <a:rPr lang="en-AU" sz="2250" dirty="0" err="1">
                <a:latin typeface="Times New Roman" panose="02020603050405020304" pitchFamily="18" charset="0"/>
                <a:cs typeface="Times New Roman" pitchFamily="18" charset="0"/>
              </a:rPr>
              <a:t>Văn</a:t>
            </a:r>
            <a:r>
              <a:rPr lang="en-AU" sz="2250" dirty="0">
                <a:latin typeface="Times New Roman" panose="02020603050405020304" pitchFamily="18" charset="0"/>
                <a:cs typeface="Times New Roman" pitchFamily="18" charset="0"/>
              </a:rPr>
              <a:t> – </a:t>
            </a:r>
            <a:r>
              <a:rPr lang="en-AU" sz="2250" dirty="0" err="1">
                <a:latin typeface="Times New Roman" panose="02020603050405020304" pitchFamily="18" charset="0"/>
                <a:cs typeface="Times New Roman" pitchFamily="18" charset="0"/>
              </a:rPr>
              <a:t>Lớp</a:t>
            </a:r>
            <a:r>
              <a:rPr lang="en-AU" sz="2250" dirty="0">
                <a:latin typeface="Times New Roman" panose="02020603050405020304" pitchFamily="18" charset="0"/>
                <a:cs typeface="Times New Roman" pitchFamily="18" charset="0"/>
              </a:rPr>
              <a:t>: 6</a:t>
            </a:r>
            <a:br>
              <a:rPr lang="en-AU" sz="225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AU" sz="225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STARTER UNIT </a:t>
            </a:r>
            <a:br>
              <a:rPr lang="en-AU" sz="225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AU" sz="225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Lesson 6: </a:t>
            </a:r>
            <a:r>
              <a:rPr lang="en-US" sz="2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00B050"/>
                </a:solidFill>
                <a:latin typeface="Arial Rounded MT Bold" panose="020F0704030504030204" pitchFamily="34" charset="0"/>
              </a:rPr>
              <a:t>Language Focus</a:t>
            </a:r>
            <a:br>
              <a:rPr lang="en-US" sz="2400" dirty="0">
                <a:solidFill>
                  <a:srgbClr val="00B050"/>
                </a:solidFill>
                <a:latin typeface="Arial Rounded MT Bold" panose="020F0704030504030204" pitchFamily="34" charset="0"/>
              </a:rPr>
            </a:br>
            <a:endParaRPr lang="en-AU" sz="2100" dirty="0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0190" y="1815666"/>
            <a:ext cx="7094443" cy="2532448"/>
          </a:xfrm>
        </p:spPr>
        <p:txBody>
          <a:bodyPr>
            <a:normAutofit fontScale="62500" lnSpcReduction="20000"/>
          </a:bodyPr>
          <a:lstStyle/>
          <a:p>
            <a:pPr marL="342900" indent="-342900" algn="l">
              <a:buFont typeface="Wingdings" pitchFamily="2" charset="2"/>
              <a:buChar char="v"/>
            </a:pPr>
            <a:r>
              <a:rPr lang="en-AU" sz="2250" b="1" dirty="0">
                <a:latin typeface="Times New Roman" panose="02020603050405020304" pitchFamily="18" charset="0"/>
                <a:cs typeface="Times New Roman" pitchFamily="18" charset="0"/>
              </a:rPr>
              <a:t>HỌC SINH THỰC HIỆN  CÁC YÊU CẦU SAU:</a:t>
            </a:r>
          </a:p>
          <a:p>
            <a:pPr marL="385763" indent="-385763" algn="l">
              <a:buAutoNum type="arabicPeriod"/>
            </a:pPr>
            <a:r>
              <a:rPr lang="en-AU" sz="2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AU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SGK </a:t>
            </a:r>
            <a:r>
              <a:rPr lang="en-AU" sz="2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AU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ử </a:t>
            </a:r>
            <a:r>
              <a:rPr lang="en-AU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AU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AU" sz="2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AU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1,2,3,4,5</a:t>
            </a:r>
          </a:p>
          <a:p>
            <a:pPr marL="385763" indent="-385763" algn="l">
              <a:buAutoNum type="arabicPeriod"/>
            </a:pPr>
            <a:r>
              <a:rPr lang="en-AU" sz="2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AU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AU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AU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2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AU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en-US" sz="2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ới</a:t>
            </a:r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 This/That/These/Those” </a:t>
            </a:r>
            <a:r>
              <a:rPr lang="en-US" sz="2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en-US" sz="2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Have got”</a:t>
            </a:r>
          </a:p>
          <a:p>
            <a:pPr algn="l"/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3.Tìm </a:t>
            </a:r>
            <a:r>
              <a:rPr lang="en-US" sz="2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 </a:t>
            </a:r>
            <a:r>
              <a:rPr lang="en-US" sz="2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algn="l"/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+/ present</a:t>
            </a:r>
          </a:p>
          <a:p>
            <a:pPr algn="l"/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mobile phone cover,</a:t>
            </a:r>
          </a:p>
          <a:p>
            <a:pPr algn="l"/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+good idea.</a:t>
            </a:r>
          </a:p>
          <a:p>
            <a:pPr algn="l"/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pet</a:t>
            </a:r>
          </a:p>
          <a:p>
            <a:pPr algn="l"/>
            <a:endParaRPr lang="en-AU" sz="22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AU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85763" indent="-385763" algn="l">
              <a:buAutoNum type="arabicPeriod"/>
            </a:pPr>
            <a:endParaRPr lang="en-AU" sz="22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547664" y="141480"/>
            <a:ext cx="6156684" cy="378042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25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HƯỚNG DẪN CHUẨN BỊ BÀI HỌC</a:t>
            </a:r>
            <a:endParaRPr lang="en-US" sz="225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850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This, That, These, and Those | English Langu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934046"/>
            <a:ext cx="6300192" cy="420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67544" y="0"/>
            <a:ext cx="810625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this-that-these-those</a:t>
            </a:r>
            <a:endParaRPr lang="en-US" sz="6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779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95541" y="7860"/>
            <a:ext cx="418794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>
                <a:solidFill>
                  <a:srgbClr val="002060"/>
                </a:solidFill>
                <a:latin typeface="Arial Rounded MT Bold" panose="020F0704030504030204" pitchFamily="34" charset="0"/>
              </a:rPr>
              <a:t>HAVE GOT</a:t>
            </a:r>
            <a:endParaRPr lang="en-US" sz="6000" dirty="0">
              <a:latin typeface="Arial Rounded MT Bold" panose="020F0704030504030204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7865972"/>
              </p:ext>
            </p:extLst>
          </p:nvPr>
        </p:nvGraphicFramePr>
        <p:xfrm>
          <a:off x="17512" y="1275606"/>
          <a:ext cx="9144000" cy="3116287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533505">
                  <a:extLst>
                    <a:ext uri="{9D8B030D-6E8A-4147-A177-3AD203B41FA5}">
                      <a16:colId xmlns:a16="http://schemas.microsoft.com/office/drawing/2014/main" val="3382433280"/>
                    </a:ext>
                  </a:extLst>
                </a:gridCol>
                <a:gridCol w="6610495">
                  <a:extLst>
                    <a:ext uri="{9D8B030D-6E8A-4147-A177-3AD203B41FA5}">
                      <a16:colId xmlns:a16="http://schemas.microsoft.com/office/drawing/2014/main" val="2720877129"/>
                    </a:ext>
                  </a:extLst>
                </a:gridCol>
              </a:tblGrid>
              <a:tr h="1196047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Affirmative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0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7554615"/>
                  </a:ext>
                </a:extLst>
              </a:tr>
              <a:tr h="720994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Negative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0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6443680"/>
                  </a:ext>
                </a:extLst>
              </a:tr>
              <a:tr h="720994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3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2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390738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2699792" y="1203598"/>
            <a:ext cx="61744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S+ have got (‘ve got) + O</a:t>
            </a:r>
          </a:p>
          <a:p>
            <a:pPr lvl="0"/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has got  (‘s got)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480329" y="2355726"/>
            <a:ext cx="6858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+ have not (haven’t) got +O</a:t>
            </a:r>
          </a:p>
          <a:p>
            <a:pPr lvl="0"/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has not (hasn’t) got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495541" y="3607157"/>
            <a:ext cx="69665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Have/Has + S + got …..?</a:t>
            </a:r>
          </a:p>
        </p:txBody>
      </p:sp>
    </p:spTree>
    <p:extLst>
      <p:ext uri="{BB962C8B-B14F-4D97-AF65-F5344CB8AC3E}">
        <p14:creationId xmlns:p14="http://schemas.microsoft.com/office/powerpoint/2010/main" val="3703397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31640" y="339502"/>
            <a:ext cx="16666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i="1" u="sng" dirty="0">
                <a:solidFill>
                  <a:srgbClr val="002060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*Note</a:t>
            </a:r>
            <a:r>
              <a:rPr lang="en-US" sz="4000" dirty="0">
                <a:solidFill>
                  <a:srgbClr val="002060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1691680" y="1347614"/>
            <a:ext cx="6729535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GOT </a:t>
            </a:r>
            <a:r>
              <a:rPr lang="en-US" sz="4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</a:t>
            </a:r>
          </a:p>
          <a:p>
            <a:r>
              <a:rPr lang="en-US" sz="4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same meaning as </a:t>
            </a:r>
            <a:r>
              <a:rPr lang="en-US" sz="44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</a:p>
        </p:txBody>
      </p:sp>
      <p:sp>
        <p:nvSpPr>
          <p:cNvPr id="7" name="Rectangle 6"/>
          <p:cNvSpPr/>
          <p:nvPr/>
        </p:nvSpPr>
        <p:spPr>
          <a:xfrm>
            <a:off x="1691680" y="3219822"/>
            <a:ext cx="64807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fontAlgn="base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1D2A57"/>
                </a:solidFill>
                <a:latin typeface="Times New Roman" panose="02020603050405020304" pitchFamily="18" charset="0"/>
                <a:ea typeface="MS Mincho"/>
              </a:rPr>
              <a:t>I</a:t>
            </a:r>
            <a:r>
              <a:rPr lang="en-US" sz="4000" b="1" u="sng" dirty="0">
                <a:solidFill>
                  <a:srgbClr val="1D2A57"/>
                </a:solidFill>
                <a:latin typeface="Times New Roman" panose="02020603050405020304" pitchFamily="18" charset="0"/>
                <a:ea typeface="MS Mincho"/>
              </a:rPr>
              <a:t>'ve got </a:t>
            </a:r>
            <a:r>
              <a:rPr lang="en-US" sz="4000" dirty="0">
                <a:solidFill>
                  <a:srgbClr val="1D2A57"/>
                </a:solidFill>
                <a:latin typeface="Times New Roman" panose="02020603050405020304" pitchFamily="18" charset="0"/>
                <a:ea typeface="MS Mincho"/>
              </a:rPr>
              <a:t>a new computer </a:t>
            </a:r>
          </a:p>
          <a:p>
            <a:pPr fontAlgn="base"/>
            <a:r>
              <a:rPr lang="en-US" sz="4000" dirty="0">
                <a:solidFill>
                  <a:srgbClr val="1D2A57"/>
                </a:solidFill>
                <a:latin typeface="Times New Roman" panose="02020603050405020304" pitchFamily="18" charset="0"/>
                <a:ea typeface="MS Mincho"/>
              </a:rPr>
              <a:t> = I </a:t>
            </a:r>
            <a:r>
              <a:rPr lang="en-US" sz="4000" b="1" u="sng" dirty="0">
                <a:solidFill>
                  <a:srgbClr val="1D2A57"/>
                </a:solidFill>
                <a:latin typeface="Times New Roman" panose="02020603050405020304" pitchFamily="18" charset="0"/>
                <a:ea typeface="MS Mincho"/>
              </a:rPr>
              <a:t>have</a:t>
            </a:r>
            <a:r>
              <a:rPr lang="en-US" sz="4000" dirty="0">
                <a:solidFill>
                  <a:srgbClr val="1D2A57"/>
                </a:solidFill>
                <a:latin typeface="Times New Roman" panose="02020603050405020304" pitchFamily="18" charset="0"/>
                <a:ea typeface="MS Mincho"/>
              </a:rPr>
              <a:t> a new computer.</a:t>
            </a:r>
            <a:endParaRPr lang="en-US" sz="4000" b="1" dirty="0">
              <a:latin typeface="Times New Roman" panose="02020603050405020304" pitchFamily="18" charset="0"/>
              <a:ea typeface="MS Mincho"/>
            </a:endParaRPr>
          </a:p>
        </p:txBody>
      </p:sp>
    </p:spTree>
    <p:extLst>
      <p:ext uri="{BB962C8B-B14F-4D97-AF65-F5344CB8AC3E}">
        <p14:creationId xmlns:p14="http://schemas.microsoft.com/office/powerpoint/2010/main" val="2953861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807774" y="49491"/>
            <a:ext cx="422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en-US" altLang="en-US" sz="3000" b="1" u="sng" dirty="0">
                <a:solidFill>
                  <a:srgbClr val="FF0000"/>
                </a:solidFill>
                <a:latin typeface=".VnMemorandum" panose="020B7200000000000000" pitchFamily="34" charset="0"/>
              </a:rPr>
              <a:t>NEW WORDS</a:t>
            </a:r>
          </a:p>
        </p:txBody>
      </p:sp>
      <p:sp>
        <p:nvSpPr>
          <p:cNvPr id="3" name="Rectangle 2"/>
          <p:cNvSpPr/>
          <p:nvPr/>
        </p:nvSpPr>
        <p:spPr>
          <a:xfrm>
            <a:off x="827584" y="1131590"/>
            <a:ext cx="848144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4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NOUNS</a:t>
            </a:r>
          </a:p>
          <a:p>
            <a:pPr indent="342900">
              <a:buFontTx/>
              <a:buAutoNum type="arabicPeriod"/>
              <a:defRPr/>
            </a:pPr>
            <a:r>
              <a:rPr lang="en-US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Present 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				 </a:t>
            </a:r>
          </a:p>
          <a:p>
            <a:pPr indent="342900">
              <a:buFontTx/>
              <a:buAutoNum type="arabicPeriod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Mobile phone cover				 		</a:t>
            </a:r>
          </a:p>
          <a:p>
            <a:pPr indent="342900">
              <a:buFontTx/>
              <a:buAutoNum type="arabicPeriod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Good idea				 </a:t>
            </a:r>
          </a:p>
          <a:p>
            <a:pPr indent="342900">
              <a:buFontTx/>
              <a:buAutoNum type="arabicPeriod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Mobile phone</a:t>
            </a:r>
          </a:p>
          <a:p>
            <a:pPr indent="342900">
              <a:buFontTx/>
              <a:buAutoNum type="arabicPeriod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Pet		</a:t>
            </a:r>
            <a:r>
              <a:rPr lang="en-US" sz="24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		 </a:t>
            </a:r>
          </a:p>
          <a:p>
            <a:pPr lvl="8"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                    </a:t>
            </a:r>
          </a:p>
          <a:p>
            <a:pPr indent="342900">
              <a:buFontTx/>
              <a:buAutoNum type="arabicPeriod"/>
              <a:defRPr/>
            </a:pPr>
            <a:endParaRPr lang="en-US" sz="2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  <a:p>
            <a:pPr indent="342900">
              <a:buFontTx/>
              <a:buAutoNum type="arabicPeriod"/>
              <a:defRPr/>
            </a:pP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0951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1072</TotalTime>
  <Words>205</Words>
  <Application>Microsoft Office PowerPoint</Application>
  <PresentationFormat>On-screen Show (16:9)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맑은 고딕</vt:lpstr>
      <vt:lpstr>MS Mincho</vt:lpstr>
      <vt:lpstr>.VnMemorandum</vt:lpstr>
      <vt:lpstr>Arial</vt:lpstr>
      <vt:lpstr>Arial Rounded MT Bold</vt:lpstr>
      <vt:lpstr>Calibri</vt:lpstr>
      <vt:lpstr>Segoe UI Symbol</vt:lpstr>
      <vt:lpstr>Times New Roman</vt:lpstr>
      <vt:lpstr>Wingdings</vt:lpstr>
      <vt:lpstr>Office Theme</vt:lpstr>
      <vt:lpstr>Custom Design</vt:lpstr>
      <vt:lpstr>Môn: Anh Văn – Lớp: 6 STARTER UNIT  Lesson 6:  Language Focus 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Administrator</cp:lastModifiedBy>
  <cp:revision>81</cp:revision>
  <dcterms:created xsi:type="dcterms:W3CDTF">2014-04-01T16:27:38Z</dcterms:created>
  <dcterms:modified xsi:type="dcterms:W3CDTF">2021-09-16T07:42:27Z</dcterms:modified>
</cp:coreProperties>
</file>