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064" r:id="rId2"/>
    <p:sldId id="2055" r:id="rId3"/>
    <p:sldId id="2056" r:id="rId4"/>
    <p:sldId id="2043" r:id="rId5"/>
    <p:sldId id="204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7242" userDrawn="1">
          <p15:clr>
            <a:srgbClr val="A4A3A4"/>
          </p15:clr>
        </p15:guide>
        <p15:guide id="3" pos="438" userDrawn="1">
          <p15:clr>
            <a:srgbClr val="A4A3A4"/>
          </p15:clr>
        </p15:guide>
        <p15:guide id="4" pos="3840" userDrawn="1">
          <p15:clr>
            <a:srgbClr val="A4A3A4"/>
          </p15:clr>
        </p15:guide>
        <p15:guide id="5" orient="horz" pos="346" userDrawn="1">
          <p15:clr>
            <a:srgbClr val="A4A3A4"/>
          </p15:clr>
        </p15:guide>
        <p15:guide id="6" orient="horz" pos="3974" userDrawn="1">
          <p15:clr>
            <a:srgbClr val="A4A3A4"/>
          </p15:clr>
        </p15:guide>
        <p15:guide id="7" pos="5541" userDrawn="1">
          <p15:clr>
            <a:srgbClr val="A4A3A4"/>
          </p15:clr>
        </p15:guide>
        <p15:guide id="8" pos="2139" userDrawn="1">
          <p15:clr>
            <a:srgbClr val="A4A3A4"/>
          </p15:clr>
        </p15:guide>
        <p15:guide id="9" pos="4543" userDrawn="1">
          <p15:clr>
            <a:srgbClr val="A4A3A4"/>
          </p15:clr>
        </p15:guide>
        <p15:guide id="10" orient="horz" pos="16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87"/>
    <p:restoredTop sz="94679"/>
  </p:normalViewPr>
  <p:slideViewPr>
    <p:cSldViewPr snapToGrid="0" snapToObjects="1" showGuides="1">
      <p:cViewPr varScale="1">
        <p:scale>
          <a:sx n="63" d="100"/>
          <a:sy n="63" d="100"/>
        </p:scale>
        <p:origin x="760" y="64"/>
      </p:cViewPr>
      <p:guideLst>
        <p:guide orient="horz" pos="2160"/>
        <p:guide pos="7242"/>
        <p:guide pos="438"/>
        <p:guide pos="3840"/>
        <p:guide orient="horz" pos="346"/>
        <p:guide orient="horz" pos="3974"/>
        <p:guide pos="5541"/>
        <p:guide pos="2139"/>
        <p:guide pos="4543"/>
        <p:guide orient="horz" pos="16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EDFB7E-8A14-5F4A-A8BC-FEC574E653A4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1814F3-7BF6-CC41-BA5F-F3649E84E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26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07DD5-2493-8341-812E-B4C1B0D806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D68C4D-3B26-9249-9510-ACD9999031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6B8D83-963D-4743-B8D5-7CD2C6F40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D552-C10E-614A-B810-77E320220E26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FC411A-6A7F-2149-854D-61E6BEF90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9527A-3EB5-8245-8C90-4822BBF30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EADF-C030-F84C-ADA0-FD2E39B5A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203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A1BFFE-E4B4-F243-8722-F04EDEC7F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D552-C10E-614A-B810-77E320220E26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CC61AE-7BCE-CB42-B025-A014ECB07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43E79F-F14E-F644-AAAF-0EF7ED900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EADF-C030-F84C-ADA0-FD2E39B5A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899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1950709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E0E3DF-338D-EC4C-91AB-9274778DC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1E322F-2259-7A46-B11A-273C145FE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CED869-9DD2-3D49-8A15-D33AF0A9E9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CD552-C10E-614A-B810-77E320220E26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D88453-55E3-C54C-A2DB-2AC770422F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47BCF5-1DF8-BA4A-9BFE-6F357F0185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8EADF-C030-F84C-ADA0-FD2E39B5A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306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6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7528" y="772161"/>
            <a:ext cx="8496944" cy="2512824"/>
          </a:xfrm>
        </p:spPr>
        <p:txBody>
          <a:bodyPr>
            <a:normAutofit/>
          </a:bodyPr>
          <a:lstStyle/>
          <a:p>
            <a:r>
              <a:rPr lang="en-AU" sz="3000" dirty="0">
                <a:latin typeface="Times New Roman" panose="02020603050405020304" pitchFamily="18" charset="0"/>
                <a:cs typeface="Times New Roman" pitchFamily="18" charset="0"/>
              </a:rPr>
              <a:t>Môn: Anh </a:t>
            </a:r>
            <a:r>
              <a:rPr lang="en-AU" sz="3000" dirty="0" err="1">
                <a:latin typeface="Times New Roman" panose="02020603050405020304" pitchFamily="18" charset="0"/>
                <a:cs typeface="Times New Roman" pitchFamily="18" charset="0"/>
              </a:rPr>
              <a:t>Văn</a:t>
            </a:r>
            <a:r>
              <a:rPr lang="en-AU" sz="3000" dirty="0">
                <a:latin typeface="Times New Roman" panose="02020603050405020304" pitchFamily="18" charset="0"/>
                <a:cs typeface="Times New Roman" pitchFamily="18" charset="0"/>
              </a:rPr>
              <a:t> – </a:t>
            </a:r>
            <a:r>
              <a:rPr lang="en-AU" sz="3000" dirty="0" err="1">
                <a:latin typeface="Times New Roman" panose="02020603050405020304" pitchFamily="18" charset="0"/>
                <a:cs typeface="Times New Roman" pitchFamily="18" charset="0"/>
              </a:rPr>
              <a:t>Lớp</a:t>
            </a:r>
            <a:r>
              <a:rPr lang="en-AU" sz="3000" dirty="0">
                <a:latin typeface="Times New Roman" panose="02020603050405020304" pitchFamily="18" charset="0"/>
                <a:cs typeface="Times New Roman" pitchFamily="18" charset="0"/>
              </a:rPr>
              <a:t>: 6</a:t>
            </a:r>
            <a:br>
              <a:rPr lang="en-AU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AU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STARTER UNIT </a:t>
            </a:r>
            <a:br>
              <a:rPr lang="en-AU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AU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Lesson 7: </a:t>
            </a:r>
            <a:r>
              <a:rPr lang="en-A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Vocabulary</a:t>
            </a:r>
            <a:br>
              <a:rPr lang="en-A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Arial Rounded MT Bold" panose="020F0704030504030204" pitchFamily="34" charset="0"/>
              </a:rPr>
              <a:t> </a:t>
            </a:r>
            <a:r>
              <a:rPr lang="en-US" sz="2800" b="1" dirty="0">
                <a:latin typeface="Quicksand" panose="02070303000000060000" pitchFamily="18" charset="77"/>
                <a:ea typeface="Source Sans Pro" panose="020B0503030403020204" pitchFamily="34" charset="0"/>
                <a:cs typeface="Nunito Black" charset="0"/>
              </a:rPr>
              <a:t>COUNTRIES AND NATIONALITIES</a:t>
            </a:r>
            <a:br>
              <a:rPr lang="en-US" sz="2800" b="1" dirty="0">
                <a:latin typeface="Quicksand" panose="02070303000000060000" pitchFamily="18" charset="77"/>
                <a:ea typeface="Source Sans Pro" panose="020B0503030403020204" pitchFamily="34" charset="0"/>
                <a:cs typeface="Nunito Black" charset="0"/>
              </a:rPr>
            </a:br>
            <a:r>
              <a:rPr lang="en-US" sz="2800" dirty="0">
                <a:latin typeface="Arial Rounded MT Bold" panose="020F0704030504030204" pitchFamily="34" charset="0"/>
              </a:rPr>
              <a:t> </a:t>
            </a:r>
            <a:br>
              <a:rPr lang="en-US" sz="2800" dirty="0">
                <a:latin typeface="Arial Rounded MT Bold" panose="020F0704030504030204" pitchFamily="34" charset="0"/>
              </a:rPr>
            </a:br>
            <a:endParaRPr lang="en-A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5641" y="2709242"/>
            <a:ext cx="9459257" cy="3376597"/>
          </a:xfrm>
        </p:spPr>
        <p:txBody>
          <a:bodyPr>
            <a:normAutofit fontScale="92500" lnSpcReduction="20000"/>
          </a:bodyPr>
          <a:lstStyle/>
          <a:p>
            <a:pPr marL="457189" indent="-457189" algn="l">
              <a:buFont typeface="Wingdings" pitchFamily="2" charset="2"/>
              <a:buChar char="v"/>
            </a:pPr>
            <a:r>
              <a:rPr lang="en-AU" sz="3000" b="1" dirty="0">
                <a:latin typeface="Times New Roman" panose="02020603050405020304" pitchFamily="18" charset="0"/>
                <a:cs typeface="Times New Roman" pitchFamily="18" charset="0"/>
              </a:rPr>
              <a:t>HỌC SINH THỰC HIỆN  CÁC YÊU CẦU SAU:</a:t>
            </a:r>
          </a:p>
          <a:p>
            <a:pPr marL="514338" indent="-514338" algn="l">
              <a:buAutoNum type="arabicPeriod"/>
            </a:pP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SGK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ử 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1 , 2, 3,4</a:t>
            </a:r>
          </a:p>
          <a:p>
            <a:pPr marL="514338" indent="-514338" algn="l">
              <a:buAutoNum type="arabicPeriod"/>
            </a:pP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ừ  ở 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1về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tịch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38" indent="-514338" algn="l">
              <a:buAutoNum type="arabicPeriod"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ở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  <a:p>
            <a:pPr algn="l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Where are you from ?</a:t>
            </a:r>
          </a:p>
          <a:p>
            <a:pPr algn="l"/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your nationality ?</a:t>
            </a:r>
            <a:endParaRPr lang="en-A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38" indent="-514338" algn="l">
              <a:buAutoNum type="arabicPeriod"/>
            </a:pPr>
            <a:endParaRPr lang="en-A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063552" y="188640"/>
            <a:ext cx="8208912" cy="504056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HƯỚNG DẪN CHUẨN BỊ BÀI HỌC</a:t>
            </a:r>
            <a:endParaRPr lang="en-US" sz="3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850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97020" y="287805"/>
            <a:ext cx="4273379" cy="707886"/>
            <a:chOff x="0" y="77057"/>
            <a:chExt cx="12864898" cy="1280728"/>
          </a:xfrm>
        </p:grpSpPr>
        <p:sp>
          <p:nvSpPr>
            <p:cNvPr id="3" name="Rectangle 2"/>
            <p:cNvSpPr/>
            <p:nvPr/>
          </p:nvSpPr>
          <p:spPr>
            <a:xfrm>
              <a:off x="0" y="77057"/>
              <a:ext cx="12192000" cy="109591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rgbClr val="315848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42309" y="77057"/>
              <a:ext cx="12822589" cy="12807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40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Arial Black" panose="020B0A04020102020204" pitchFamily="34" charset="0"/>
                  <a:cs typeface="Arial" panose="020B0604020202020204" pitchFamily="34" charset="0"/>
                </a:rPr>
                <a:t>NEW</a:t>
              </a:r>
              <a:r>
                <a:rPr lang="en-US" altLang="en-US" sz="4000" kern="0" dirty="0">
                  <a:solidFill>
                    <a:srgbClr val="0070C0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 WORDS</a:t>
              </a:r>
              <a:endParaRPr kumimoji="0" lang="en-US" alt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12686" y="1319019"/>
          <a:ext cx="12179314" cy="5251176"/>
        </p:xfrm>
        <a:graphic>
          <a:graphicData uri="http://schemas.openxmlformats.org/drawingml/2006/table">
            <a:tbl>
              <a:tblPr firstRow="1" firstCol="1" bandRow="1">
                <a:tableStyleId>{69C7853C-536D-4A76-A0AE-DD22124D55A5}</a:tableStyleId>
              </a:tblPr>
              <a:tblGrid>
                <a:gridCol w="6088935">
                  <a:extLst>
                    <a:ext uri="{9D8B030D-6E8A-4147-A177-3AD203B41FA5}">
                      <a16:colId xmlns:a16="http://schemas.microsoft.com/office/drawing/2014/main" val="2265383021"/>
                    </a:ext>
                  </a:extLst>
                </a:gridCol>
                <a:gridCol w="6090379">
                  <a:extLst>
                    <a:ext uri="{9D8B030D-6E8A-4147-A177-3AD203B41FA5}">
                      <a16:colId xmlns:a16="http://schemas.microsoft.com/office/drawing/2014/main" val="3244379144"/>
                    </a:ext>
                  </a:extLst>
                </a:gridCol>
              </a:tblGrid>
              <a:tr h="8895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4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Country</a:t>
                      </a:r>
                      <a:endParaRPr lang="en-US" sz="44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4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Nationality</a:t>
                      </a:r>
                      <a:endParaRPr lang="en-US" sz="44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935497"/>
                  </a:ext>
                </a:extLst>
              </a:tr>
              <a:tr h="889579"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4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The USA</a:t>
                      </a:r>
                      <a:endParaRPr lang="en-US" sz="44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44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3528346"/>
                  </a:ext>
                </a:extLst>
              </a:tr>
              <a:tr h="889579"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4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Canada</a:t>
                      </a:r>
                      <a:endParaRPr lang="en-US" sz="44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44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7070995"/>
                  </a:ext>
                </a:extLst>
              </a:tr>
              <a:tr h="889579"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4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Egypt</a:t>
                      </a:r>
                      <a:endParaRPr lang="en-US" sz="44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44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4332964"/>
                  </a:ext>
                </a:extLst>
              </a:tr>
              <a:tr h="889579"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4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Italy</a:t>
                      </a:r>
                      <a:endParaRPr lang="en-US" sz="44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44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1852324"/>
                  </a:ext>
                </a:extLst>
              </a:tr>
              <a:tr h="803281"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4400">
                          <a:solidFill>
                            <a:srgbClr val="231F2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5. Japan</a:t>
                      </a:r>
                      <a:endParaRPr lang="en-US" sz="4400">
                        <a:solidFill>
                          <a:srgbClr val="231F2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4400" dirty="0">
                        <a:solidFill>
                          <a:srgbClr val="231F2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3385046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394213" y="2169105"/>
            <a:ext cx="2408032" cy="9522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7000"/>
              </a:lnSpc>
              <a:spcAft>
                <a:spcPts val="400"/>
              </a:spcAft>
            </a:pPr>
            <a:r>
              <a:rPr lang="en-US" sz="4400" dirty="0">
                <a:solidFill>
                  <a:srgbClr val="1013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American</a:t>
            </a:r>
            <a:endParaRPr lang="en-US" sz="4400" dirty="0">
              <a:solidFill>
                <a:srgbClr val="231F2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440700" y="2952876"/>
            <a:ext cx="2315057" cy="9522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7000"/>
              </a:lnSpc>
              <a:spcAft>
                <a:spcPts val="400"/>
              </a:spcAft>
            </a:pPr>
            <a:r>
              <a:rPr lang="en-US" sz="4400" dirty="0">
                <a:solidFill>
                  <a:srgbClr val="1013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Canadian</a:t>
            </a:r>
            <a:endParaRPr lang="en-US" sz="4400" dirty="0">
              <a:solidFill>
                <a:srgbClr val="231F2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94213" y="3911490"/>
            <a:ext cx="2222083" cy="9522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7000"/>
              </a:lnSpc>
              <a:spcAft>
                <a:spcPts val="400"/>
              </a:spcAft>
            </a:pPr>
            <a:r>
              <a:rPr lang="en-US" sz="4400" dirty="0">
                <a:solidFill>
                  <a:srgbClr val="1013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Egyptian</a:t>
            </a:r>
            <a:endParaRPr lang="en-US" sz="4400" dirty="0">
              <a:solidFill>
                <a:srgbClr val="231F2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40700" y="4785694"/>
            <a:ext cx="1625766" cy="9522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7000"/>
              </a:lnSpc>
              <a:spcAft>
                <a:spcPts val="400"/>
              </a:spcAft>
            </a:pPr>
            <a:r>
              <a:rPr lang="en-US" sz="4400" dirty="0">
                <a:solidFill>
                  <a:srgbClr val="1013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Italian</a:t>
            </a:r>
            <a:endParaRPr lang="en-US" sz="4400" dirty="0">
              <a:solidFill>
                <a:srgbClr val="231F2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11044" y="5652531"/>
            <a:ext cx="2188420" cy="9522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7000"/>
              </a:lnSpc>
              <a:spcAft>
                <a:spcPts val="400"/>
              </a:spcAft>
            </a:pPr>
            <a:r>
              <a:rPr lang="en-US" sz="44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Japanese</a:t>
            </a:r>
            <a:endParaRPr lang="en-US" sz="4400" dirty="0">
              <a:solidFill>
                <a:srgbClr val="231F20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7306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4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0" y="1"/>
          <a:ext cx="12192000" cy="6857998"/>
        </p:xfrm>
        <a:graphic>
          <a:graphicData uri="http://schemas.openxmlformats.org/drawingml/2006/table">
            <a:tbl>
              <a:tblPr firstRow="1" firstCol="1" bandRow="1">
                <a:tableStyleId>{306799F8-075E-4A3A-A7F6-7FBC6576F1A4}</a:tableStyleId>
              </a:tblPr>
              <a:tblGrid>
                <a:gridCol w="6095276">
                  <a:extLst>
                    <a:ext uri="{9D8B030D-6E8A-4147-A177-3AD203B41FA5}">
                      <a16:colId xmlns:a16="http://schemas.microsoft.com/office/drawing/2014/main" val="2180948825"/>
                    </a:ext>
                  </a:extLst>
                </a:gridCol>
                <a:gridCol w="6096724">
                  <a:extLst>
                    <a:ext uri="{9D8B030D-6E8A-4147-A177-3AD203B41FA5}">
                      <a16:colId xmlns:a16="http://schemas.microsoft.com/office/drawing/2014/main" val="641047936"/>
                    </a:ext>
                  </a:extLst>
                </a:gridCol>
              </a:tblGrid>
              <a:tr h="979714"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4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Morocco</a:t>
                      </a:r>
                      <a:endParaRPr lang="en-US" sz="4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0070499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4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New Zealand</a:t>
                      </a:r>
                      <a:endParaRPr lang="en-US" sz="4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4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7660034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4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Spain</a:t>
                      </a:r>
                      <a:endParaRPr lang="en-US" sz="4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4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3638310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4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Thailand</a:t>
                      </a:r>
                      <a:endParaRPr lang="en-US" sz="4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4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2197749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4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The Philippines</a:t>
                      </a:r>
                      <a:endParaRPr lang="en-US" sz="4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4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575972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4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The UK</a:t>
                      </a:r>
                      <a:endParaRPr lang="en-US" sz="4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4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691445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4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 Vietnam</a:t>
                      </a:r>
                      <a:endParaRPr lang="en-US" sz="4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4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5439516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6406497" y="0"/>
            <a:ext cx="2470548" cy="9522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7000"/>
              </a:lnSpc>
              <a:spcAft>
                <a:spcPts val="400"/>
              </a:spcAft>
            </a:pPr>
            <a:r>
              <a:rPr lang="en-US" sz="4400" dirty="0">
                <a:solidFill>
                  <a:srgbClr val="1013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Moroccan</a:t>
            </a:r>
            <a:endParaRPr lang="en-US" sz="4400" dirty="0">
              <a:solidFill>
                <a:srgbClr val="10132B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06497" y="960286"/>
            <a:ext cx="3643946" cy="9522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7000"/>
              </a:lnSpc>
              <a:spcAft>
                <a:spcPts val="400"/>
              </a:spcAft>
            </a:pPr>
            <a:r>
              <a:rPr lang="en-US" sz="4400" dirty="0">
                <a:solidFill>
                  <a:srgbClr val="1013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Zealander</a:t>
            </a:r>
            <a:endParaRPr lang="en-US" sz="4400" dirty="0">
              <a:solidFill>
                <a:srgbClr val="10132B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06497" y="1912533"/>
            <a:ext cx="1972015" cy="9522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7000"/>
              </a:lnSpc>
              <a:spcAft>
                <a:spcPts val="400"/>
              </a:spcAft>
            </a:pPr>
            <a:r>
              <a:rPr lang="en-US" sz="4400" dirty="0">
                <a:solidFill>
                  <a:srgbClr val="1013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Spanish</a:t>
            </a:r>
            <a:endParaRPr lang="en-US" sz="4400" dirty="0">
              <a:solidFill>
                <a:srgbClr val="10132B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406497" y="2880857"/>
            <a:ext cx="1218603" cy="9522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7000"/>
              </a:lnSpc>
              <a:spcAft>
                <a:spcPts val="400"/>
              </a:spcAft>
            </a:pPr>
            <a:r>
              <a:rPr lang="en-US" sz="4400" dirty="0">
                <a:solidFill>
                  <a:srgbClr val="1013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Thai</a:t>
            </a:r>
            <a:endParaRPr lang="en-US" sz="4400" dirty="0">
              <a:solidFill>
                <a:srgbClr val="10132B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406497" y="3921198"/>
            <a:ext cx="1973617" cy="9522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7000"/>
              </a:lnSpc>
              <a:spcAft>
                <a:spcPts val="400"/>
              </a:spcAft>
            </a:pPr>
            <a:r>
              <a:rPr lang="en-US" sz="4400" dirty="0">
                <a:solidFill>
                  <a:srgbClr val="1013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Filipino</a:t>
            </a:r>
            <a:endParaRPr lang="en-US" sz="4400" dirty="0">
              <a:solidFill>
                <a:srgbClr val="10132B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06497" y="4977615"/>
            <a:ext cx="1721946" cy="9522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7000"/>
              </a:lnSpc>
              <a:spcAft>
                <a:spcPts val="400"/>
              </a:spcAft>
            </a:pPr>
            <a:r>
              <a:rPr lang="en-US" sz="4400" dirty="0">
                <a:solidFill>
                  <a:srgbClr val="1013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British</a:t>
            </a:r>
            <a:endParaRPr lang="en-US" sz="4400" dirty="0">
              <a:solidFill>
                <a:srgbClr val="10132B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06497" y="5837747"/>
            <a:ext cx="2813334" cy="9522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7000"/>
              </a:lnSpc>
              <a:spcAft>
                <a:spcPts val="400"/>
              </a:spcAft>
            </a:pPr>
            <a:r>
              <a:rPr lang="en-US" sz="4400" dirty="0">
                <a:solidFill>
                  <a:srgbClr val="1013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Vietnamese</a:t>
            </a:r>
            <a:endParaRPr lang="en-US" sz="4400" dirty="0">
              <a:solidFill>
                <a:srgbClr val="10132B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57513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0" grpId="0"/>
      <p:bldP spid="12" grpId="0"/>
      <p:bldP spid="14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9955" y="1824942"/>
            <a:ext cx="10901216" cy="196848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27000"/>
              </a:lnSpc>
            </a:pPr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Where + am/is/are + S + from?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>
              <a:lnSpc>
                <a:spcPct val="127000"/>
              </a:lnSpc>
            </a:pPr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S + am/is/are + from + (country)</a:t>
            </a:r>
            <a:endParaRPr lang="en-US" sz="4800" dirty="0">
              <a:solidFill>
                <a:schemeClr val="bg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0" y="0"/>
            <a:ext cx="13167360" cy="956030"/>
            <a:chOff x="0" y="0"/>
            <a:chExt cx="13200789" cy="1095911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12192000" cy="109591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rgbClr val="315848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284889" y="160304"/>
              <a:ext cx="11915900" cy="8820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44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Arial Black" panose="020B0A04020102020204" pitchFamily="34" charset="0"/>
                  <a:cs typeface="Arial" panose="020B0604020202020204" pitchFamily="34" charset="0"/>
                </a:rPr>
                <a:t>Structures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1986118" y="4185922"/>
            <a:ext cx="6472082" cy="2306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7000"/>
              </a:lnSpc>
            </a:pPr>
            <a:r>
              <a:rPr lang="en-US" sz="4400" b="1" i="1" u="sng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Example:</a:t>
            </a:r>
          </a:p>
          <a:p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	Where are you from?</a:t>
            </a:r>
          </a:p>
          <a:p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	 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 am from Vietnam.</a:t>
            </a:r>
            <a:endParaRPr lang="en-US" sz="44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591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393148"/>
            <a:ext cx="12192000" cy="267207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27000"/>
              </a:lnSpc>
            </a:pPr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What + </a:t>
            </a:r>
            <a:r>
              <a:rPr lang="en-US" sz="4800" b="1" dirty="0" err="1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tobe</a:t>
            </a:r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+ her/his/your….nationality ?</a:t>
            </a:r>
          </a:p>
          <a:p>
            <a:pPr>
              <a:lnSpc>
                <a:spcPct val="127000"/>
              </a:lnSpc>
            </a:pP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             (am, is, are)					(nationalities)</a:t>
            </a:r>
          </a:p>
          <a:p>
            <a:pPr>
              <a:lnSpc>
                <a:spcPct val="127000"/>
              </a:lnSpc>
            </a:pPr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		</a:t>
            </a:r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S + am/is/are + (nationality)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13167360" cy="956030"/>
            <a:chOff x="0" y="0"/>
            <a:chExt cx="13200789" cy="1095911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12192000" cy="109591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rgbClr val="315848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284889" y="160304"/>
              <a:ext cx="11915900" cy="8820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44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Arial Black" panose="020B0A04020102020204" pitchFamily="34" charset="0"/>
                  <a:cs typeface="Arial" panose="020B0604020202020204" pitchFamily="34" charset="0"/>
                </a:rPr>
                <a:t>Structures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1986118" y="4185922"/>
            <a:ext cx="8567582" cy="2306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7000"/>
              </a:lnSpc>
            </a:pPr>
            <a:r>
              <a:rPr lang="en-US" sz="4400" b="1" i="1" u="sng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Example:</a:t>
            </a:r>
          </a:p>
          <a:p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	What are your nationality?</a:t>
            </a:r>
          </a:p>
          <a:p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 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 am Vietnamese.</a:t>
            </a:r>
          </a:p>
        </p:txBody>
      </p:sp>
    </p:spTree>
    <p:extLst>
      <p:ext uri="{BB962C8B-B14F-4D97-AF65-F5344CB8AC3E}">
        <p14:creationId xmlns:p14="http://schemas.microsoft.com/office/powerpoint/2010/main" val="380284666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PTIFY - Financial - Light">
      <a:dk1>
        <a:srgbClr val="10132B"/>
      </a:dk1>
      <a:lt1>
        <a:srgbClr val="FFFFFF"/>
      </a:lt1>
      <a:dk2>
        <a:srgbClr val="212459"/>
      </a:dk2>
      <a:lt2>
        <a:srgbClr val="EAF6FF"/>
      </a:lt2>
      <a:accent1>
        <a:srgbClr val="29A3F7"/>
      </a:accent1>
      <a:accent2>
        <a:srgbClr val="2B2E6E"/>
      </a:accent2>
      <a:accent3>
        <a:srgbClr val="CCB796"/>
      </a:accent3>
      <a:accent4>
        <a:srgbClr val="FBA239"/>
      </a:accent4>
      <a:accent5>
        <a:srgbClr val="F53C4B"/>
      </a:accent5>
      <a:accent6>
        <a:srgbClr val="555B6C"/>
      </a:accent6>
      <a:hlink>
        <a:srgbClr val="F9A145"/>
      </a:hlink>
      <a:folHlink>
        <a:srgbClr val="F2404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245</Words>
  <Application>Microsoft Office PowerPoint</Application>
  <PresentationFormat>Widescreen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Arial</vt:lpstr>
      <vt:lpstr>Arial Black</vt:lpstr>
      <vt:lpstr>Arial Rounded MT Bold</vt:lpstr>
      <vt:lpstr>Calibri</vt:lpstr>
      <vt:lpstr>Calibri Light</vt:lpstr>
      <vt:lpstr>Nunito Black</vt:lpstr>
      <vt:lpstr>Quicksand</vt:lpstr>
      <vt:lpstr>Source Sans Pro</vt:lpstr>
      <vt:lpstr>Times New Roman</vt:lpstr>
      <vt:lpstr>Wingdings</vt:lpstr>
      <vt:lpstr>Office Theme</vt:lpstr>
      <vt:lpstr>Môn: Anh Văn – Lớp: 6 STARTER UNIT  Lesson 7: Vocabulary  COUNTRIES AND NATIONALITIES  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Jetfabrik Design</dc:creator>
  <cp:lastModifiedBy>Administrator</cp:lastModifiedBy>
  <cp:revision>100</cp:revision>
  <dcterms:created xsi:type="dcterms:W3CDTF">2018-12-21T22:04:22Z</dcterms:created>
  <dcterms:modified xsi:type="dcterms:W3CDTF">2021-09-16T07:41:42Z</dcterms:modified>
</cp:coreProperties>
</file>