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079" r:id="rId2"/>
    <p:sldId id="2043" r:id="rId3"/>
    <p:sldId id="2045" r:id="rId4"/>
    <p:sldId id="2059" r:id="rId5"/>
    <p:sldId id="2046" r:id="rId6"/>
    <p:sldId id="20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242" userDrawn="1">
          <p15:clr>
            <a:srgbClr val="A4A3A4"/>
          </p15:clr>
        </p15:guide>
        <p15:guide id="3" pos="438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6" orient="horz" pos="3974" userDrawn="1">
          <p15:clr>
            <a:srgbClr val="A4A3A4"/>
          </p15:clr>
        </p15:guide>
        <p15:guide id="7" pos="5541" userDrawn="1">
          <p15:clr>
            <a:srgbClr val="A4A3A4"/>
          </p15:clr>
        </p15:guide>
        <p15:guide id="8" pos="2139" userDrawn="1">
          <p15:clr>
            <a:srgbClr val="A4A3A4"/>
          </p15:clr>
        </p15:guide>
        <p15:guide id="9" pos="4543" userDrawn="1">
          <p15:clr>
            <a:srgbClr val="A4A3A4"/>
          </p15:clr>
        </p15:guide>
        <p15:guide id="10" orient="horz" pos="16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7"/>
    <p:restoredTop sz="94679"/>
  </p:normalViewPr>
  <p:slideViewPr>
    <p:cSldViewPr snapToGrid="0" snapToObjects="1" showGuides="1">
      <p:cViewPr varScale="1">
        <p:scale>
          <a:sx n="63" d="100"/>
          <a:sy n="63" d="100"/>
        </p:scale>
        <p:origin x="760" y="64"/>
      </p:cViewPr>
      <p:guideLst>
        <p:guide orient="horz" pos="2160"/>
        <p:guide pos="7242"/>
        <p:guide pos="438"/>
        <p:guide pos="3840"/>
        <p:guide orient="horz" pos="346"/>
        <p:guide orient="horz" pos="3974"/>
        <p:guide pos="5541"/>
        <p:guide pos="2139"/>
        <p:guide pos="4543"/>
        <p:guide orient="horz" pos="16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DFB7E-8A14-5F4A-A8BC-FEC574E653A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814F3-7BF6-CC41-BA5F-F3649E84E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6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1814F3-7BF6-CC41-BA5F-F3649E84E6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04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07DD5-2493-8341-812E-B4C1B0D80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68C4D-3B26-9249-9510-ACD999903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B8D83-963D-4743-B8D5-7CD2C6F40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D552-C10E-614A-B810-77E320220E2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C411A-6A7F-2149-854D-61E6BEF90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9527A-3EB5-8245-8C90-4822BBF30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EADF-C030-F84C-ADA0-FD2E39B5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0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A1BFFE-E4B4-F243-8722-F04EDEC7F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D552-C10E-614A-B810-77E320220E2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C61AE-7BCE-CB42-B025-A014ECB0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43E79F-F14E-F644-AAAF-0EF7ED90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EADF-C030-F84C-ADA0-FD2E39B5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9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1950709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E0E3DF-338D-EC4C-91AB-9274778DC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E322F-2259-7A46-B11A-273C145FE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ED869-9DD2-3D49-8A15-D33AF0A9E9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CD552-C10E-614A-B810-77E320220E2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88453-55E3-C54C-A2DB-2AC770422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7BCF5-1DF8-BA4A-9BFE-6F357F018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8EADF-C030-F84C-ADA0-FD2E39B5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0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6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9536" y="772160"/>
            <a:ext cx="8496944" cy="2187209"/>
          </a:xfrm>
        </p:spPr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itchFamily="18" charset="0"/>
              </a:rPr>
              <a:t>Môn: Anh </a:t>
            </a:r>
            <a:r>
              <a:rPr lang="en-AU" sz="3000" dirty="0" err="1">
                <a:latin typeface="Times New Roman" panose="02020603050405020304" pitchFamily="18" charset="0"/>
                <a:cs typeface="Times New Roman" pitchFamily="18" charset="0"/>
              </a:rPr>
              <a:t>Văn</a:t>
            </a:r>
            <a:r>
              <a:rPr lang="en-AU" sz="3000" dirty="0"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en-AU" sz="3000" dirty="0" err="1">
                <a:latin typeface="Times New Roman" panose="02020603050405020304" pitchFamily="18" charset="0"/>
                <a:cs typeface="Times New Roman" pitchFamily="18" charset="0"/>
              </a:rPr>
              <a:t>Lớp</a:t>
            </a:r>
            <a:r>
              <a:rPr lang="en-AU" sz="3000" dirty="0">
                <a:latin typeface="Times New Roman" panose="02020603050405020304" pitchFamily="18" charset="0"/>
                <a:cs typeface="Times New Roman" pitchFamily="18" charset="0"/>
              </a:rPr>
              <a:t>: 6</a:t>
            </a:r>
            <a:br>
              <a:rPr lang="en-A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STARTER UNIT </a:t>
            </a:r>
            <a:br>
              <a:rPr lang="en-A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Lesson 8</a:t>
            </a:r>
            <a:br>
              <a:rPr lang="en-US" sz="28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en-US" sz="2800" b="1" dirty="0">
                <a:solidFill>
                  <a:srgbClr val="00B050"/>
                </a:solidFill>
                <a:latin typeface="Arial Rounded MT Bold" panose="020F0704030504030204" pitchFamily="34" charset="0"/>
              </a:rPr>
              <a:t>Language Focus</a:t>
            </a:r>
            <a:br>
              <a:rPr lang="en-US" sz="2800" b="1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endParaRPr lang="en-A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6921" y="3111768"/>
            <a:ext cx="9459257" cy="3376597"/>
          </a:xfrm>
        </p:spPr>
        <p:txBody>
          <a:bodyPr>
            <a:normAutofit/>
          </a:bodyPr>
          <a:lstStyle/>
          <a:p>
            <a:pPr marL="457189" indent="-457189" algn="l">
              <a:buFont typeface="Wingdings" pitchFamily="2" charset="2"/>
              <a:buChar char="v"/>
            </a:pP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514338" indent="-514338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SGK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 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1,2,3,4,5,6</a:t>
            </a:r>
          </a:p>
          <a:p>
            <a:pPr marL="514338" indent="-514338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ữ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Where, What , Who and conjunctions and, or , but</a:t>
            </a:r>
          </a:p>
          <a:p>
            <a:pPr marL="514338" indent="-514338" algn="l">
              <a:buAutoNum type="arabicPeriod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38" indent="-514338" algn="l">
              <a:buAutoNum type="arabicPeriod"/>
            </a:pP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63552" y="188640"/>
            <a:ext cx="8208912" cy="50405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9955" y="1824942"/>
            <a:ext cx="10901216" cy="187827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27000"/>
              </a:lnSpc>
            </a:pP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Where + to be + subject?</a:t>
            </a:r>
          </a:p>
          <a:p>
            <a:pPr algn="ctr">
              <a:lnSpc>
                <a:spcPct val="127000"/>
              </a:lnSpc>
            </a:pP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S + be + (place)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0" y="0"/>
            <a:ext cx="13167360" cy="956030"/>
            <a:chOff x="0" y="0"/>
            <a:chExt cx="13200789" cy="1095911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10959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rgbClr val="315848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84889" y="160304"/>
              <a:ext cx="11915900" cy="8820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en-US" altLang="en-US" sz="4400" kern="0" dirty="0">
                  <a:solidFill>
                    <a:srgbClr val="0070C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Question words </a:t>
              </a:r>
              <a:endPara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986117" y="4185922"/>
            <a:ext cx="9000537" cy="2306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7000"/>
              </a:lnSpc>
            </a:pPr>
            <a:r>
              <a:rPr lang="en-US" sz="4400" b="1" i="1" u="sng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Example: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Where are the students?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They are in the classroom.</a:t>
            </a:r>
          </a:p>
        </p:txBody>
      </p:sp>
    </p:spTree>
    <p:extLst>
      <p:ext uri="{BB962C8B-B14F-4D97-AF65-F5344CB8AC3E}">
        <p14:creationId xmlns:p14="http://schemas.microsoft.com/office/powerpoint/2010/main" val="400059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93148"/>
            <a:ext cx="12192000" cy="187827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27000"/>
              </a:lnSpc>
            </a:pP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What + to be + subject?</a:t>
            </a:r>
          </a:p>
          <a:p>
            <a:pPr algn="ctr">
              <a:lnSpc>
                <a:spcPct val="127000"/>
              </a:lnSpc>
            </a:pPr>
            <a:r>
              <a:rPr lang="en-US" sz="4800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S + to be + ( thing)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3167360" cy="956030"/>
            <a:chOff x="0" y="0"/>
            <a:chExt cx="13200789" cy="1095911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2192000" cy="10959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rgbClr val="315848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84889" y="160304"/>
              <a:ext cx="11915900" cy="8820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en-US" altLang="en-US" sz="4400" kern="0" dirty="0">
                  <a:solidFill>
                    <a:srgbClr val="0070C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Question words 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1986118" y="4185922"/>
            <a:ext cx="8567582" cy="2306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7000"/>
              </a:lnSpc>
            </a:pPr>
            <a:r>
              <a:rPr lang="en-US" sz="4400" b="1" i="1" u="sng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Example: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What is your name?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My name is Mary.</a:t>
            </a:r>
          </a:p>
        </p:txBody>
      </p:sp>
    </p:spTree>
    <p:extLst>
      <p:ext uri="{BB962C8B-B14F-4D97-AF65-F5344CB8AC3E}">
        <p14:creationId xmlns:p14="http://schemas.microsoft.com/office/powerpoint/2010/main" val="380284666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93148"/>
            <a:ext cx="12192000" cy="187827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27000"/>
              </a:lnSpc>
            </a:pP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Who + to be + subject?</a:t>
            </a:r>
          </a:p>
          <a:p>
            <a:pPr algn="ctr">
              <a:lnSpc>
                <a:spcPct val="127000"/>
              </a:lnSpc>
            </a:pPr>
            <a:r>
              <a:rPr lang="en-US" sz="4800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S + to be + (person)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3167360" cy="956030"/>
            <a:chOff x="0" y="0"/>
            <a:chExt cx="13200789" cy="1095911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2192000" cy="10959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rgbClr val="315848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84889" y="160304"/>
              <a:ext cx="11915900" cy="8820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en-US" altLang="en-US" sz="4400" kern="0" dirty="0">
                  <a:solidFill>
                    <a:srgbClr val="0070C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Question words 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1986118" y="4185922"/>
            <a:ext cx="8567582" cy="2306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7000"/>
              </a:lnSpc>
            </a:pPr>
            <a:r>
              <a:rPr lang="en-US" sz="4400" b="1" i="1" u="sng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Example: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Who is he?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He is my older brother.</a:t>
            </a:r>
          </a:p>
        </p:txBody>
      </p:sp>
    </p:spTree>
    <p:extLst>
      <p:ext uri="{BB962C8B-B14F-4D97-AF65-F5344CB8AC3E}">
        <p14:creationId xmlns:p14="http://schemas.microsoft.com/office/powerpoint/2010/main" val="266408333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/>
        </p:nvCxnSpPr>
        <p:spPr>
          <a:xfrm>
            <a:off x="5742432" y="4082778"/>
            <a:ext cx="1317943" cy="1713088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7248018" y="2401063"/>
            <a:ext cx="4943982" cy="1681715"/>
            <a:chOff x="8610600" y="3454612"/>
            <a:chExt cx="4943982" cy="1681715"/>
          </a:xfrm>
        </p:grpSpPr>
        <p:sp>
          <p:nvSpPr>
            <p:cNvPr id="5" name="Rectangle 4"/>
            <p:cNvSpPr/>
            <p:nvPr/>
          </p:nvSpPr>
          <p:spPr>
            <a:xfrm>
              <a:off x="8610600" y="4305330"/>
              <a:ext cx="4943982" cy="830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talk about options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0468862" y="3454612"/>
              <a:ext cx="133502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5400" b="1" i="1" dirty="0">
                  <a:solidFill>
                    <a:srgbClr val="7030A0"/>
                  </a:solidFill>
                  <a:latin typeface="+mj-lt"/>
                </a:rPr>
                <a:t>or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389082" y="248446"/>
            <a:ext cx="4802918" cy="1550121"/>
            <a:chOff x="5104425" y="430422"/>
            <a:chExt cx="4802918" cy="1550121"/>
          </a:xfrm>
        </p:grpSpPr>
        <p:sp>
          <p:nvSpPr>
            <p:cNvPr id="9" name="Rectangle 8"/>
            <p:cNvSpPr/>
            <p:nvPr/>
          </p:nvSpPr>
          <p:spPr>
            <a:xfrm>
              <a:off x="6877346" y="430422"/>
              <a:ext cx="1257075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400" b="1" i="1" dirty="0">
                  <a:solidFill>
                    <a:srgbClr val="7030A0"/>
                  </a:solidFill>
                  <a:latin typeface="+mj-lt"/>
                </a:rPr>
                <a:t>and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04425" y="1149546"/>
              <a:ext cx="4802918" cy="830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add items to a list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flipV="1">
            <a:off x="5668058" y="1611305"/>
            <a:ext cx="1696950" cy="1105315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7365008" y="4872536"/>
            <a:ext cx="3825086" cy="1681715"/>
            <a:chOff x="8610600" y="3454612"/>
            <a:chExt cx="3825086" cy="1681715"/>
          </a:xfrm>
        </p:grpSpPr>
        <p:sp>
          <p:nvSpPr>
            <p:cNvPr id="15" name="Rectangle 14"/>
            <p:cNvSpPr/>
            <p:nvPr/>
          </p:nvSpPr>
          <p:spPr>
            <a:xfrm>
              <a:off x="8610600" y="4305330"/>
              <a:ext cx="3825086" cy="830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show contrast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468862" y="3454612"/>
              <a:ext cx="133502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5400" b="1" i="1" dirty="0">
                  <a:solidFill>
                    <a:srgbClr val="7030A0"/>
                  </a:solidFill>
                  <a:latin typeface="+mj-lt"/>
                </a:rPr>
                <a:t>but</a:t>
              </a:r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>
            <a:off x="6067536" y="3345775"/>
            <a:ext cx="992839" cy="201841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361691" y="2631417"/>
            <a:ext cx="4676903" cy="152451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Conjunctions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80634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10365" y="65988"/>
            <a:ext cx="5638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4000" b="1" u="sng" dirty="0">
                <a:solidFill>
                  <a:srgbClr val="FF0000"/>
                </a:solidFill>
                <a:latin typeface=".VnMemorandum" panose="020B7200000000000000" pitchFamily="34" charset="0"/>
              </a:rPr>
              <a:t>NEW WORDS</a:t>
            </a:r>
          </a:p>
        </p:txBody>
      </p:sp>
      <p:sp>
        <p:nvSpPr>
          <p:cNvPr id="3" name="Rectangle 2"/>
          <p:cNvSpPr/>
          <p:nvPr/>
        </p:nvSpPr>
        <p:spPr>
          <a:xfrm>
            <a:off x="640080" y="675588"/>
            <a:ext cx="11110217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NOUNS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					</a:t>
            </a:r>
            <a:r>
              <a:rPr lang="en-US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ADJECTIVES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capital					11.especially		 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High school				12.International			 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basketball					 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team					 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International friends				 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hobby					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VERBS </a:t>
            </a:r>
          </a:p>
          <a:p>
            <a:pPr lvl="0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7. know</a:t>
            </a:r>
          </a:p>
          <a:p>
            <a:pPr lvl="0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8. speak</a:t>
            </a:r>
          </a:p>
          <a:p>
            <a:pPr lvl="0">
              <a:defRPr/>
            </a:pPr>
            <a:r>
              <a: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9.think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10.study					 </a:t>
            </a:r>
          </a:p>
          <a:p>
            <a:pPr lvl="8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                   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lvl="0" indent="457200">
              <a:buFontTx/>
              <a:buAutoNum type="arabicPeriod"/>
              <a:defRPr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46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TIFY - Financial - Light">
      <a:dk1>
        <a:srgbClr val="10132B"/>
      </a:dk1>
      <a:lt1>
        <a:srgbClr val="FFFFFF"/>
      </a:lt1>
      <a:dk2>
        <a:srgbClr val="212459"/>
      </a:dk2>
      <a:lt2>
        <a:srgbClr val="EAF6FF"/>
      </a:lt2>
      <a:accent1>
        <a:srgbClr val="29A3F7"/>
      </a:accent1>
      <a:accent2>
        <a:srgbClr val="2B2E6E"/>
      </a:accent2>
      <a:accent3>
        <a:srgbClr val="CCB796"/>
      </a:accent3>
      <a:accent4>
        <a:srgbClr val="FBA239"/>
      </a:accent4>
      <a:accent5>
        <a:srgbClr val="F53C4B"/>
      </a:accent5>
      <a:accent6>
        <a:srgbClr val="555B6C"/>
      </a:accent6>
      <a:hlink>
        <a:srgbClr val="F9A145"/>
      </a:hlink>
      <a:folHlink>
        <a:srgbClr val="F2404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270</Words>
  <Application>Microsoft Office PowerPoint</Application>
  <PresentationFormat>Widescreen</PresentationFormat>
  <Paragraphs>47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.VnMemorandum</vt:lpstr>
      <vt:lpstr>Arial</vt:lpstr>
      <vt:lpstr>Arial Black</vt:lpstr>
      <vt:lpstr>Arial Rounded MT Bold</vt:lpstr>
      <vt:lpstr>Calibri</vt:lpstr>
      <vt:lpstr>Calibri Light</vt:lpstr>
      <vt:lpstr>Times New Roman</vt:lpstr>
      <vt:lpstr>Wingdings</vt:lpstr>
      <vt:lpstr>Office Theme</vt:lpstr>
      <vt:lpstr>Môn: Anh Văn – Lớp: 6 STARTER UNIT   Lesson 8 Language Focus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 Design</dc:creator>
  <cp:lastModifiedBy>Administrator</cp:lastModifiedBy>
  <cp:revision>175</cp:revision>
  <dcterms:created xsi:type="dcterms:W3CDTF">2018-12-21T22:04:22Z</dcterms:created>
  <dcterms:modified xsi:type="dcterms:W3CDTF">2021-09-17T02:43:54Z</dcterms:modified>
</cp:coreProperties>
</file>