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074" r:id="rId2"/>
    <p:sldId id="2063" r:id="rId3"/>
    <p:sldId id="2044" r:id="rId4"/>
    <p:sldId id="2061" r:id="rId5"/>
    <p:sldId id="2062" r:id="rId6"/>
    <p:sldId id="257" r:id="rId7"/>
    <p:sldId id="2043" r:id="rId8"/>
    <p:sldId id="2045" r:id="rId9"/>
    <p:sldId id="2059" r:id="rId10"/>
    <p:sldId id="2060" r:id="rId11"/>
    <p:sldId id="2046" r:id="rId12"/>
    <p:sldId id="2064" r:id="rId13"/>
    <p:sldId id="2065" r:id="rId14"/>
    <p:sldId id="2066" r:id="rId15"/>
    <p:sldId id="2069" r:id="rId16"/>
    <p:sldId id="2070" r:id="rId17"/>
    <p:sldId id="2071" r:id="rId18"/>
    <p:sldId id="2072" r:id="rId19"/>
    <p:sldId id="2068" r:id="rId20"/>
    <p:sldId id="2067" r:id="rId21"/>
    <p:sldId id="20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543" userDrawn="1">
          <p15:clr>
            <a:srgbClr val="A4A3A4"/>
          </p15:clr>
        </p15:guide>
        <p15:guide id="10" orient="horz" pos="16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7"/>
    <p:restoredTop sz="94679"/>
  </p:normalViewPr>
  <p:slideViewPr>
    <p:cSldViewPr snapToGrid="0" snapToObjects="1" showGuides="1">
      <p:cViewPr varScale="1">
        <p:scale>
          <a:sx n="63" d="100"/>
          <a:sy n="63" d="100"/>
        </p:scale>
        <p:origin x="760" y="64"/>
      </p:cViewPr>
      <p:guideLst>
        <p:guide orient="horz" pos="2160"/>
        <p:guide pos="7242"/>
        <p:guide pos="438"/>
        <p:guide pos="3840"/>
        <p:guide orient="horz" pos="346"/>
        <p:guide orient="horz" pos="3974"/>
        <p:guide pos="5541"/>
        <p:guide pos="2139"/>
        <p:guide pos="4543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B07A2238-64FF-3744-9BD3-204A945267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B3B1333-2D82-F943-972C-F7E9734683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03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6913" y="5612641"/>
            <a:ext cx="8352429" cy="866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TEACHER : LÊ THANH HÀ </a:t>
            </a:r>
            <a:endParaRPr lang="vi-VN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2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Conjunctions: or/but/and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20670" y="1509575"/>
            <a:ext cx="12218035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 am from Vietnam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and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I am a student.</a:t>
            </a:r>
            <a:endParaRPr lang="en-US" sz="20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670" y="2900156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You have the blue pen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or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the red pen.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669" y="4117488"/>
            <a:ext cx="12498291" cy="220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 can speak English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but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I am not very good at it.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69814" y="2468411"/>
            <a:ext cx="1083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69814" y="5059211"/>
            <a:ext cx="1083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82222" y="3911585"/>
            <a:ext cx="741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28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5742432" y="4082778"/>
            <a:ext cx="1317943" cy="171308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248018" y="2401063"/>
            <a:ext cx="4943982" cy="1681715"/>
            <a:chOff x="8610600" y="3454612"/>
            <a:chExt cx="4943982" cy="1681715"/>
          </a:xfrm>
        </p:grpSpPr>
        <p:sp>
          <p:nvSpPr>
            <p:cNvPr id="5" name="Rectangle 4"/>
            <p:cNvSpPr/>
            <p:nvPr/>
          </p:nvSpPr>
          <p:spPr>
            <a:xfrm>
              <a:off x="8610600" y="4305330"/>
              <a:ext cx="4943982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talk about options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68862" y="3454612"/>
              <a:ext cx="13350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or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89082" y="248446"/>
            <a:ext cx="4802918" cy="1550121"/>
            <a:chOff x="5104425" y="430422"/>
            <a:chExt cx="4802918" cy="1550121"/>
          </a:xfrm>
        </p:grpSpPr>
        <p:sp>
          <p:nvSpPr>
            <p:cNvPr id="9" name="Rectangle 8"/>
            <p:cNvSpPr/>
            <p:nvPr/>
          </p:nvSpPr>
          <p:spPr>
            <a:xfrm>
              <a:off x="6877346" y="430422"/>
              <a:ext cx="12570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and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04425" y="1149546"/>
              <a:ext cx="4802918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add items to a list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5668058" y="1611305"/>
            <a:ext cx="1696950" cy="110531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365008" y="4872536"/>
            <a:ext cx="3825086" cy="1681715"/>
            <a:chOff x="8610600" y="3454612"/>
            <a:chExt cx="3825086" cy="1681715"/>
          </a:xfrm>
        </p:grpSpPr>
        <p:sp>
          <p:nvSpPr>
            <p:cNvPr id="15" name="Rectangle 14"/>
            <p:cNvSpPr/>
            <p:nvPr/>
          </p:nvSpPr>
          <p:spPr>
            <a:xfrm>
              <a:off x="8610600" y="4305330"/>
              <a:ext cx="3825086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show contrast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468862" y="3454612"/>
              <a:ext cx="13350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but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6067536" y="3345775"/>
            <a:ext cx="992839" cy="20184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61691" y="2631417"/>
            <a:ext cx="4676903" cy="15245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Conjunctions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063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1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69069" y="1509575"/>
            <a:ext cx="12218035" cy="104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Brazil</a:t>
            </a:r>
            <a:endParaRPr lang="en-US" sz="2000" b="1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9069" y="2900156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>
                <a:latin typeface="Times New Roman" panose="02020603050405020304" pitchFamily="18" charset="0"/>
                <a:ea typeface="MS Mincho"/>
              </a:rPr>
              <a:t>A Mexican food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068" y="4117488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>
                <a:latin typeface="Times New Roman" panose="02020603050405020304" pitchFamily="18" charset="0"/>
                <a:ea typeface="MS Mincho"/>
              </a:rPr>
              <a:t>A sports star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2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0414" y="1793631"/>
            <a:ext cx="12218035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woman is wrong and the man is right. 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414" y="3617339"/>
            <a:ext cx="12498291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2+3.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woman is right and the man is wrong. </a:t>
            </a:r>
            <a:endParaRPr lang="en-US" sz="7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Friends Plus for Vietnam G6 SB Track 1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271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6840"/>
            <a:ext cx="12192000" cy="56011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3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Friends Plus for Vietnam G6 SB Track 1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215408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7155" y="2918494"/>
            <a:ext cx="15472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think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0179" y="3532559"/>
            <a:ext cx="1168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4157" y="4165100"/>
            <a:ext cx="1340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sure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11646" y="4803445"/>
            <a:ext cx="1469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1968" y="5430702"/>
            <a:ext cx="16448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know</a:t>
            </a:r>
          </a:p>
        </p:txBody>
      </p:sp>
    </p:spTree>
    <p:extLst>
      <p:ext uri="{BB962C8B-B14F-4D97-AF65-F5344CB8AC3E}">
        <p14:creationId xmlns:p14="http://schemas.microsoft.com/office/powerpoint/2010/main" val="433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418" y="1186454"/>
            <a:ext cx="106682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international </a:t>
            </a:r>
            <a:r>
              <a:rPr lang="en-US" altLang="en-US" sz="4400" dirty="0">
                <a:solidFill>
                  <a:prstClr val="black"/>
                </a:solidFill>
              </a:rPr>
              <a:t>(</a:t>
            </a:r>
            <a:r>
              <a:rPr lang="en-US" altLang="en-US" sz="4400" dirty="0" err="1">
                <a:solidFill>
                  <a:prstClr val="black"/>
                </a:solidFill>
              </a:rPr>
              <a:t>adj</a:t>
            </a:r>
            <a:r>
              <a:rPr lang="en-US" altLang="en-US" sz="4400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ɪn.t̬ɚˈnæʃ.ən.əl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435" y="178342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042" y="362285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especially </a:t>
            </a:r>
            <a:r>
              <a:rPr lang="en-US" altLang="en-US" sz="4400" dirty="0">
                <a:solidFill>
                  <a:prstClr val="black"/>
                </a:solidFill>
              </a:rPr>
              <a:t>(</a:t>
            </a:r>
            <a:r>
              <a:rPr lang="en-US" altLang="en-US" sz="4400" dirty="0" err="1">
                <a:solidFill>
                  <a:prstClr val="black"/>
                </a:solidFill>
              </a:rPr>
              <a:t>adv</a:t>
            </a:r>
            <a:r>
              <a:rPr lang="en-US" altLang="en-US" sz="4400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ɪˈspeʃ.əl.i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4263" y="1821354"/>
            <a:ext cx="6296917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between or among nations.</a:t>
            </a:r>
            <a:endParaRPr lang="en-US" sz="4400" i="1" dirty="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249" y="4392291"/>
            <a:ext cx="3831370" cy="86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more than usual</a:t>
            </a:r>
            <a:endParaRPr lang="en-US" sz="4400" i="1" dirty="0">
              <a:solidFill>
                <a:srgbClr val="7030A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am Cohesion - Overview, Examples, Strategies for Team Bo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0"/>
            <a:ext cx="9965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4812" y="6027003"/>
            <a:ext cx="394165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team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rgbClr val="F53C4B">
                    <a:lumMod val="75000"/>
                  </a:srgbClr>
                </a:solidFill>
              </a:rPr>
              <a:t>/</a:t>
            </a:r>
            <a:r>
              <a:rPr lang="en-US" altLang="en-US" sz="4400" dirty="0" err="1">
                <a:solidFill>
                  <a:srgbClr val="F53C4B">
                    <a:lumMod val="75000"/>
                  </a:srgbClr>
                </a:solidFill>
              </a:rPr>
              <a:t>tiːm</a:t>
            </a:r>
            <a:r>
              <a:rPr lang="en-US" altLang="en-US" sz="4400" dirty="0">
                <a:solidFill>
                  <a:srgbClr val="F53C4B">
                    <a:lumMod val="75000"/>
                  </a:srgbClr>
                </a:solidFill>
              </a:rPr>
              <a:t>/</a:t>
            </a:r>
            <a:endParaRPr lang="en-US" altLang="en-US" sz="4400" dirty="0">
              <a:solidFill>
                <a:srgbClr val="F53C4B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nding Emails With Python – Real Pyt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4812" y="6027003"/>
            <a:ext cx="468429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email </a:t>
            </a:r>
            <a:r>
              <a:rPr lang="en-US" altLang="en-US" sz="4400" dirty="0">
                <a:solidFill>
                  <a:prstClr val="black"/>
                </a:solidFill>
              </a:rPr>
              <a:t>(v)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meɪl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hat messages on smartphone flat cartoon sms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b="14043"/>
          <a:stretch/>
        </p:blipFill>
        <p:spPr bwMode="auto">
          <a:xfrm>
            <a:off x="4251325" y="13138"/>
            <a:ext cx="7940675" cy="68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10" y="870574"/>
            <a:ext cx="4055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message </a:t>
            </a:r>
            <a:r>
              <a:rPr lang="en-US" altLang="en-US" sz="4400" dirty="0">
                <a:solidFill>
                  <a:prstClr val="black"/>
                </a:solidFill>
              </a:rPr>
              <a:t>(v) </a:t>
            </a:r>
          </a:p>
          <a:p>
            <a:r>
              <a:rPr lang="en-US" altLang="en-US" sz="4400" dirty="0">
                <a:solidFill>
                  <a:prstClr val="black"/>
                </a:solidFill>
              </a:rPr>
              <a:t>	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mes.ɪdʒ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4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9838" y="3863656"/>
            <a:ext cx="11410950" cy="2588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marR="0" indent="-13970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We use capital letters for the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names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of people, countries / cities, teams,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languages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/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nationalities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and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 first word of a sentence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44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558" y="1165355"/>
            <a:ext cx="7983855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No, she's from the USA.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838" y="2531538"/>
            <a:ext cx="11220450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She's into music, sport and cooking.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me Review Sticker by Dresssofia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5" y="566928"/>
            <a:ext cx="9466968" cy="51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7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5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12192000" cy="365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0455" y="1527844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or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64240" y="2252365"/>
            <a:ext cx="1372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and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4271" y="2941018"/>
            <a:ext cx="1250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but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32884" y="4404830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or </a:t>
            </a:r>
          </a:p>
        </p:txBody>
      </p:sp>
    </p:spTree>
    <p:extLst>
      <p:ext uri="{BB962C8B-B14F-4D97-AF65-F5344CB8AC3E}">
        <p14:creationId xmlns:p14="http://schemas.microsoft.com/office/powerpoint/2010/main" val="3537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/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4834" y="2192082"/>
            <a:ext cx="8627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- Learn by heart all the new words and the structures.</a:t>
            </a:r>
          </a:p>
          <a:p>
            <a:r>
              <a:rPr lang="en-US" sz="4800" dirty="0">
                <a:solidFill>
                  <a:schemeClr val="bg1"/>
                </a:solidFill>
              </a:rPr>
              <a:t>- Prepare for next lesson –Unit 1: Towns and cities: Part 1</a:t>
            </a:r>
          </a:p>
        </p:txBody>
      </p:sp>
    </p:spTree>
    <p:extLst>
      <p:ext uri="{BB962C8B-B14F-4D97-AF65-F5344CB8AC3E}">
        <p14:creationId xmlns:p14="http://schemas.microsoft.com/office/powerpoint/2010/main" val="68726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airo-Aswan-Edfu - Kom Obo - Luxor - Du lịch Netviet Tr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Cairo-Aswan-Edfu - Kom Obo - Luxor - Du lịch Netviet Travel"/>
          <p:cNvSpPr>
            <a:spLocks noChangeAspect="1" noChangeArrowheads="1"/>
          </p:cNvSpPr>
          <p:nvPr/>
        </p:nvSpPr>
        <p:spPr bwMode="auto">
          <a:xfrm>
            <a:off x="-7666918" y="40395"/>
            <a:ext cx="123118" cy="12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ntroductory Travel Guide to Cairo, Egy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0" y="0"/>
            <a:ext cx="10221585" cy="68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7912" y="5841230"/>
            <a:ext cx="783099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capital of Egypt?</a:t>
            </a:r>
          </a:p>
        </p:txBody>
      </p:sp>
    </p:spTree>
    <p:extLst>
      <p:ext uri="{BB962C8B-B14F-4D97-AF65-F5344CB8AC3E}">
        <p14:creationId xmlns:p14="http://schemas.microsoft.com/office/powerpoint/2010/main" val="219593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nce: A Battleground for Premium Flagship Smartphones - Counterpoint 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7" y="0"/>
            <a:ext cx="10323449" cy="68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4812" y="6027003"/>
            <a:ext cx="5011437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MS Mincho"/>
              </a:rPr>
              <a:t>Where is in Paris?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d Pitt - Movies, Age &amp; Children - Bi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1" y="0"/>
            <a:ext cx="102210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4812" y="6027003"/>
            <a:ext cx="475322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MS Mincho"/>
              </a:rPr>
              <a:t>Who is this man?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E699A195-D8B1-E24F-A2D1-316738186D2F}"/>
              </a:ext>
            </a:extLst>
          </p:cNvPr>
          <p:cNvSpPr txBox="1"/>
          <p:nvPr/>
        </p:nvSpPr>
        <p:spPr>
          <a:xfrm>
            <a:off x="160781" y="3014563"/>
            <a:ext cx="12055226" cy="3380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QUESTIONS words with: </a:t>
            </a:r>
          </a:p>
          <a:p>
            <a:pPr algn="ctr">
              <a:lnSpc>
                <a:spcPts val="6500"/>
              </a:lnSpc>
            </a:pPr>
            <a:r>
              <a:rPr lang="en-US" sz="4800" b="1" dirty="0">
                <a:solidFill>
                  <a:srgbClr val="C00000"/>
                </a:solidFill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WHERE...? WHAT...? WHO...?</a:t>
            </a:r>
          </a:p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and CONJUNCTIONS:</a:t>
            </a:r>
          </a:p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AND-OR-BUT</a:t>
            </a: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2553437" y="178616"/>
            <a:ext cx="73522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8000" b="1" dirty="0">
                <a:solidFill>
                  <a:srgbClr val="FF0000"/>
                </a:solidFill>
                <a:latin typeface="Stencil" panose="040409050D0802020404" pitchFamily="82" charset="0"/>
                <a:ea typeface="맑은 고딕" pitchFamily="50" charset="-127"/>
                <a:cs typeface="Arial" pitchFamily="34" charset="0"/>
              </a:rPr>
              <a:t>Starter unit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422195" y="1415485"/>
            <a:ext cx="5087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8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3930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55" y="1824942"/>
            <a:ext cx="10901216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Where + to be + subject?</a:t>
            </a:r>
          </a:p>
          <a:p>
            <a:pPr algn="ctr">
              <a:lnSpc>
                <a:spcPct val="127000"/>
              </a:lnSpc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be + (place)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7" y="4185922"/>
            <a:ext cx="9000537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Where are the students?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They are in the classroom.</a:t>
            </a:r>
          </a:p>
        </p:txBody>
      </p:sp>
    </p:spTree>
    <p:extLst>
      <p:ext uri="{BB962C8B-B14F-4D97-AF65-F5344CB8AC3E}">
        <p14:creationId xmlns:p14="http://schemas.microsoft.com/office/powerpoint/2010/main" val="40005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+ to be + subject?</a:t>
            </a:r>
          </a:p>
          <a:p>
            <a:pPr algn="ctr">
              <a:lnSpc>
                <a:spcPct val="127000"/>
              </a:lnSpc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to be + ( thing)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is your name?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My name is Mary.</a:t>
            </a:r>
          </a:p>
        </p:txBody>
      </p:sp>
    </p:spTree>
    <p:extLst>
      <p:ext uri="{BB962C8B-B14F-4D97-AF65-F5344CB8AC3E}">
        <p14:creationId xmlns:p14="http://schemas.microsoft.com/office/powerpoint/2010/main" val="38028466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Who + to be + subject?</a:t>
            </a:r>
          </a:p>
          <a:p>
            <a:pPr algn="ctr">
              <a:lnSpc>
                <a:spcPct val="127000"/>
              </a:lnSpc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to be + (person)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Who is he?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He is my older brother.</a:t>
            </a:r>
          </a:p>
        </p:txBody>
      </p:sp>
    </p:spTree>
    <p:extLst>
      <p:ext uri="{BB962C8B-B14F-4D97-AF65-F5344CB8AC3E}">
        <p14:creationId xmlns:p14="http://schemas.microsoft.com/office/powerpoint/2010/main" val="26640833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PTIFY - Financial - Light">
      <a:dk1>
        <a:srgbClr val="10132B"/>
      </a:dk1>
      <a:lt1>
        <a:srgbClr val="FFFFFF"/>
      </a:lt1>
      <a:dk2>
        <a:srgbClr val="212459"/>
      </a:dk2>
      <a:lt2>
        <a:srgbClr val="EAF6FF"/>
      </a:lt2>
      <a:accent1>
        <a:srgbClr val="29A3F7"/>
      </a:accent1>
      <a:accent2>
        <a:srgbClr val="2B2E6E"/>
      </a:accent2>
      <a:accent3>
        <a:srgbClr val="CCB796"/>
      </a:accent3>
      <a:accent4>
        <a:srgbClr val="FBA239"/>
      </a:accent4>
      <a:accent5>
        <a:srgbClr val="F53C4B"/>
      </a:accent5>
      <a:accent6>
        <a:srgbClr val="555B6C"/>
      </a:accent6>
      <a:hlink>
        <a:srgbClr val="F9A145"/>
      </a:hlink>
      <a:folHlink>
        <a:srgbClr val="F240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397</Words>
  <Application>Microsoft Office PowerPoint</Application>
  <PresentationFormat>Widescreen</PresentationFormat>
  <Paragraphs>74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맑은 고딕</vt:lpstr>
      <vt:lpstr>MS Mincho</vt:lpstr>
      <vt:lpstr>.VnMemorandum</vt:lpstr>
      <vt:lpstr>Arial</vt:lpstr>
      <vt:lpstr>Arial Black</vt:lpstr>
      <vt:lpstr>Arial Rounded MT Bold</vt:lpstr>
      <vt:lpstr>Calibri</vt:lpstr>
      <vt:lpstr>Calibri Light</vt:lpstr>
      <vt:lpstr>Nunito Black</vt:lpstr>
      <vt:lpstr>Quicksand</vt:lpstr>
      <vt:lpstr>Source Sans Pro</vt:lpstr>
      <vt:lpstr>Stencil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Administrator</cp:lastModifiedBy>
  <cp:revision>167</cp:revision>
  <dcterms:created xsi:type="dcterms:W3CDTF">2018-12-21T22:04:22Z</dcterms:created>
  <dcterms:modified xsi:type="dcterms:W3CDTF">2021-09-24T03:44:18Z</dcterms:modified>
</cp:coreProperties>
</file>