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5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99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170DD-93E2-4FE3-A92B-BD2314BC8959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7321-62D4-42EC-9DA0-2C37807275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B7ABEF-85B7-4C94-BC4D-C98EAB2CC4D1}" type="slidenum">
              <a:rPr lang="en-US" altLang="vi-VN" smtClean="0"/>
              <a:pPr/>
              <a:t>11</a:t>
            </a:fld>
            <a:endParaRPr lang="en-US" alt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C756750-B3CD-49DA-9095-5BF35F376156}" type="slidenum">
              <a:rPr lang="en-US" altLang="vi-VN" smtClean="0"/>
              <a:pPr/>
              <a:t>13</a:t>
            </a:fld>
            <a:endParaRPr lang="en-US" altLang="vi-V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EAF008-0448-4054-B0C1-D47AB4B65230}" type="slidenum">
              <a:rPr lang="en-US" altLang="vi-VN" smtClean="0"/>
              <a:pPr/>
              <a:t>15</a:t>
            </a:fld>
            <a:endParaRPr lang="en-US" alt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25910-3308-4EE9-B586-D46A50C6B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07617-87EC-434B-B60E-FDE41347AE9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wmf"/><Relationship Id="rId4" Type="http://schemas.openxmlformats.org/officeDocument/2006/relationships/image" Target="../media/image3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286000" y="762000"/>
            <a:ext cx="1349375" cy="1371600"/>
            <a:chOff x="2844800" y="1422399"/>
            <a:chExt cx="2235200" cy="2235200"/>
          </a:xfrm>
        </p:grpSpPr>
        <p:sp>
          <p:nvSpPr>
            <p:cNvPr id="3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 4"/>
            <p:cNvSpPr/>
            <p:nvPr/>
          </p:nvSpPr>
          <p:spPr>
            <a:xfrm>
              <a:off x="3294470" y="1944980"/>
              <a:ext cx="1335861" cy="11512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pic>
        <p:nvPicPr>
          <p:cNvPr id="2" name="Group 2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36753">
            <a:off x="990600" y="1450975"/>
            <a:ext cx="1600200" cy="152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23"/>
          <p:cNvGrpSpPr>
            <a:grpSpLocks/>
          </p:cNvGrpSpPr>
          <p:nvPr/>
        </p:nvGrpSpPr>
        <p:grpSpPr bwMode="auto">
          <a:xfrm rot="722986">
            <a:off x="152400" y="152400"/>
            <a:ext cx="1565275" cy="1600200"/>
            <a:chOff x="2844800" y="1422399"/>
            <a:chExt cx="2235200" cy="2235200"/>
          </a:xfrm>
        </p:grpSpPr>
        <p:sp>
          <p:nvSpPr>
            <p:cNvPr id="25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 4"/>
            <p:cNvSpPr/>
            <p:nvPr/>
          </p:nvSpPr>
          <p:spPr>
            <a:xfrm>
              <a:off x="3275471" y="1935462"/>
              <a:ext cx="1337493" cy="11486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3200">
                <a:solidFill>
                  <a:srgbClr val="FF3300"/>
                </a:solidFill>
                <a:latin typeface="Verdana" pitchFamily="34" charset="0"/>
              </a:endParaRPr>
            </a:p>
          </p:txBody>
        </p:sp>
      </p:grpSp>
      <p:pic>
        <p:nvPicPr>
          <p:cNvPr id="5" name="Group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533400"/>
            <a:ext cx="12954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Group 20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401476">
            <a:off x="4648200" y="9144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3505200" y="609600"/>
            <a:ext cx="144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 dirty="0">
                <a:solidFill>
                  <a:srgbClr val="FF3300"/>
                </a:solidFill>
              </a:rPr>
              <a:t>L</a:t>
            </a:r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457200" y="5334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 dirty="0">
                <a:solidFill>
                  <a:srgbClr val="FFFF00"/>
                </a:solidFill>
              </a:rPr>
              <a:t>V</a:t>
            </a:r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2438400" y="10668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FFFF00"/>
                </a:solidFill>
              </a:rPr>
              <a:t>T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1447800" y="1752600"/>
            <a:ext cx="7969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FFFF00"/>
                </a:solidFill>
              </a:rPr>
              <a:t>Ậ</a:t>
            </a: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4800600" y="10668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FFFF00"/>
                </a:solidFill>
              </a:rPr>
              <a:t>Ý</a:t>
            </a:r>
          </a:p>
        </p:txBody>
      </p:sp>
      <p:sp>
        <p:nvSpPr>
          <p:cNvPr id="2060" name="Oval 56"/>
          <p:cNvSpPr>
            <a:spLocks noChangeArrowheads="1"/>
          </p:cNvSpPr>
          <p:nvPr/>
        </p:nvSpPr>
        <p:spPr bwMode="auto">
          <a:xfrm>
            <a:off x="6248400" y="582613"/>
            <a:ext cx="2438400" cy="2312987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2061" name="Oval 57"/>
          <p:cNvSpPr>
            <a:spLocks noChangeArrowheads="1"/>
          </p:cNvSpPr>
          <p:nvPr/>
        </p:nvSpPr>
        <p:spPr bwMode="auto">
          <a:xfrm>
            <a:off x="6650038" y="955675"/>
            <a:ext cx="1616075" cy="1524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2062" name="Freeform 58"/>
          <p:cNvSpPr>
            <a:spLocks/>
          </p:cNvSpPr>
          <p:nvPr/>
        </p:nvSpPr>
        <p:spPr bwMode="auto">
          <a:xfrm>
            <a:off x="6897688" y="1209675"/>
            <a:ext cx="1179512" cy="104775"/>
          </a:xfrm>
          <a:custGeom>
            <a:avLst/>
            <a:gdLst>
              <a:gd name="T0" fmla="*/ 0 w 1440"/>
              <a:gd name="T1" fmla="*/ 0 h 128"/>
              <a:gd name="T2" fmla="*/ 2147483647 w 1440"/>
              <a:gd name="T3" fmla="*/ 2147483647 h 128"/>
              <a:gd name="T4" fmla="*/ 2147483647 w 1440"/>
              <a:gd name="T5" fmla="*/ 2147483647 h 128"/>
              <a:gd name="T6" fmla="*/ 2147483647 w 1440"/>
              <a:gd name="T7" fmla="*/ 2147483647 h 128"/>
              <a:gd name="T8" fmla="*/ 2147483647 w 1440"/>
              <a:gd name="T9" fmla="*/ 2147483647 h 128"/>
              <a:gd name="T10" fmla="*/ 2147483647 w 1440"/>
              <a:gd name="T11" fmla="*/ 2147483647 h 128"/>
              <a:gd name="T12" fmla="*/ 2147483647 w 1440"/>
              <a:gd name="T13" fmla="*/ 2147483647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40" h="128">
                <a:moveTo>
                  <a:pt x="0" y="0"/>
                </a:moveTo>
                <a:lnTo>
                  <a:pt x="162" y="44"/>
                </a:lnTo>
                <a:lnTo>
                  <a:pt x="408" y="95"/>
                </a:lnTo>
                <a:lnTo>
                  <a:pt x="687" y="128"/>
                </a:lnTo>
                <a:lnTo>
                  <a:pt x="975" y="103"/>
                </a:lnTo>
                <a:lnTo>
                  <a:pt x="1204" y="61"/>
                </a:lnTo>
                <a:lnTo>
                  <a:pt x="1440" y="1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3" name="Freeform 59"/>
          <p:cNvSpPr>
            <a:spLocks/>
          </p:cNvSpPr>
          <p:nvPr/>
        </p:nvSpPr>
        <p:spPr bwMode="auto">
          <a:xfrm rot="10800000">
            <a:off x="6900863" y="2122488"/>
            <a:ext cx="1184275" cy="104775"/>
          </a:xfrm>
          <a:custGeom>
            <a:avLst/>
            <a:gdLst>
              <a:gd name="T0" fmla="*/ 0 w 1440"/>
              <a:gd name="T1" fmla="*/ 0 h 128"/>
              <a:gd name="T2" fmla="*/ 2147483647 w 1440"/>
              <a:gd name="T3" fmla="*/ 2147483647 h 128"/>
              <a:gd name="T4" fmla="*/ 2147483647 w 1440"/>
              <a:gd name="T5" fmla="*/ 2147483647 h 128"/>
              <a:gd name="T6" fmla="*/ 2147483647 w 1440"/>
              <a:gd name="T7" fmla="*/ 2147483647 h 128"/>
              <a:gd name="T8" fmla="*/ 2147483647 w 1440"/>
              <a:gd name="T9" fmla="*/ 2147483647 h 128"/>
              <a:gd name="T10" fmla="*/ 2147483647 w 1440"/>
              <a:gd name="T11" fmla="*/ 2147483647 h 128"/>
              <a:gd name="T12" fmla="*/ 2147483647 w 1440"/>
              <a:gd name="T13" fmla="*/ 2147483647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40" h="128">
                <a:moveTo>
                  <a:pt x="0" y="0"/>
                </a:moveTo>
                <a:lnTo>
                  <a:pt x="162" y="44"/>
                </a:lnTo>
                <a:lnTo>
                  <a:pt x="408" y="95"/>
                </a:lnTo>
                <a:lnTo>
                  <a:pt x="687" y="128"/>
                </a:lnTo>
                <a:lnTo>
                  <a:pt x="975" y="103"/>
                </a:lnTo>
                <a:lnTo>
                  <a:pt x="1204" y="61"/>
                </a:lnTo>
                <a:lnTo>
                  <a:pt x="1440" y="1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4" name="Line 60"/>
          <p:cNvSpPr>
            <a:spLocks noChangeShapeType="1"/>
          </p:cNvSpPr>
          <p:nvPr/>
        </p:nvSpPr>
        <p:spPr bwMode="auto">
          <a:xfrm>
            <a:off x="6678613" y="1704975"/>
            <a:ext cx="1614487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5" name="Line 61"/>
          <p:cNvSpPr>
            <a:spLocks noChangeShapeType="1"/>
          </p:cNvSpPr>
          <p:nvPr/>
        </p:nvSpPr>
        <p:spPr bwMode="auto">
          <a:xfrm>
            <a:off x="7518400" y="969963"/>
            <a:ext cx="1588" cy="14843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066" name="Picture 62" descr="BOOKANI2"/>
          <p:cNvPicPr preferRelativeResize="0"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750" y="1701800"/>
            <a:ext cx="744538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Picture 63" descr="TORCH"/>
          <p:cNvPicPr preferRelativeResize="0"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15200" y="1143000"/>
            <a:ext cx="395288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12" name="CurvedRibbon3"/>
          <p:cNvSpPr>
            <a:spLocks noEditPoints="1" noChangeArrowheads="1"/>
          </p:cNvSpPr>
          <p:nvPr/>
        </p:nvSpPr>
        <p:spPr bwMode="auto">
          <a:xfrm>
            <a:off x="6248400" y="609600"/>
            <a:ext cx="2438400" cy="2286000"/>
          </a:xfrm>
          <a:custGeom>
            <a:avLst/>
            <a:gdLst>
              <a:gd name="G0" fmla="+- 0 0 0"/>
              <a:gd name="T0" fmla="*/ 90 256 1"/>
              <a:gd name="T1" fmla="*/ 0 256 1"/>
              <a:gd name="G1" fmla="+- 7597041 T0 T1"/>
              <a:gd name="T2" fmla="*/ 180 256 1"/>
              <a:gd name="T3" fmla="*/ 0 256 1"/>
              <a:gd name="G2" fmla="+- 7597041 T2 T3"/>
              <a:gd name="G3" fmla="?: G1 7597041 G2"/>
              <a:gd name="T4" fmla="*/ 0 256 1"/>
              <a:gd name="T5" fmla="*/ 90 256 1"/>
              <a:gd name="G4" fmla="+- G3 T4 T5"/>
              <a:gd name="T6" fmla="*/ 0 256 1"/>
              <a:gd name="T7" fmla="*/ 180 256 1"/>
              <a:gd name="G5" fmla="+- G3 T6 T7"/>
              <a:gd name="G6" fmla="?: G4 G5 G3"/>
              <a:gd name="G7" fmla="+- 7597041 0 0"/>
              <a:gd name="G8" fmla="*/ G6 2 1"/>
              <a:gd name="G9" fmla="+- 0 0 G8"/>
              <a:gd name="T8" fmla="*/ 180 256 1"/>
              <a:gd name="T9" fmla="*/ 0 256 1"/>
              <a:gd name="G10" fmla="+- G9 T8 T9"/>
              <a:gd name="G11" fmla="*/ G10 1 12"/>
              <a:gd name="G12" fmla="+- 7597041 G11 0"/>
              <a:gd name="G13" fmla="+- G12 G11 0"/>
              <a:gd name="G14" fmla="+- G13 G11 0"/>
              <a:gd name="G15" fmla="+- 8363 0 0"/>
              <a:gd name="G16" fmla="+- 10800 0 G15"/>
              <a:gd name="G17" fmla="*/ G16 1 8"/>
              <a:gd name="G18" fmla="*/ G16 7 16"/>
              <a:gd name="G19" fmla="+- G15 G17 0"/>
              <a:gd name="G20" fmla="+- G15 G18 0"/>
              <a:gd name="G21" fmla="+- 10800 0 G17"/>
              <a:gd name="G22" fmla="+- 10800 0 G15"/>
              <a:gd name="G23" fmla="+- 10800 G15 0"/>
              <a:gd name="G24" fmla="+- 10800 0 G19"/>
              <a:gd name="G25" fmla="+- 10800 G19 0"/>
              <a:gd name="G26" fmla="+- 10800 0 G21"/>
              <a:gd name="G27" fmla="+- 10800 G21 0"/>
              <a:gd name="G28" fmla="cos G15 G7"/>
              <a:gd name="G29" fmla="sin G15 G7"/>
              <a:gd name="G30" fmla="cos G20 G12"/>
              <a:gd name="G31" fmla="sin G20 G12"/>
              <a:gd name="G32" fmla="cos G21 G7"/>
              <a:gd name="G33" fmla="sin G21 G7"/>
              <a:gd name="G34" fmla="cos G21 G13"/>
              <a:gd name="G35" fmla="sin G21 G13"/>
              <a:gd name="G36" fmla="cos 10800 G13"/>
              <a:gd name="G37" fmla="sin 10800 G13"/>
              <a:gd name="G38" fmla="cos G19 G14"/>
              <a:gd name="G39" fmla="sin G19 G14"/>
              <a:gd name="G40" fmla="cos G15 G14"/>
              <a:gd name="G41" fmla="sin G15 G14"/>
              <a:gd name="G42" fmla="cos G19 G13"/>
              <a:gd name="G43" fmla="sin G19 G13"/>
              <a:gd name="G44" fmla="+- G28 10800 0"/>
              <a:gd name="G45" fmla="+- G29 10800 0"/>
              <a:gd name="G46" fmla="+- G30 10800 0"/>
              <a:gd name="G47" fmla="+- G31 10800 0"/>
              <a:gd name="G48" fmla="+- G32 10800 0"/>
              <a:gd name="G49" fmla="+- G33 10800 0"/>
              <a:gd name="G50" fmla="+- G34 10800 0"/>
              <a:gd name="G51" fmla="+- G35 10800 0"/>
              <a:gd name="G52" fmla="+- G36 10800 0"/>
              <a:gd name="G53" fmla="+- G37 10800 0"/>
              <a:gd name="G54" fmla="+- G38 10800 0"/>
              <a:gd name="G55" fmla="+- G39 10800 0"/>
              <a:gd name="G56" fmla="+- G40 10800 0"/>
              <a:gd name="G57" fmla="+- G41 10800 0"/>
              <a:gd name="G58" fmla="+- G42 10800 0"/>
              <a:gd name="G59" fmla="+- G43 10800 0"/>
              <a:gd name="G60" fmla="+- 21600 0 G52"/>
              <a:gd name="G61" fmla="+- 21600 0 G50"/>
              <a:gd name="G62" fmla="+- 21600 0 G48"/>
              <a:gd name="G63" fmla="+- 21600 0 G46"/>
              <a:gd name="G64" fmla="+- 21600 0 G44"/>
              <a:gd name="G65" fmla="+- 21600 0 G56"/>
              <a:gd name="G66" fmla="+- 21600 0 G54"/>
              <a:gd name="G67" fmla="+- 21600 0 G58"/>
              <a:gd name="G68" fmla="abs 7597041"/>
              <a:gd name="T10" fmla="*/ 0 256 1"/>
              <a:gd name="T11" fmla="*/ 90 256 1"/>
              <a:gd name="G69" fmla="+- G68 T10 T11"/>
              <a:gd name="G70" fmla="?: G69 0 21600"/>
              <a:gd name="G71" fmla="?: G69 G24 G25"/>
              <a:gd name="T12" fmla="*/ 3410 w 21600"/>
              <a:gd name="T13" fmla="*/ 16656 h 21600"/>
              <a:gd name="T14" fmla="*/ 10800 w 21600"/>
              <a:gd name="T15" fmla="*/ 0 h 21600"/>
              <a:gd name="T16" fmla="*/ 18190 w 21600"/>
              <a:gd name="T17" fmla="*/ 16656 h 21600"/>
              <a:gd name="T18" fmla="*/ 10800 w 21600"/>
              <a:gd name="T19" fmla="*/ 2132 h 21600"/>
              <a:gd name="T20" fmla="*/ 3163 w 21600"/>
              <a:gd name="T21" fmla="*/ 3163 h 21600"/>
              <a:gd name="T22" fmla="*/ 18437 w 21600"/>
              <a:gd name="T23" fmla="*/ 18437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7144" y="18321"/>
                </a:moveTo>
                <a:lnTo>
                  <a:pt x="3410" y="16656"/>
                </a:lnTo>
                <a:lnTo>
                  <a:pt x="6211" y="20239"/>
                </a:lnTo>
                <a:cubicBezTo>
                  <a:pt x="3343" y="18844"/>
                  <a:pt x="1264" y="16221"/>
                  <a:pt x="562" y="13109"/>
                </a:cubicBezTo>
                <a:lnTo>
                  <a:pt x="264" y="13177"/>
                </a:lnTo>
                <a:cubicBezTo>
                  <a:pt x="88" y="12396"/>
                  <a:pt x="0" y="11599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599"/>
                  <a:pt x="21511" y="12396"/>
                  <a:pt x="21335" y="13177"/>
                </a:cubicBezTo>
                <a:lnTo>
                  <a:pt x="21037" y="13109"/>
                </a:lnTo>
                <a:cubicBezTo>
                  <a:pt x="20335" y="16221"/>
                  <a:pt x="18256" y="18844"/>
                  <a:pt x="15388" y="20239"/>
                </a:cubicBezTo>
                <a:lnTo>
                  <a:pt x="18190" y="16656"/>
                </a:lnTo>
                <a:lnTo>
                  <a:pt x="14456" y="18321"/>
                </a:lnTo>
                <a:cubicBezTo>
                  <a:pt x="17335" y="16921"/>
                  <a:pt x="19163" y="14001"/>
                  <a:pt x="19163" y="10800"/>
                </a:cubicBezTo>
                <a:cubicBezTo>
                  <a:pt x="19163" y="10168"/>
                  <a:pt x="19091" y="9539"/>
                  <a:pt x="18949" y="8924"/>
                </a:cubicBezTo>
                <a:lnTo>
                  <a:pt x="19247" y="8855"/>
                </a:lnTo>
                <a:cubicBezTo>
                  <a:pt x="18341" y="4920"/>
                  <a:pt x="14837" y="2132"/>
                  <a:pt x="10800" y="2132"/>
                </a:cubicBezTo>
                <a:cubicBezTo>
                  <a:pt x="6762" y="2131"/>
                  <a:pt x="3258" y="4920"/>
                  <a:pt x="2352" y="8855"/>
                </a:cubicBezTo>
                <a:lnTo>
                  <a:pt x="2650" y="8924"/>
                </a:lnTo>
                <a:cubicBezTo>
                  <a:pt x="2508" y="9539"/>
                  <a:pt x="2437" y="10168"/>
                  <a:pt x="2437" y="10799"/>
                </a:cubicBezTo>
                <a:cubicBezTo>
                  <a:pt x="2436" y="14001"/>
                  <a:pt x="4264" y="16921"/>
                  <a:pt x="7143" y="18321"/>
                </a:cubicBezTo>
                <a:close/>
              </a:path>
              <a:path w="21600" h="21600" fill="none" extrusionOk="0">
                <a:moveTo>
                  <a:pt x="562" y="13110"/>
                </a:moveTo>
                <a:lnTo>
                  <a:pt x="2344" y="12707"/>
                </a:lnTo>
                <a:cubicBezTo>
                  <a:pt x="2203" y="12081"/>
                  <a:pt x="2132" y="11441"/>
                  <a:pt x="2132" y="10800"/>
                </a:cubicBezTo>
                <a:cubicBezTo>
                  <a:pt x="2131" y="10145"/>
                  <a:pt x="2206" y="9493"/>
                  <a:pt x="2352" y="8855"/>
                </a:cubicBezTo>
              </a:path>
              <a:path w="21600" h="21600" fill="none" extrusionOk="0">
                <a:moveTo>
                  <a:pt x="2344" y="12708"/>
                </a:moveTo>
                <a:lnTo>
                  <a:pt x="2650" y="8924"/>
                </a:lnTo>
              </a:path>
              <a:path w="21600" h="21600" fill="none" extrusionOk="0">
                <a:moveTo>
                  <a:pt x="21038" y="13110"/>
                </a:moveTo>
                <a:lnTo>
                  <a:pt x="19255" y="12707"/>
                </a:lnTo>
                <a:cubicBezTo>
                  <a:pt x="19396" y="12081"/>
                  <a:pt x="19468" y="11441"/>
                  <a:pt x="19468" y="10800"/>
                </a:cubicBezTo>
                <a:cubicBezTo>
                  <a:pt x="19468" y="10145"/>
                  <a:pt x="19393" y="9493"/>
                  <a:pt x="19247" y="8855"/>
                </a:cubicBezTo>
              </a:path>
              <a:path w="21600" h="21600" fill="none" extrusionOk="0">
                <a:moveTo>
                  <a:pt x="19256" y="12708"/>
                </a:moveTo>
                <a:lnTo>
                  <a:pt x="18950" y="8924"/>
                </a:lnTo>
              </a:path>
            </a:pathLst>
          </a:cu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rgbClr val="00FF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2069" name="WordArt 65"/>
          <p:cNvSpPr>
            <a:spLocks noChangeArrowheads="1" noChangeShapeType="1" noTextEdit="1"/>
          </p:cNvSpPr>
          <p:nvPr/>
        </p:nvSpPr>
        <p:spPr bwMode="auto">
          <a:xfrm rot="-164926">
            <a:off x="6441637" y="810516"/>
            <a:ext cx="2065337" cy="1752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153805"/>
              </a:avLst>
            </a:prstTxWarp>
          </a:bodyPr>
          <a:lstStyle/>
          <a:p>
            <a:pPr algn="ctr">
              <a:buFont typeface="Arial" charset="0"/>
              <a:buChar char="•"/>
            </a:pPr>
            <a:r>
              <a:rPr lang="en-US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N</a:t>
            </a:r>
            <a:r>
              <a:rPr lang="vi-VN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ĂM HỌC 202</a:t>
            </a:r>
            <a:r>
              <a:rPr lang="en-US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1</a:t>
            </a:r>
            <a:r>
              <a:rPr lang="vi-VN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 – 202</a:t>
            </a:r>
            <a:r>
              <a:rPr lang="en-US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2*</a:t>
            </a:r>
            <a:endParaRPr lang="en-US" b="1" i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C200"/>
              </a:solidFill>
              <a:latin typeface="Times New Roman"/>
              <a:cs typeface="Times New Roman"/>
            </a:endParaRPr>
          </a:p>
        </p:txBody>
      </p:sp>
      <p:sp>
        <p:nvSpPr>
          <p:cNvPr id="2114" name="WordArt 66"/>
          <p:cNvSpPr>
            <a:spLocks noChangeArrowheads="1" noChangeShapeType="1" noTextEdit="1"/>
          </p:cNvSpPr>
          <p:nvPr/>
        </p:nvSpPr>
        <p:spPr bwMode="auto">
          <a:xfrm>
            <a:off x="6096000" y="381000"/>
            <a:ext cx="2733675" cy="2743200"/>
          </a:xfrm>
          <a:prstGeom prst="rect">
            <a:avLst/>
          </a:prstGeom>
        </p:spPr>
        <p:txBody>
          <a:bodyPr spcFirstLastPara="1" wrap="none" fromWordArt="1">
            <a:prstTxWarp prst="textCircle">
              <a:avLst>
                <a:gd name="adj" fmla="val 11062865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latin typeface="Times New Roman"/>
                <a:cs typeface="Times New Roman"/>
              </a:rPr>
              <a:t>PHÒNG </a:t>
            </a:r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latin typeface="Times New Roman"/>
                <a:cs typeface="Times New Roman"/>
              </a:rPr>
              <a:t>GD &amp; ĐT </a:t>
            </a:r>
            <a:r>
              <a:rPr lang="en-US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latin typeface="Times New Roman"/>
                <a:cs typeface="Times New Roman"/>
              </a:rPr>
              <a:t>GÒ VẤP</a:t>
            </a:r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latin typeface="Times New Roman"/>
                <a:cs typeface="Times New Roman"/>
              </a:rPr>
              <a:t>*  TRƯỜNG THCS </a:t>
            </a:r>
            <a:r>
              <a:rPr lang="en-US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latin typeface="Times New Roman"/>
                <a:cs typeface="Times New Roman"/>
              </a:rPr>
              <a:t>GÒ VẤP</a:t>
            </a:r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latin typeface="Times New Roman"/>
                <a:cs typeface="Times New Roman"/>
              </a:rPr>
              <a:t>  </a:t>
            </a:r>
            <a:r>
              <a:rPr lang="vi-VN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8822"/>
                  </a:srgbClr>
                </a:solidFill>
                <a:latin typeface="Times New Roman"/>
                <a:cs typeface="Times New Roman"/>
              </a:rPr>
              <a:t>*</a:t>
            </a:r>
            <a:endParaRPr lang="en-US" sz="36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>
                  <a:alpha val="98822"/>
                </a:srgbClr>
              </a:solidFill>
              <a:latin typeface="Times New Roman"/>
              <a:cs typeface="Times New Roman"/>
            </a:endParaRPr>
          </a:p>
        </p:txBody>
      </p:sp>
      <p:sp>
        <p:nvSpPr>
          <p:cNvPr id="2115" name="Line 67"/>
          <p:cNvSpPr>
            <a:spLocks noChangeShapeType="1"/>
          </p:cNvSpPr>
          <p:nvPr/>
        </p:nvSpPr>
        <p:spPr bwMode="auto">
          <a:xfrm>
            <a:off x="609600" y="3505200"/>
            <a:ext cx="0" cy="2286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6" name="Line 68"/>
          <p:cNvSpPr>
            <a:spLocks noChangeShapeType="1"/>
          </p:cNvSpPr>
          <p:nvPr/>
        </p:nvSpPr>
        <p:spPr bwMode="auto">
          <a:xfrm>
            <a:off x="457200" y="3581400"/>
            <a:ext cx="8686800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>
            <a:off x="381000" y="5486400"/>
            <a:ext cx="8686800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8" name="Line 70"/>
          <p:cNvSpPr>
            <a:spLocks noChangeShapeType="1"/>
          </p:cNvSpPr>
          <p:nvPr/>
        </p:nvSpPr>
        <p:spPr bwMode="auto">
          <a:xfrm>
            <a:off x="8839200" y="3505200"/>
            <a:ext cx="0" cy="2286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" name="WordArt 71"/>
          <p:cNvSpPr>
            <a:spLocks noChangeArrowheads="1" noChangeShapeType="1" noTextEdit="1"/>
          </p:cNvSpPr>
          <p:nvPr/>
        </p:nvSpPr>
        <p:spPr bwMode="auto">
          <a:xfrm>
            <a:off x="609600" y="3810000"/>
            <a:ext cx="8077200" cy="1600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000" i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</a:t>
            </a:r>
            <a:r>
              <a:rPr lang="en-US" sz="4000" i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HÀO MỪNG</a:t>
            </a:r>
            <a:r>
              <a:rPr lang="vi-VN" sz="4000" i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i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CÁC EM HS THAM DỰ TIẾT HỌC</a:t>
            </a:r>
            <a:endParaRPr lang="en-US" sz="4000" i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609600" y="5867400"/>
            <a:ext cx="766127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en-US" sz="3000" b="1" dirty="0" err="1">
                <a:solidFill>
                  <a:srgbClr val="0000FF"/>
                </a:solidFill>
                <a:latin typeface="VNI-Times" pitchFamily="2" charset="0"/>
              </a:rPr>
              <a:t>Giaùo</a:t>
            </a:r>
            <a:r>
              <a:rPr lang="en-US" sz="30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VNI-Times" pitchFamily="2" charset="0"/>
              </a:rPr>
              <a:t>vieân</a:t>
            </a:r>
            <a:r>
              <a:rPr lang="en-US" sz="30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VNI-Times" pitchFamily="2" charset="0"/>
              </a:rPr>
              <a:t>thöïc</a:t>
            </a:r>
            <a:r>
              <a:rPr lang="en-US" sz="30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VNI-Times" pitchFamily="2" charset="0"/>
              </a:rPr>
              <a:t>hieän</a:t>
            </a:r>
            <a:r>
              <a:rPr lang="en-US" sz="3000" b="1" dirty="0">
                <a:solidFill>
                  <a:srgbClr val="0000FF"/>
                </a:solidFill>
                <a:latin typeface="VNI-Times" pitchFamily="2" charset="0"/>
              </a:rPr>
              <a:t>: </a:t>
            </a:r>
            <a:r>
              <a:rPr lang="en-US" sz="3000" b="1" dirty="0" err="1" smtClean="0">
                <a:solidFill>
                  <a:srgbClr val="0000FF"/>
                </a:solidFill>
                <a:latin typeface="VNI-Times" pitchFamily="2" charset="0"/>
              </a:rPr>
              <a:t>Nguyeãn</a:t>
            </a:r>
            <a:r>
              <a:rPr lang="en-US" sz="30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VNI-Times" pitchFamily="2" charset="0"/>
              </a:rPr>
              <a:t>Ngọc</a:t>
            </a:r>
            <a:r>
              <a:rPr lang="en-US" sz="3000" b="1" dirty="0" smtClean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VNI-Times" pitchFamily="2" charset="0"/>
              </a:rPr>
              <a:t>Toàn</a:t>
            </a:r>
            <a:endParaRPr lang="en-US" sz="3000" b="1" dirty="0">
              <a:solidFill>
                <a:srgbClr val="0000FF"/>
              </a:solidFill>
              <a:latin typeface="VNI-Times" pitchFamily="2" charset="0"/>
            </a:endParaRPr>
          </a:p>
        </p:txBody>
      </p:sp>
      <p:pic>
        <p:nvPicPr>
          <p:cNvPr id="35" name="Group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1981200"/>
            <a:ext cx="12954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35"/>
          <p:cNvSpPr/>
          <p:nvPr/>
        </p:nvSpPr>
        <p:spPr>
          <a:xfrm>
            <a:off x="4191000" y="2133600"/>
            <a:ext cx="4924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4800" dirty="0">
                <a:solidFill>
                  <a:srgbClr val="FF3300"/>
                </a:solidFill>
                <a:latin typeface="+mj-lt"/>
              </a:rPr>
              <a:t>9</a:t>
            </a:r>
            <a:endParaRPr lang="en-US" sz="4800" dirty="0">
              <a:solidFill>
                <a:srgbClr val="FF3300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9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1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" dur="1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1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4" dur="1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6" dur="80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1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4" grpId="0" animBg="1"/>
      <p:bldP spid="2115" grpId="0" animBg="1"/>
      <p:bldP spid="2116" grpId="0" animBg="1"/>
      <p:bldP spid="2117" grpId="0" animBg="1"/>
      <p:bldP spid="2118" grpId="0" animBg="1"/>
      <p:bldP spid="21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35" descr="Georg Simon Oh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4"/>
            <a:ext cx="350837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41"/>
          <p:cNvSpPr txBox="1">
            <a:spLocks noChangeArrowheads="1"/>
          </p:cNvSpPr>
          <p:nvPr/>
        </p:nvSpPr>
        <p:spPr bwMode="auto">
          <a:xfrm>
            <a:off x="4140200" y="358775"/>
            <a:ext cx="4953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G.S.Ôm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(Georg Simon Ohm, 1789 – 1854)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1827,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1876 (49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đắn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title"/>
          </p:nvPr>
        </p:nvSpPr>
        <p:spPr>
          <a:xfrm>
            <a:off x="-304800" y="3124200"/>
            <a:ext cx="3733800" cy="8858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8900" y="4127500"/>
            <a:ext cx="8750300" cy="30353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vi-VN" altLang="vi-VN" sz="3600" b="1" dirty="0" smtClean="0">
                <a:solidFill>
                  <a:srgbClr val="000099"/>
                </a:solidFill>
              </a:rPr>
              <a:t> </a:t>
            </a:r>
            <a:r>
              <a:rPr lang="vi-VN" altLang="vi-VN" sz="3600" b="1" u="sng" dirty="0" smtClean="0">
                <a:solidFill>
                  <a:srgbClr val="FF0000"/>
                </a:solidFill>
                <a:latin typeface="+mj-lt"/>
              </a:rPr>
              <a:t>C3</a:t>
            </a:r>
            <a:r>
              <a:rPr lang="vi-VN" altLang="vi-VN" sz="3600" b="1" dirty="0" smtClean="0">
                <a:solidFill>
                  <a:srgbClr val="000099"/>
                </a:solidFill>
                <a:latin typeface="+mj-lt"/>
              </a:rPr>
              <a:t>: Một bóng đèn lúc thắp sáng có điện trở </a:t>
            </a:r>
            <a:r>
              <a:rPr lang="vi-VN" altLang="vi-VN" sz="3600" b="1" dirty="0" smtClean="0">
                <a:solidFill>
                  <a:srgbClr val="FF0000"/>
                </a:solidFill>
                <a:latin typeface="+mj-lt"/>
              </a:rPr>
              <a:t>12</a:t>
            </a:r>
            <a:r>
              <a:rPr lang="en-US" alt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l-GR" altLang="vi-VN" sz="3600" b="1" dirty="0" smtClean="0">
                <a:solidFill>
                  <a:srgbClr val="FF0000"/>
                </a:solidFill>
                <a:latin typeface="+mj-lt"/>
              </a:rPr>
              <a:t>Ω</a:t>
            </a:r>
            <a:r>
              <a:rPr lang="en-US" altLang="vi-VN" sz="3600" b="1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en-US" altLang="vi-VN" sz="3600" b="1" dirty="0" err="1" smtClean="0">
                <a:solidFill>
                  <a:srgbClr val="000099"/>
                </a:solidFill>
                <a:latin typeface="+mj-lt"/>
              </a:rPr>
              <a:t>va</a:t>
            </a:r>
            <a:r>
              <a:rPr lang="en-US" altLang="vi-VN" sz="3600" b="1" dirty="0" smtClean="0">
                <a:solidFill>
                  <a:srgbClr val="000099"/>
                </a:solidFill>
                <a:latin typeface="+mj-lt"/>
              </a:rPr>
              <a:t>̀</a:t>
            </a:r>
            <a:r>
              <a:rPr lang="vi-VN" altLang="vi-VN" sz="3600" b="1" dirty="0" smtClean="0">
                <a:solidFill>
                  <a:srgbClr val="000099"/>
                </a:solidFill>
                <a:latin typeface="+mj-lt"/>
              </a:rPr>
              <a:t> cường độ dòng điện chạy qua dây tóc bóng đèn là </a:t>
            </a:r>
            <a:r>
              <a:rPr lang="vi-VN" altLang="vi-VN" sz="3600" b="1" dirty="0" smtClean="0">
                <a:solidFill>
                  <a:srgbClr val="FF0000"/>
                </a:solidFill>
                <a:latin typeface="+mj-lt"/>
              </a:rPr>
              <a:t>0,5 A</a:t>
            </a:r>
            <a:r>
              <a:rPr lang="vi-VN" altLang="vi-VN" sz="3600" b="1" dirty="0" smtClean="0">
                <a:solidFill>
                  <a:srgbClr val="000099"/>
                </a:solidFill>
                <a:latin typeface="+mj-lt"/>
              </a:rPr>
              <a:t>. Tính hiệu điện thế giữa hai đầu dây tóc bóng đèn khi đó.</a:t>
            </a:r>
            <a:endParaRPr lang="en-US" altLang="vi-VN" sz="3600" b="1" dirty="0" smtClean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228600" y="76200"/>
            <a:ext cx="8610600" cy="107721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 2 – BÀI 2</a:t>
            </a:r>
            <a:endParaRPr lang="vi-VN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 TRỞ CỦA DÂY DẪN – ĐỊNH LUẬT ÔM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304800" y="24384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 LUẬT </a:t>
            </a:r>
            <a:r>
              <a:rPr lang="en-US" altLang="vi-VN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endParaRPr lang="en-US" altLang="vi-VN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825" y="1524000"/>
            <a:ext cx="5032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ĐIỆN TRỞ CỦA DÂY DẪN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build="p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ộp_Văn_Bản 11"/>
          <p:cNvSpPr txBox="1">
            <a:spLocks noChangeArrowheads="1"/>
          </p:cNvSpPr>
          <p:nvPr/>
        </p:nvSpPr>
        <p:spPr bwMode="auto">
          <a:xfrm>
            <a:off x="2389254" y="2615625"/>
            <a:ext cx="65261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Hiệu</a:t>
            </a:r>
            <a:r>
              <a:rPr lang="en-US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điện</a:t>
            </a:r>
            <a:r>
              <a:rPr lang="en-US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altLang="vi-VN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bóng</a:t>
            </a:r>
            <a:r>
              <a:rPr lang="en-US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đèn</a:t>
            </a:r>
            <a:endParaRPr lang="vi-VN" altLang="vi-VN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2438400" y="3505200"/>
            <a:ext cx="480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I.R = 12.0,5 = </a:t>
            </a:r>
            <a:r>
              <a:rPr lang="en-US" altLang="vi-VN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 (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4800" y="2209800"/>
            <a:ext cx="1773237" cy="2912845"/>
            <a:chOff x="304800" y="2209800"/>
            <a:chExt cx="1773237" cy="2912845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04800" y="3306763"/>
              <a:ext cx="1773237" cy="1815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R = 12</a:t>
              </a:r>
              <a:r>
                <a:rPr lang="el-GR" altLang="vi-VN" sz="28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Ώ</a:t>
              </a:r>
              <a:endParaRPr lang="en-US" altLang="vi-VN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spcBef>
                  <a:spcPct val="50000"/>
                </a:spcBef>
              </a:pPr>
              <a:r>
                <a:rPr lang="en-US" altLang="vi-VN" sz="28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I = 0,5A</a:t>
              </a:r>
            </a:p>
            <a:p>
              <a:pPr>
                <a:spcBef>
                  <a:spcPct val="50000"/>
                </a:spcBef>
              </a:pPr>
              <a:r>
                <a:rPr lang="en-US" altLang="vi-VN" sz="28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 = ?</a:t>
              </a:r>
              <a:endParaRPr lang="el-GR" altLang="vi-VN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81000" y="2209800"/>
              <a:ext cx="838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 b="1" u="sng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C3</a:t>
              </a:r>
              <a:r>
                <a:rPr lang="en-US" altLang="vi-VN" sz="28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14" name="Hộp_Văn_Bản 13"/>
            <p:cNvSpPr txBox="1">
              <a:spLocks noChangeArrowheads="1"/>
            </p:cNvSpPr>
            <p:nvPr/>
          </p:nvSpPr>
          <p:spPr bwMode="auto">
            <a:xfrm>
              <a:off x="304800" y="2738438"/>
              <a:ext cx="14125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vi-VN" sz="2800" b="1" u="sng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Tóm</a:t>
              </a:r>
              <a:r>
                <a:rPr lang="en-US" altLang="vi-VN" sz="2800" b="1" u="sng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2800" b="1" u="sng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tắt</a:t>
              </a:r>
              <a:endParaRPr lang="vi-VN" altLang="vi-VN" sz="28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Hộp_Văn_Bản 14"/>
          <p:cNvSpPr txBox="1">
            <a:spLocks noChangeArrowheads="1"/>
          </p:cNvSpPr>
          <p:nvPr/>
        </p:nvSpPr>
        <p:spPr bwMode="auto">
          <a:xfrm>
            <a:off x="4800600" y="1991380"/>
            <a:ext cx="8418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8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altLang="vi-VN" sz="2800" b="1" u="sng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6"/>
          <p:cNvSpPr>
            <a:spLocks noGrp="1" noChangeArrowheads="1"/>
          </p:cNvSpPr>
          <p:nvPr>
            <p:ph type="title"/>
          </p:nvPr>
        </p:nvSpPr>
        <p:spPr>
          <a:xfrm>
            <a:off x="-304800" y="1219200"/>
            <a:ext cx="3733800" cy="8858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228600" y="76200"/>
            <a:ext cx="8610600" cy="107721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 2 – BÀI 2</a:t>
            </a:r>
            <a:endParaRPr lang="vi-VN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 TRỞ CỦA DÂY DẪN – ĐỊNH LUẬT ÔM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6200" y="2133600"/>
            <a:ext cx="8763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defRPr/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C4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Đặt  cùng một hiệu điện thế vào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đầu các dây dẫn có điện trở  R</a:t>
            </a:r>
            <a:r>
              <a:rPr lang="vi-V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3R</a:t>
            </a:r>
            <a:r>
              <a:rPr lang="vi-VN" sz="28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Dòng điện chạy qua dây dẫn nào có cường độ lớn hơn và lớn hơn bao nhiêu lần?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title"/>
          </p:nvPr>
        </p:nvSpPr>
        <p:spPr>
          <a:xfrm>
            <a:off x="-304800" y="1219200"/>
            <a:ext cx="3733800" cy="8858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228600" y="76200"/>
            <a:ext cx="8610600" cy="107721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 2 – BÀI 2</a:t>
            </a:r>
            <a:endParaRPr lang="vi-VN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 TRỞ CỦA DÂY DẪN – ĐỊNH LUẬT ÔM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6255" y="3942973"/>
            <a:ext cx="1600200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Tóm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tắt</a:t>
            </a:r>
            <a:endParaRPr lang="en-US" sz="2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Cùng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</a:p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3R</a:t>
            </a:r>
            <a:r>
              <a:rPr lang="vi-VN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800" b="1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I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ộp_Văn_Bản 14"/>
          <p:cNvSpPr txBox="1">
            <a:spLocks noChangeArrowheads="1"/>
          </p:cNvSpPr>
          <p:nvPr/>
        </p:nvSpPr>
        <p:spPr bwMode="auto">
          <a:xfrm>
            <a:off x="4827155" y="3515380"/>
            <a:ext cx="8418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8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altLang="vi-VN" sz="2800" b="1" u="sng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4055" y="4045803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Vì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cùng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nghịch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(ĐL Ohm)</a:t>
            </a:r>
            <a:endParaRPr lang="en-US" sz="2400" b="1" baseline="-250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071255" y="4499756"/>
                <a:ext cx="1251294" cy="1291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1255" y="4499756"/>
                <a:ext cx="1251294" cy="1291444"/>
              </a:xfrm>
              <a:prstGeom prst="rect">
                <a:avLst/>
              </a:prstGeom>
              <a:blipFill>
                <a:blip r:embed="rId3"/>
                <a:stretch>
                  <a:fillRect l="-12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110345" y="4495800"/>
                <a:ext cx="865910" cy="1291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345" y="4495800"/>
                <a:ext cx="865910" cy="1291444"/>
              </a:xfrm>
              <a:prstGeom prst="rect">
                <a:avLst/>
              </a:prstGeom>
              <a:blipFill>
                <a:blip r:embed="rId4"/>
                <a:stretch>
                  <a:fillRect l="-17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976255" y="4497448"/>
                <a:ext cx="1094510" cy="12937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255" y="4497448"/>
                <a:ext cx="1094510" cy="1293752"/>
              </a:xfrm>
              <a:prstGeom prst="rect">
                <a:avLst/>
              </a:prstGeom>
              <a:blipFill>
                <a:blip r:embed="rId5"/>
                <a:stretch>
                  <a:fillRect l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063836" y="4651455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2400" b="1" baseline="-25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3.I</a:t>
            </a:r>
            <a:r>
              <a:rPr lang="en-US" sz="2400" b="1" baseline="-25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37855" y="5798403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400" b="1" baseline="-250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667071" y="5642756"/>
                <a:ext cx="537784" cy="1291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7071" y="5642756"/>
                <a:ext cx="537784" cy="12914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204855" y="5453742"/>
                <a:ext cx="962890" cy="1709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  <m:r>
                              <a:rPr lang="en-US" sz="3200" b="1" i="1" baseline="-2500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  <m:r>
                              <a:rPr lang="en-US" sz="3200" b="1" i="1" baseline="-2500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  <m:r>
                              <a:rPr lang="en-US" sz="3200" b="1" i="1" baseline="-2500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  <m:r>
                              <a:rPr lang="en-US" sz="3200" b="1" i="1" baseline="-2500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den>
                        </m:f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855" y="5453742"/>
                <a:ext cx="962890" cy="1709058"/>
              </a:xfrm>
              <a:prstGeom prst="rect">
                <a:avLst/>
              </a:prstGeom>
              <a:blipFill>
                <a:blip r:embed="rId7"/>
                <a:stretch>
                  <a:fillRect l="-16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5043055" y="5642756"/>
                <a:ext cx="942111" cy="1291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3055" y="5642756"/>
                <a:ext cx="942111" cy="1291444"/>
              </a:xfrm>
              <a:prstGeom prst="rect">
                <a:avLst/>
              </a:prstGeom>
              <a:blipFill>
                <a:blip r:embed="rId8"/>
                <a:stretch>
                  <a:fillRect l="-16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881255" y="5562600"/>
                <a:ext cx="990599" cy="1291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255" y="5562600"/>
                <a:ext cx="990599" cy="1291444"/>
              </a:xfrm>
              <a:prstGeom prst="rect">
                <a:avLst/>
              </a:prstGeom>
              <a:blipFill>
                <a:blip r:embed="rId9"/>
                <a:stretch>
                  <a:fillRect l="-160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6643255" y="5566556"/>
                <a:ext cx="865910" cy="1291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255" y="5566556"/>
                <a:ext cx="865910" cy="1291444"/>
              </a:xfrm>
              <a:prstGeom prst="rect">
                <a:avLst/>
              </a:prstGeom>
              <a:blipFill>
                <a:blip r:embed="rId10"/>
                <a:stretch>
                  <a:fillRect l="-18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481455" y="5564248"/>
                <a:ext cx="1094510" cy="12937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3200" b="1" i="1" baseline="-25000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3200" b="1" baseline="-25000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1455" y="5564248"/>
                <a:ext cx="1094510" cy="1293752"/>
              </a:xfrm>
              <a:prstGeom prst="rect">
                <a:avLst/>
              </a:prstGeom>
              <a:blipFill>
                <a:blip r:embed="rId5"/>
                <a:stretch>
                  <a:fillRect l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8472055" y="5725180"/>
            <a:ext cx="734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 </a:t>
            </a:r>
            <a:endParaRPr 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/>
      <p:bldP spid="4" grpId="0"/>
      <p:bldP spid="2" grpId="0"/>
      <p:bldP spid="6" grpId="0"/>
      <p:bldP spid="9" grpId="0"/>
      <p:bldP spid="10" grpId="0"/>
      <p:bldP spid="11" grpId="0"/>
      <p:bldP spid="12" grpId="0"/>
      <p:bldP spid="7" grpId="0"/>
      <p:bldP spid="13" grpId="0"/>
      <p:bldP spid="15" grpId="0"/>
      <p:bldP spid="16" grpId="0"/>
      <p:bldP spid="17" grpId="0"/>
      <p:bldP spid="18" grpId="0"/>
      <p:bldP spid="20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NV-Ve-Nh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0"/>
            <a:ext cx="5695950" cy="1781175"/>
          </a:xfrm>
          <a:prstGeom prst="rect">
            <a:avLst/>
          </a:prstGeom>
          <a:noFill/>
        </p:spPr>
      </p:pic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304800" y="1828800"/>
            <a:ext cx="89916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8.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2.12 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SBT.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vi-VN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vi-VN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37221" name="Picture 5" descr="Poinset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50" y="5029200"/>
            <a:ext cx="2000250" cy="1828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13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Firewrk5"/>
          <p:cNvPicPr>
            <a:picLocks noChangeAspect="1" noChangeArrowheads="1"/>
          </p:cNvPicPr>
          <p:nvPr/>
        </p:nvPicPr>
        <p:blipFill>
          <a:blip r:embed="rId3">
            <a:lum bright="28000" contrast="2000"/>
          </a:blip>
          <a:srcRect/>
          <a:stretch>
            <a:fillRect/>
          </a:stretch>
        </p:blipFill>
        <p:spPr bwMode="auto">
          <a:xfrm>
            <a:off x="0" y="0"/>
            <a:ext cx="2625725" cy="2674938"/>
          </a:xfrm>
          <a:prstGeom prst="rect">
            <a:avLst/>
          </a:prstGeom>
          <a:noFill/>
        </p:spPr>
      </p:pic>
      <p:pic>
        <p:nvPicPr>
          <p:cNvPr id="6" name="Picture 9" descr="Firewrk5"/>
          <p:cNvPicPr>
            <a:picLocks noChangeAspect="1" noChangeArrowheads="1"/>
          </p:cNvPicPr>
          <p:nvPr/>
        </p:nvPicPr>
        <p:blipFill>
          <a:blip r:embed="rId3">
            <a:lum bright="28000" contrast="2000"/>
          </a:blip>
          <a:srcRect/>
          <a:stretch>
            <a:fillRect/>
          </a:stretch>
        </p:blipFill>
        <p:spPr bwMode="auto">
          <a:xfrm>
            <a:off x="6518275" y="0"/>
            <a:ext cx="2625725" cy="2674938"/>
          </a:xfrm>
          <a:prstGeom prst="rect">
            <a:avLst/>
          </a:prstGeom>
          <a:noFill/>
        </p:spPr>
      </p:pic>
      <p:pic>
        <p:nvPicPr>
          <p:cNvPr id="7" name="Picture 7" descr="Firewrk5"/>
          <p:cNvPicPr>
            <a:picLocks noChangeAspect="1" noChangeArrowheads="1"/>
          </p:cNvPicPr>
          <p:nvPr/>
        </p:nvPicPr>
        <p:blipFill>
          <a:blip r:embed="rId3">
            <a:lum bright="28000" contrast="2000"/>
          </a:blip>
          <a:srcRect/>
          <a:stretch>
            <a:fillRect/>
          </a:stretch>
        </p:blipFill>
        <p:spPr bwMode="auto">
          <a:xfrm>
            <a:off x="3505200" y="4183062"/>
            <a:ext cx="2625725" cy="267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EARTH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029200"/>
            <a:ext cx="1447800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Poinset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4800600"/>
            <a:ext cx="2000250" cy="1828800"/>
          </a:xfrm>
          <a:prstGeom prst="rect">
            <a:avLst/>
          </a:prstGeom>
          <a:noFill/>
        </p:spPr>
      </p:pic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83820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50000">
                      <a:srgbClr val="FF00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HỌC ĐẾN ĐÂY KẾT THÚC </a:t>
            </a:r>
          </a:p>
        </p:txBody>
      </p:sp>
      <p:sp>
        <p:nvSpPr>
          <p:cNvPr id="11" name="WordArt 2"/>
          <p:cNvSpPr>
            <a:spLocks noChangeArrowheads="1" noChangeShapeType="1" noTextEdit="1"/>
          </p:cNvSpPr>
          <p:nvPr/>
        </p:nvSpPr>
        <p:spPr bwMode="auto">
          <a:xfrm>
            <a:off x="457200" y="2819400"/>
            <a:ext cx="81534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 ƠN CÁC EM HỌC SINH</a:t>
            </a:r>
          </a:p>
          <a:p>
            <a:pPr algn="ctr"/>
            <a:r>
              <a:rPr lang="vi-VN" sz="3600" b="1" kern="1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CÓ MỘT NĂM HỌC ĐẠT KẾT QUẢ TỐT</a:t>
            </a:r>
            <a:r>
              <a:rPr lang="en-US" sz="3600" b="1" kern="1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kern="10" dirty="0">
              <a:ln w="28575">
                <a:solidFill>
                  <a:srgbClr val="FEF800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1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1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1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04800" y="2286000"/>
            <a:ext cx="861060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HĐT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1066800"/>
            <a:ext cx="8610600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0" y="198438"/>
            <a:ext cx="7848600" cy="639762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vi-VN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ỂM TRA BÀI CŨ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80943"/>
              </p:ext>
            </p:extLst>
          </p:nvPr>
        </p:nvGraphicFramePr>
        <p:xfrm>
          <a:off x="3810000" y="4191000"/>
          <a:ext cx="16764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3" imgW="545760" imgH="431640" progId="Equation.3">
                  <p:embed/>
                </p:oleObj>
              </mc:Choice>
              <mc:Fallback>
                <p:oleObj name="Equation" r:id="rId3" imgW="5457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91000"/>
                        <a:ext cx="1676400" cy="15240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1066800"/>
            <a:ext cx="8610600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2590800"/>
          <a:ext cx="7543800" cy="2566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7681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0,56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Group 6"/>
          <p:cNvGrpSpPr/>
          <p:nvPr/>
        </p:nvGrpSpPr>
        <p:grpSpPr>
          <a:xfrm>
            <a:off x="1524000" y="2590800"/>
            <a:ext cx="2119853" cy="1143000"/>
            <a:chOff x="1524000" y="2971800"/>
            <a:chExt cx="2119853" cy="1143000"/>
          </a:xfrm>
        </p:grpSpPr>
        <p:sp>
          <p:nvSpPr>
            <p:cNvPr id="8" name="TextBox 7"/>
            <p:cNvSpPr txBox="1"/>
            <p:nvPr/>
          </p:nvSpPr>
          <p:spPr>
            <a:xfrm>
              <a:off x="2583947" y="2971800"/>
              <a:ext cx="105990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endPara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24000" y="3581400"/>
              <a:ext cx="9621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586345" y="2985655"/>
              <a:ext cx="1918855" cy="112914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6282201" y="4225635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1A04C0"/>
                </a:solidFill>
              </a:rPr>
              <a:t>0,4</a:t>
            </a:r>
            <a:endParaRPr lang="en-US" sz="2400" b="1" dirty="0">
              <a:solidFill>
                <a:srgbClr val="1A04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24400" y="3733800"/>
            <a:ext cx="712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00800" y="3729335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58000" y="3733800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0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77201" y="4724400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4,2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4400" y="4191000"/>
            <a:ext cx="712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81800" y="4262735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19600" y="4719935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91400" y="4648200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762000" y="198438"/>
            <a:ext cx="7848600" cy="639762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vi-VN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ỂM TRA BÀI CŨ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24" grpId="0"/>
      <p:bldP spid="24" grpId="1"/>
      <p:bldP spid="25" grpId="0"/>
      <p:bldP spid="28" grpId="0"/>
      <p:bldP spid="29" grpId="0"/>
      <p:bldP spid="30" grpId="0"/>
      <p:bldP spid="31" grpId="0"/>
      <p:bldP spid="31" grpId="1"/>
      <p:bldP spid="32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876800" y="2553831"/>
            <a:ext cx="4038600" cy="22467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CĐDĐ qua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 descr="HINH 1.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76200"/>
            <a:ext cx="4648200" cy="3336480"/>
          </a:xfrm>
          <a:prstGeom prst="rect">
            <a:avLst/>
          </a:prstGeom>
        </p:spPr>
      </p:pic>
      <p:grpSp>
        <p:nvGrpSpPr>
          <p:cNvPr id="3" name="Group 10"/>
          <p:cNvGrpSpPr/>
          <p:nvPr/>
        </p:nvGrpSpPr>
        <p:grpSpPr>
          <a:xfrm>
            <a:off x="109751" y="3276600"/>
            <a:ext cx="4614649" cy="3203953"/>
            <a:chOff x="304800" y="3200400"/>
            <a:chExt cx="4614649" cy="3203953"/>
          </a:xfrm>
        </p:grpSpPr>
        <p:pic>
          <p:nvPicPr>
            <p:cNvPr id="8" name="Picture 7" descr="HINH 2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200400"/>
              <a:ext cx="4614649" cy="3203953"/>
            </a:xfrm>
            <a:prstGeom prst="rect">
              <a:avLst/>
            </a:prstGeom>
          </p:spPr>
        </p:pic>
        <p:sp>
          <p:nvSpPr>
            <p:cNvPr id="10" name="Rounded Rectangle 9"/>
            <p:cNvSpPr/>
            <p:nvPr/>
          </p:nvSpPr>
          <p:spPr>
            <a:xfrm>
              <a:off x="2791690" y="3699165"/>
              <a:ext cx="304800" cy="76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 descr="MAT HOI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772025"/>
            <a:ext cx="866775" cy="866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 descr="HỎI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53400" y="4495800"/>
            <a:ext cx="762000" cy="762000"/>
          </a:xfrm>
          <a:prstGeom prst="rect">
            <a:avLst/>
          </a:prstGeom>
        </p:spPr>
      </p:pic>
      <p:sp>
        <p:nvSpPr>
          <p:cNvPr id="19" name="Action Button: Back or Previous 18">
            <a:hlinkClick r:id="rId6" action="ppaction://hlinksldjump" highlightClick="1"/>
          </p:cNvPr>
          <p:cNvSpPr/>
          <p:nvPr/>
        </p:nvSpPr>
        <p:spPr>
          <a:xfrm flipH="1">
            <a:off x="8305800" y="6248400"/>
            <a:ext cx="838200" cy="609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28600" y="304800"/>
            <a:ext cx="8610600" cy="107721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 2 – BÀI 2</a:t>
            </a:r>
            <a:endParaRPr lang="vi-VN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 TRỞ CỦA DÂY DẪN – ĐỊNH LUẬT ÔM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96" name="Picture 16" descr="Ampe k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962400"/>
            <a:ext cx="2133600" cy="2324100"/>
          </a:xfrm>
          <a:prstGeom prst="rect">
            <a:avLst/>
          </a:prstGeom>
          <a:noFill/>
        </p:spPr>
      </p:pic>
      <p:pic>
        <p:nvPicPr>
          <p:cNvPr id="46097" name="Picture 17" descr="Vôn kế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886200"/>
            <a:ext cx="2286000" cy="2362200"/>
          </a:xfrm>
          <a:prstGeom prst="rect">
            <a:avLst/>
          </a:prstGeom>
          <a:noFill/>
        </p:spPr>
      </p:pic>
      <p:pic>
        <p:nvPicPr>
          <p:cNvPr id="46098" name="Picture 18" descr="Pictur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762000" cy="1066800"/>
          </a:xfrm>
          <a:prstGeom prst="rect">
            <a:avLst/>
          </a:prstGeom>
          <a:noFill/>
        </p:spPr>
      </p:pic>
      <p:pic>
        <p:nvPicPr>
          <p:cNvPr id="46099" name="Picture 19" descr="Pictur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992556">
            <a:off x="38100" y="5381625"/>
            <a:ext cx="1436688" cy="151288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1625" y="1625025"/>
            <a:ext cx="5108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76200"/>
            <a:ext cx="366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8600" y="457200"/>
            <a:ext cx="7010400" cy="635000"/>
            <a:chOff x="0" y="685800"/>
            <a:chExt cx="7010400" cy="635000"/>
          </a:xfrm>
        </p:grpSpPr>
        <p:sp>
          <p:nvSpPr>
            <p:cNvPr id="10" name="TextBox 9"/>
            <p:cNvSpPr txBox="1"/>
            <p:nvPr/>
          </p:nvSpPr>
          <p:spPr>
            <a:xfrm>
              <a:off x="0" y="762000"/>
              <a:ext cx="7010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thương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4232044"/>
                </p:ext>
              </p:extLst>
            </p:nvPr>
          </p:nvGraphicFramePr>
          <p:xfrm>
            <a:off x="3048000" y="685800"/>
            <a:ext cx="307258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6" name="Equation" r:id="rId3" imgW="190440" imgH="393480" progId="Equation.3">
                    <p:embed/>
                  </p:oleObj>
                </mc:Choice>
                <mc:Fallback>
                  <p:oleObj name="Equation" r:id="rId3" imgW="190440" imgH="3934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685800"/>
                          <a:ext cx="307258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228600" y="2514600"/>
          <a:ext cx="37338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0,75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4724400" y="2362200"/>
          <a:ext cx="37338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2400" y="20574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0" y="19812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5395" y="1066800"/>
            <a:ext cx="579005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295400" y="6019801"/>
          <a:ext cx="990600" cy="685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Equation" r:id="rId5" imgW="419040" imgH="393480" progId="Equation.3">
                  <p:embed/>
                </p:oleObj>
              </mc:Choice>
              <mc:Fallback>
                <p:oleObj name="Equation" r:id="rId5" imgW="419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6019801"/>
                        <a:ext cx="990600" cy="6857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6005513" y="5943600"/>
          <a:ext cx="11715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7" imgW="495000" imgH="393480" progId="Equation.3">
                  <p:embed/>
                </p:oleObj>
              </mc:Choice>
              <mc:Fallback>
                <p:oleObj name="Equation" r:id="rId7" imgW="4950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513" y="5943600"/>
                        <a:ext cx="117157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1143000" y="990600"/>
            <a:ext cx="7924800" cy="1030307"/>
            <a:chOff x="1295400" y="990600"/>
            <a:chExt cx="7924800" cy="1030307"/>
          </a:xfrm>
        </p:grpSpPr>
        <p:sp>
          <p:nvSpPr>
            <p:cNvPr id="14" name="Rectangle 13"/>
            <p:cNvSpPr/>
            <p:nvPr/>
          </p:nvSpPr>
          <p:spPr>
            <a:xfrm>
              <a:off x="1295400" y="1066800"/>
              <a:ext cx="792480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thương số     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đối với mỗi dây dẫn dựa vào kết quả bảng 1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̀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bảng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800" b="1" dirty="0"/>
            </a:p>
          </p:txBody>
        </p:sp>
        <p:graphicFrame>
          <p:nvGraphicFramePr>
            <p:cNvPr id="205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13985048"/>
                </p:ext>
              </p:extLst>
            </p:nvPr>
          </p:nvGraphicFramePr>
          <p:xfrm>
            <a:off x="3806825" y="990600"/>
            <a:ext cx="307975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9" name="Equation" r:id="rId9" imgW="190440" imgH="393480" progId="Equation.3">
                    <p:embed/>
                  </p:oleObj>
                </mc:Choice>
                <mc:Fallback>
                  <p:oleObj name="Equation" r:id="rId9" imgW="19044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6825" y="990600"/>
                          <a:ext cx="307975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52400" y="1853625"/>
            <a:ext cx="731405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C2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14"/>
          <p:cNvGrpSpPr/>
          <p:nvPr/>
        </p:nvGrpSpPr>
        <p:grpSpPr>
          <a:xfrm>
            <a:off x="152400" y="2347218"/>
            <a:ext cx="8534400" cy="1157982"/>
            <a:chOff x="152400" y="1290836"/>
            <a:chExt cx="8534400" cy="1157982"/>
          </a:xfrm>
        </p:grpSpPr>
        <p:sp>
          <p:nvSpPr>
            <p:cNvPr id="13" name="TextBox 12"/>
            <p:cNvSpPr txBox="1"/>
            <p:nvPr/>
          </p:nvSpPr>
          <p:spPr>
            <a:xfrm>
              <a:off x="152400" y="1371600"/>
              <a:ext cx="8534400" cy="107721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thương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7589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13905459"/>
                </p:ext>
              </p:extLst>
            </p:nvPr>
          </p:nvGraphicFramePr>
          <p:xfrm>
            <a:off x="3886200" y="1290836"/>
            <a:ext cx="457200" cy="7769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2" name="Equation" r:id="rId3" imgW="190440" imgH="393480" progId="Equation.3">
                    <p:embed/>
                  </p:oleObj>
                </mc:Choice>
                <mc:Fallback>
                  <p:oleObj name="Equation" r:id="rId3" imgW="19044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200" y="1290836"/>
                          <a:ext cx="457200" cy="77698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228600" y="0"/>
            <a:ext cx="8610600" cy="107721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 2 – BÀI 2</a:t>
            </a:r>
            <a:endParaRPr lang="vi-VN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 TRỞ CỦA DÂY DẪN – ĐỊNH LUẬT ÔM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657600" y="1295400"/>
            <a:ext cx="2514600" cy="899417"/>
            <a:chOff x="1371600" y="1143001"/>
            <a:chExt cx="2514600" cy="899417"/>
          </a:xfrm>
        </p:grpSpPr>
        <p:sp>
          <p:nvSpPr>
            <p:cNvPr id="2" name="TextBox 1"/>
            <p:cNvSpPr txBox="1"/>
            <p:nvPr/>
          </p:nvSpPr>
          <p:spPr>
            <a:xfrm>
              <a:off x="1371600" y="1305581"/>
              <a:ext cx="2514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/>
                <a:t>Bảng</a:t>
              </a:r>
              <a:r>
                <a:rPr lang="en-US" sz="2800" b="1" dirty="0" smtClean="0"/>
                <a:t> 1:  </a:t>
              </a:r>
              <a:endParaRPr lang="en-US" sz="2800" b="1" dirty="0"/>
            </a:p>
          </p:txBody>
        </p:sp>
        <p:graphicFrame>
          <p:nvGraphicFramePr>
            <p:cNvPr id="1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15265740"/>
                </p:ext>
              </p:extLst>
            </p:nvPr>
          </p:nvGraphicFramePr>
          <p:xfrm>
            <a:off x="2667000" y="1143001"/>
            <a:ext cx="990600" cy="899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3" name="Equation" r:id="rId5" imgW="419040" imgH="393480" progId="Equation.3">
                    <p:embed/>
                  </p:oleObj>
                </mc:Choice>
                <mc:Fallback>
                  <p:oleObj name="Equation" r:id="rId5" imgW="419040" imgH="393480" progId="Equation.3">
                    <p:embed/>
                    <p:pic>
                      <p:nvPicPr>
                        <p:cNvPr id="5122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1143001"/>
                          <a:ext cx="990600" cy="89941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3"/>
          <p:cNvGrpSpPr/>
          <p:nvPr/>
        </p:nvGrpSpPr>
        <p:grpSpPr>
          <a:xfrm>
            <a:off x="6248400" y="1295400"/>
            <a:ext cx="2514600" cy="897909"/>
            <a:chOff x="4662488" y="1219200"/>
            <a:chExt cx="2514600" cy="897909"/>
          </a:xfrm>
        </p:grpSpPr>
        <p:sp>
          <p:nvSpPr>
            <p:cNvPr id="15" name="TextBox 14"/>
            <p:cNvSpPr txBox="1"/>
            <p:nvPr/>
          </p:nvSpPr>
          <p:spPr>
            <a:xfrm>
              <a:off x="4662488" y="1365905"/>
              <a:ext cx="14335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/>
                <a:t>Bảng</a:t>
              </a:r>
              <a:r>
                <a:rPr lang="en-US" sz="2800" b="1" dirty="0" smtClean="0"/>
                <a:t> 2:  </a:t>
              </a:r>
              <a:endParaRPr lang="en-US" sz="2800" b="1" dirty="0"/>
            </a:p>
          </p:txBody>
        </p:sp>
        <p:graphicFrame>
          <p:nvGraphicFramePr>
            <p:cNvPr id="1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89019702"/>
                </p:ext>
              </p:extLst>
            </p:nvPr>
          </p:nvGraphicFramePr>
          <p:xfrm>
            <a:off x="6005513" y="1219200"/>
            <a:ext cx="1171575" cy="8979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4" name="Equation" r:id="rId7" imgW="495000" imgH="393480" progId="Equation.3">
                    <p:embed/>
                  </p:oleObj>
                </mc:Choice>
                <mc:Fallback>
                  <p:oleObj name="Equation" r:id="rId7" imgW="495000" imgH="393480" progId="Equation.3">
                    <p:embed/>
                    <p:pic>
                      <p:nvPicPr>
                        <p:cNvPr id="5123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05513" y="1219200"/>
                          <a:ext cx="1171575" cy="89790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152400" y="3962400"/>
            <a:ext cx="8915400" cy="1928674"/>
            <a:chOff x="152400" y="3962400"/>
            <a:chExt cx="8915400" cy="1928674"/>
          </a:xfrm>
        </p:grpSpPr>
        <p:grpSp>
          <p:nvGrpSpPr>
            <p:cNvPr id="6" name="Group 19"/>
            <p:cNvGrpSpPr/>
            <p:nvPr/>
          </p:nvGrpSpPr>
          <p:grpSpPr>
            <a:xfrm>
              <a:off x="152400" y="3962400"/>
              <a:ext cx="8839200" cy="1928674"/>
              <a:chOff x="228600" y="2232124"/>
              <a:chExt cx="8839200" cy="1928674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228600" y="2232124"/>
                <a:ext cx="8839200" cy="1754326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3600" b="1" u="sng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Trả</a:t>
                </a:r>
                <a:r>
                  <a:rPr lang="en-US" sz="3600" b="1" u="sng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u="sng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lời</a:t>
                </a:r>
                <a:r>
                  <a:rPr lang="en-US" sz="36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thương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vi-VN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là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đổi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khác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thương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vi-VN" sz="3600" b="1" dirty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là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khác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600" b="1" dirty="0">
                  <a:solidFill>
                    <a:srgbClr val="1A04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67591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98514328"/>
                  </p:ext>
                </p:extLst>
              </p:nvPr>
            </p:nvGraphicFramePr>
            <p:xfrm>
              <a:off x="3124200" y="3298924"/>
              <a:ext cx="381000" cy="86187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235" name="Equation" r:id="rId9" imgW="190440" imgH="393480" progId="Equation.3">
                      <p:embed/>
                    </p:oleObj>
                  </mc:Choice>
                  <mc:Fallback>
                    <p:oleObj name="Equation" r:id="rId9" imgW="190440" imgH="393480" progId="Equation.3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24200" y="3298924"/>
                            <a:ext cx="381000" cy="861874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8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5896531"/>
                </p:ext>
              </p:extLst>
            </p:nvPr>
          </p:nvGraphicFramePr>
          <p:xfrm>
            <a:off x="8610600" y="3962400"/>
            <a:ext cx="457200" cy="7769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6" name="Equation" r:id="rId3" imgW="190440" imgH="393480" progId="Equation.3">
                    <p:embed/>
                  </p:oleObj>
                </mc:Choice>
                <mc:Fallback>
                  <p:oleObj name="Equation" r:id="rId3" imgW="190440" imgH="393480" progId="Equation.3">
                    <p:embed/>
                    <p:pic>
                      <p:nvPicPr>
                        <p:cNvPr id="67589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10600" y="3962400"/>
                          <a:ext cx="457200" cy="77698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225425" y="1062335"/>
            <a:ext cx="4422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ĐIỆN TRỞ CỦA DÂY DẪN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1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ext Box 125"/>
          <p:cNvSpPr txBox="1">
            <a:spLocks noChangeArrowheads="1"/>
          </p:cNvSpPr>
          <p:nvPr/>
        </p:nvSpPr>
        <p:spPr bwMode="auto">
          <a:xfrm>
            <a:off x="228600" y="0"/>
            <a:ext cx="2819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33"/>
          <p:cNvSpPr txBox="1">
            <a:spLocks noChangeArrowheads="1"/>
          </p:cNvSpPr>
          <p:nvPr/>
        </p:nvSpPr>
        <p:spPr bwMode="auto">
          <a:xfrm>
            <a:off x="0" y="18288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vi-VN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3" name="Text Box 136"/>
          <p:cNvSpPr txBox="1">
            <a:spLocks noChangeArrowheads="1"/>
          </p:cNvSpPr>
          <p:nvPr/>
        </p:nvSpPr>
        <p:spPr bwMode="auto">
          <a:xfrm>
            <a:off x="0" y="2971800"/>
            <a:ext cx="434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altLang="vi-VN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vi-VN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alt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2" name="Group 138"/>
          <p:cNvGrpSpPr>
            <a:grpSpLocks/>
          </p:cNvGrpSpPr>
          <p:nvPr/>
        </p:nvGrpSpPr>
        <p:grpSpPr bwMode="auto">
          <a:xfrm>
            <a:off x="2057400" y="3505200"/>
            <a:ext cx="2033587" cy="900113"/>
            <a:chOff x="1536" y="2592"/>
            <a:chExt cx="1089" cy="567"/>
          </a:xfrm>
        </p:grpSpPr>
        <p:sp>
          <p:nvSpPr>
            <p:cNvPr id="13328" name="Text Box 139"/>
            <p:cNvSpPr txBox="1">
              <a:spLocks noChangeArrowheads="1"/>
            </p:cNvSpPr>
            <p:nvPr/>
          </p:nvSpPr>
          <p:spPr bwMode="auto">
            <a:xfrm>
              <a:off x="1536" y="2697"/>
              <a:ext cx="76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1 </a:t>
              </a:r>
              <a:r>
                <a:rPr lang="el-GR" altLang="vi-VN" sz="28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Ω</a:t>
              </a:r>
              <a:r>
                <a:rPr lang="en-US" altLang="vi-VN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=         </a:t>
              </a:r>
              <a:endParaRPr lang="en-US" alt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" name="Group 141"/>
            <p:cNvGrpSpPr>
              <a:grpSpLocks/>
            </p:cNvGrpSpPr>
            <p:nvPr/>
          </p:nvGrpSpPr>
          <p:grpSpPr bwMode="auto">
            <a:xfrm>
              <a:off x="2134" y="2592"/>
              <a:ext cx="491" cy="567"/>
              <a:chOff x="3197" y="2658"/>
              <a:chExt cx="491" cy="567"/>
            </a:xfrm>
          </p:grpSpPr>
          <p:sp>
            <p:nvSpPr>
              <p:cNvPr id="13331" name="Text Box 142"/>
              <p:cNvSpPr txBox="1">
                <a:spLocks noChangeArrowheads="1"/>
              </p:cNvSpPr>
              <p:nvPr/>
            </p:nvSpPr>
            <p:spPr bwMode="auto">
              <a:xfrm>
                <a:off x="3206" y="2658"/>
                <a:ext cx="43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8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1 V</a:t>
                </a:r>
                <a:endParaRPr lang="en-US" altLang="vi-VN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332" name="Text Box 143"/>
              <p:cNvSpPr txBox="1">
                <a:spLocks noChangeArrowheads="1"/>
              </p:cNvSpPr>
              <p:nvPr/>
            </p:nvSpPr>
            <p:spPr bwMode="auto">
              <a:xfrm>
                <a:off x="3197" y="2898"/>
                <a:ext cx="49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8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1 A</a:t>
                </a:r>
                <a:endParaRPr lang="en-US" altLang="vi-VN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333" name="Line 144"/>
              <p:cNvSpPr>
                <a:spLocks noChangeShapeType="1"/>
              </p:cNvSpPr>
              <p:nvPr/>
            </p:nvSpPr>
            <p:spPr bwMode="auto">
              <a:xfrm>
                <a:off x="3258" y="2946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21" name="Text Box 145"/>
          <p:cNvSpPr txBox="1">
            <a:spLocks noChangeArrowheads="1"/>
          </p:cNvSpPr>
          <p:nvPr/>
        </p:nvSpPr>
        <p:spPr bwMode="auto">
          <a:xfrm>
            <a:off x="152400" y="4266962"/>
            <a:ext cx="8382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bội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altLang="vi-VN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vi-VN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Ω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1 k</a:t>
            </a:r>
            <a:r>
              <a:rPr lang="el-GR" alt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1 000 </a:t>
            </a:r>
            <a:r>
              <a:rPr lang="el-GR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1 M</a:t>
            </a:r>
            <a:r>
              <a:rPr lang="el-GR" alt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1 000 000 </a:t>
            </a:r>
            <a:r>
              <a:rPr lang="el-GR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en-US" altLang="vi-VN" sz="2800" b="1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l-GR" altLang="vi-VN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Ω</a:t>
            </a:r>
            <a:endParaRPr lang="en-US" altLang="vi-VN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619780"/>
            <a:ext cx="9144000" cy="1143238"/>
            <a:chOff x="0" y="619780"/>
            <a:chExt cx="9144000" cy="1143238"/>
          </a:xfrm>
        </p:grpSpPr>
        <p:sp>
          <p:nvSpPr>
            <p:cNvPr id="7" name="Text Box 126"/>
            <p:cNvSpPr txBox="1">
              <a:spLocks noChangeArrowheads="1"/>
            </p:cNvSpPr>
            <p:nvPr/>
          </p:nvSpPr>
          <p:spPr bwMode="auto">
            <a:xfrm>
              <a:off x="0" y="685800"/>
              <a:ext cx="9144000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-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      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trở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altLang="vi-VN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graphicFrame>
          <p:nvGraphicFramePr>
            <p:cNvPr id="3" name="Đối tượng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2118748"/>
                </p:ext>
              </p:extLst>
            </p:nvPr>
          </p:nvGraphicFramePr>
          <p:xfrm>
            <a:off x="1447800" y="619780"/>
            <a:ext cx="914400" cy="8280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73" name="Equation" r:id="rId3" imgW="444307" imgH="393529" progId="Equation.DSMT4">
                    <p:embed/>
                  </p:oleObj>
                </mc:Choice>
                <mc:Fallback>
                  <p:oleObj name="Equation" r:id="rId3" imgW="444307" imgH="393529" progId="Equation.DSMT4">
                    <p:embed/>
                    <p:pic>
                      <p:nvPicPr>
                        <p:cNvPr id="0" name="Đối tượng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7800" y="619780"/>
                          <a:ext cx="914400" cy="82802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Hình chữ nhật 3"/>
          <p:cNvSpPr>
            <a:spLocks noChangeArrowheads="1"/>
          </p:cNvSpPr>
          <p:nvPr/>
        </p:nvSpPr>
        <p:spPr bwMode="auto">
          <a:xfrm>
            <a:off x="0" y="5410200"/>
            <a:ext cx="91773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vi-VN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vi-VN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vi-VN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 của điện trở</a:t>
            </a:r>
            <a:r>
              <a:rPr lang="vi-VN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 trở biểu thị mức độ cản trở dòng điện nhiều hay ít của dây dẫn.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676400" y="2438400"/>
            <a:ext cx="5619750" cy="536575"/>
            <a:chOff x="1676400" y="2438400"/>
            <a:chExt cx="5619750" cy="536575"/>
          </a:xfrm>
        </p:grpSpPr>
        <p:pic>
          <p:nvPicPr>
            <p:cNvPr id="10" name="Picture 13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76400" y="2590800"/>
              <a:ext cx="1685925" cy="312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3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24400" y="2590800"/>
              <a:ext cx="2571750" cy="384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3590924" y="2438400"/>
              <a:ext cx="9048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hoặc</a:t>
              </a:r>
              <a:endPara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9" grpId="0"/>
      <p:bldP spid="13" grpId="0"/>
      <p:bldP spid="21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152400" y="152400"/>
            <a:ext cx="601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ĐỊNH LUẬT 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609600" y="762000"/>
            <a:ext cx="480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8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466355"/>
              </p:ext>
            </p:extLst>
          </p:nvPr>
        </p:nvGraphicFramePr>
        <p:xfrm>
          <a:off x="998538" y="1773238"/>
          <a:ext cx="11430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3" imgW="597600" imgH="647280" progId="Equation.3">
                  <p:embed/>
                </p:oleObj>
              </mc:Choice>
              <mc:Fallback>
                <p:oleObj name="Equation" r:id="rId3" imgW="597600" imgH="6472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1773238"/>
                        <a:ext cx="1143000" cy="1035050"/>
                      </a:xfrm>
                      <a:prstGeom prst="rect">
                        <a:avLst/>
                      </a:prstGeom>
                      <a:noFill/>
                      <a:ln w="31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48"/>
          <p:cNvSpPr txBox="1">
            <a:spLocks noChangeArrowheads="1"/>
          </p:cNvSpPr>
          <p:nvPr/>
        </p:nvSpPr>
        <p:spPr bwMode="auto">
          <a:xfrm>
            <a:off x="4067175" y="1662113"/>
            <a:ext cx="40862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24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(V)</a:t>
            </a:r>
          </a:p>
          <a:p>
            <a:r>
              <a:rPr lang="en-US" alt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 :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(A)</a:t>
            </a:r>
          </a:p>
          <a:p>
            <a:endParaRPr lang="en-US" altLang="vi-VN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ình chữ nhật 9"/>
          <p:cNvSpPr>
            <a:spLocks noChangeArrowheads="1"/>
          </p:cNvSpPr>
          <p:nvPr/>
        </p:nvSpPr>
        <p:spPr bwMode="auto">
          <a:xfrm>
            <a:off x="2486025" y="2032000"/>
            <a:ext cx="1481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vi-VN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Text Box 35"/>
          <p:cNvSpPr txBox="1">
            <a:spLocks noChangeArrowheads="1"/>
          </p:cNvSpPr>
          <p:nvPr/>
        </p:nvSpPr>
        <p:spPr bwMode="auto">
          <a:xfrm>
            <a:off x="533400" y="4033838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kern="0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04800" y="4549200"/>
            <a:ext cx="86868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80177"/>
              </p:ext>
            </p:extLst>
          </p:nvPr>
        </p:nvGraphicFramePr>
        <p:xfrm>
          <a:off x="927100" y="3022600"/>
          <a:ext cx="410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Equation" r:id="rId5" imgW="1117115" imgH="393529" progId="Equation.DSMT4">
                  <p:embed/>
                </p:oleObj>
              </mc:Choice>
              <mc:Fallback>
                <p:oleObj name="Equation" r:id="rId5" imgW="1117115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022600"/>
                        <a:ext cx="4102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989</Words>
  <Application>Microsoft Office PowerPoint</Application>
  <PresentationFormat>On-screen Show (4:3)</PresentationFormat>
  <Paragraphs>160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 Math</vt:lpstr>
      <vt:lpstr>Times New Roman</vt:lpstr>
      <vt:lpstr>Verdana</vt:lpstr>
      <vt:lpstr>VNI-Times</vt:lpstr>
      <vt:lpstr>Wingdings</vt:lpstr>
      <vt:lpstr>Office Theme</vt:lpstr>
      <vt:lpstr>Equation</vt:lpstr>
      <vt:lpstr>PowerPoint Presentation</vt:lpstr>
      <vt:lpstr>KIỂM TRA BÀI CŨ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III. VẬN DỤNG</vt:lpstr>
      <vt:lpstr>III. VẬN DỤNG</vt:lpstr>
      <vt:lpstr>III. VẬN DỤNG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60</cp:revision>
  <dcterms:created xsi:type="dcterms:W3CDTF">2020-09-07T07:08:05Z</dcterms:created>
  <dcterms:modified xsi:type="dcterms:W3CDTF">2021-09-10T06:31:47Z</dcterms:modified>
</cp:coreProperties>
</file>