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59" r:id="rId3"/>
    <p:sldId id="261" r:id="rId4"/>
    <p:sldId id="262" r:id="rId5"/>
    <p:sldId id="263" r:id="rId6"/>
    <p:sldId id="278" r:id="rId7"/>
    <p:sldId id="279" r:id="rId8"/>
    <p:sldId id="280" r:id="rId9"/>
    <p:sldId id="273" r:id="rId10"/>
    <p:sldId id="281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23" autoAdjust="0"/>
  </p:normalViewPr>
  <p:slideViewPr>
    <p:cSldViewPr>
      <p:cViewPr varScale="1">
        <p:scale>
          <a:sx n="68" d="100"/>
          <a:sy n="68" d="100"/>
        </p:scale>
        <p:origin x="14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036A6B-A194-4ABF-890C-D9881AB8F501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9210C-CF25-47A4-A89A-72EAE548617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C6A0D88-F18C-4CA0-9B8C-D91E1C80CD9D}" type="slidenum">
              <a:rPr lang="en-US"/>
              <a:pPr/>
              <a:t>1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EE1FF-A235-47FD-AEB6-46E4604B8785}" type="slidenum">
              <a:rPr lang="en-US"/>
              <a:pPr/>
              <a:t>12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9FD8B-1E55-405E-BB93-88655B7857B3}" type="datetimeFigureOut">
              <a:rPr lang="en-US" smtClean="0"/>
              <a:t>07-Sep-21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0C12C-661B-481D-BF66-51373E06ACB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BIEN_NHO.MID" TargetMode="External"/><Relationship Id="rId13" Type="http://schemas.openxmlformats.org/officeDocument/2006/relationships/image" Target="../media/image6.emf"/><Relationship Id="rId18" Type="http://schemas.openxmlformats.org/officeDocument/2006/relationships/image" Target="../media/image11.png"/><Relationship Id="rId3" Type="http://schemas.openxmlformats.org/officeDocument/2006/relationships/audio" Target="file:///C:\WINDOWS\Help\Tours\WindowsMediaPlayer\Audio\Wav\wmpaud1.wav" TargetMode="External"/><Relationship Id="rId21" Type="http://schemas.openxmlformats.org/officeDocument/2006/relationships/image" Target="../media/image14.png"/><Relationship Id="rId7" Type="http://schemas.openxmlformats.org/officeDocument/2006/relationships/image" Target="../media/image2.jpeg"/><Relationship Id="rId12" Type="http://schemas.openxmlformats.org/officeDocument/2006/relationships/image" Target="../media/image5.gif"/><Relationship Id="rId17" Type="http://schemas.openxmlformats.org/officeDocument/2006/relationships/image" Target="../media/image10.gif"/><Relationship Id="rId25" Type="http://schemas.openxmlformats.org/officeDocument/2006/relationships/image" Target="../media/image18.gif"/><Relationship Id="rId2" Type="http://schemas.openxmlformats.org/officeDocument/2006/relationships/audio" Target="../media/media1.WAV"/><Relationship Id="rId16" Type="http://schemas.openxmlformats.org/officeDocument/2006/relationships/image" Target="../media/image9.gif"/><Relationship Id="rId20" Type="http://schemas.openxmlformats.org/officeDocument/2006/relationships/image" Target="../media/image13.emf"/><Relationship Id="rId1" Type="http://schemas.microsoft.com/office/2007/relationships/media" Target="../media/media1.WAV"/><Relationship Id="rId6" Type="http://schemas.openxmlformats.org/officeDocument/2006/relationships/image" Target="../media/image1.jpeg"/><Relationship Id="rId11" Type="http://schemas.openxmlformats.org/officeDocument/2006/relationships/image" Target="../media/image4.jpeg"/><Relationship Id="rId24" Type="http://schemas.openxmlformats.org/officeDocument/2006/relationships/image" Target="../media/image17.png"/><Relationship Id="rId5" Type="http://schemas.openxmlformats.org/officeDocument/2006/relationships/notesSlide" Target="../notesSlides/notesSlide1.xml"/><Relationship Id="rId15" Type="http://schemas.openxmlformats.org/officeDocument/2006/relationships/image" Target="../media/image8.gif"/><Relationship Id="rId23" Type="http://schemas.openxmlformats.org/officeDocument/2006/relationships/image" Target="../media/image16.gif"/><Relationship Id="rId10" Type="http://schemas.openxmlformats.org/officeDocument/2006/relationships/image" Target="../media/image3.wmf"/><Relationship Id="rId19" Type="http://schemas.openxmlformats.org/officeDocument/2006/relationships/image" Target="../media/image12.jpeg"/><Relationship Id="rId4" Type="http://schemas.openxmlformats.org/officeDocument/2006/relationships/slideLayout" Target="../slideLayouts/slideLayout7.xml"/><Relationship Id="rId9" Type="http://schemas.openxmlformats.org/officeDocument/2006/relationships/oleObject" Target="../embeddings/oleObject1.bin"/><Relationship Id="rId14" Type="http://schemas.openxmlformats.org/officeDocument/2006/relationships/image" Target="../media/image7.emf"/><Relationship Id="rId22" Type="http://schemas.openxmlformats.org/officeDocument/2006/relationships/image" Target="../media/image15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gif"/><Relationship Id="rId3" Type="http://schemas.openxmlformats.org/officeDocument/2006/relationships/image" Target="../media/image24.jpeg"/><Relationship Id="rId7" Type="http://schemas.openxmlformats.org/officeDocument/2006/relationships/image" Target="../media/image2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gif"/><Relationship Id="rId5" Type="http://schemas.openxmlformats.org/officeDocument/2006/relationships/image" Target="../media/image26.gif"/><Relationship Id="rId4" Type="http://schemas.openxmlformats.org/officeDocument/2006/relationships/image" Target="../media/image25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FSB_Background0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19050" y="9525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1655763" y="0"/>
            <a:ext cx="7467600" cy="609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8436" name="Picture 4" descr="cau thi nai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72000" y="685800"/>
            <a:ext cx="4572000" cy="5334000"/>
          </a:xfrm>
          <a:prstGeom prst="rect">
            <a:avLst/>
          </a:prstGeom>
          <a:noFill/>
        </p:spPr>
      </p:pic>
      <p:graphicFrame>
        <p:nvGraphicFramePr>
          <p:cNvPr id="18437" name="Object 5">
            <a:hlinkClick r:id="rId8" action="ppaction://hlinkfile"/>
          </p:cNvPr>
          <p:cNvGraphicFramePr>
            <a:graphicFrameLocks noChangeAspect="1"/>
          </p:cNvGraphicFramePr>
          <p:nvPr/>
        </p:nvGraphicFramePr>
        <p:xfrm>
          <a:off x="-12700" y="2209800"/>
          <a:ext cx="2462213" cy="464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9" imgW="3531960" imgH="4445640" progId="MS_ClipArt_Gallery.2">
                  <p:embed/>
                </p:oleObj>
              </mc:Choice>
              <mc:Fallback>
                <p:oleObj name="Clip" r:id="rId9" imgW="3531960" imgH="4445640" progId="MS_ClipArt_Gallery.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12700" y="2209800"/>
                        <a:ext cx="2462213" cy="464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66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4092575" y="3562350"/>
            <a:ext cx="1246188" cy="1371600"/>
            <a:chOff x="2844800" y="1422399"/>
            <a:chExt cx="2235200" cy="2235200"/>
          </a:xfrm>
        </p:grpSpPr>
        <p:sp>
          <p:nvSpPr>
            <p:cNvPr id="3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 4"/>
            <p:cNvSpPr/>
            <p:nvPr/>
          </p:nvSpPr>
          <p:spPr>
            <a:xfrm>
              <a:off x="3294687" y="1944980"/>
              <a:ext cx="1335426" cy="115123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4" name="Group 20"/>
          <p:cNvGrpSpPr/>
          <p:nvPr/>
        </p:nvGrpSpPr>
        <p:grpSpPr>
          <a:xfrm>
            <a:off x="2848097" y="2743537"/>
            <a:ext cx="1494695" cy="1606695"/>
            <a:chOff x="2844800" y="1828800"/>
            <a:chExt cx="2235200" cy="2235200"/>
          </a:xfrm>
          <a:solidFill>
            <a:srgbClr val="FF0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2" name=" 3"/>
            <p:cNvSpPr/>
            <p:nvPr/>
          </p:nvSpPr>
          <p:spPr>
            <a:xfrm>
              <a:off x="2844800" y="1828800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 4"/>
            <p:cNvSpPr/>
            <p:nvPr/>
          </p:nvSpPr>
          <p:spPr>
            <a:xfrm>
              <a:off x="3294173" y="2352387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151063" y="3683398"/>
            <a:ext cx="1304925" cy="1524000"/>
            <a:chOff x="2844800" y="1422399"/>
            <a:chExt cx="2235200" cy="2235200"/>
          </a:xfrm>
        </p:grpSpPr>
        <p:sp>
          <p:nvSpPr>
            <p:cNvPr id="25" name=" 3"/>
            <p:cNvSpPr/>
            <p:nvPr/>
          </p:nvSpPr>
          <p:spPr>
            <a:xfrm>
              <a:off x="2844800" y="1422399"/>
              <a:ext cx="2235200" cy="2235200"/>
            </a:xfrm>
            <a:prstGeom prst="gear9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 4"/>
            <p:cNvSpPr/>
            <p:nvPr/>
          </p:nvSpPr>
          <p:spPr>
            <a:xfrm>
              <a:off x="3293471" y="1946275"/>
              <a:ext cx="1337857" cy="114786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grpSp>
        <p:nvGrpSpPr>
          <p:cNvPr id="7" name="Group 26"/>
          <p:cNvGrpSpPr/>
          <p:nvPr/>
        </p:nvGrpSpPr>
        <p:grpSpPr>
          <a:xfrm>
            <a:off x="2866620" y="4189446"/>
            <a:ext cx="1495198" cy="1642440"/>
            <a:chOff x="2032000" y="1015999"/>
            <a:chExt cx="2235200" cy="2235200"/>
          </a:xfrm>
          <a:solidFill>
            <a:srgbClr val="FFFF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8" name=" 3"/>
            <p:cNvSpPr/>
            <p:nvPr/>
          </p:nvSpPr>
          <p:spPr>
            <a:xfrm>
              <a:off x="2032000" y="1015999"/>
              <a:ext cx="2235200" cy="2235200"/>
            </a:xfrm>
            <a:prstGeom prst="gear9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1905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 4"/>
            <p:cNvSpPr/>
            <p:nvPr/>
          </p:nvSpPr>
          <p:spPr>
            <a:xfrm>
              <a:off x="2481373" y="1539586"/>
              <a:ext cx="1336454" cy="1148937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0640" tIns="40640" rIns="40640" bIns="40640" spcCol="1270" anchor="ctr"/>
            <a:lstStyle/>
            <a:p>
              <a:pPr algn="ctr" defTabSz="14224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vi-VN" sz="3200"/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1592648" y="3617903"/>
            <a:ext cx="572295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00C200"/>
                </a:solidFill>
                <a:latin typeface="Times New Roman" pitchFamily="18" charset="0"/>
                <a:cs typeface="Arial" charset="0"/>
              </a:rPr>
              <a:t>V</a:t>
            </a:r>
            <a:endParaRPr lang="vi-VN" sz="4400" b="1">
              <a:solidFill>
                <a:srgbClr val="00C2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226062" y="3617903"/>
            <a:ext cx="568575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Â</a:t>
            </a:r>
            <a:endParaRPr lang="vi-VN" sz="4400" b="1">
              <a:solidFill>
                <a:srgbClr val="FF00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866376" y="3614728"/>
            <a:ext cx="56857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24602E"/>
                </a:solidFill>
                <a:latin typeface="Times New Roman" pitchFamily="18" charset="0"/>
                <a:cs typeface="Arial" charset="0"/>
              </a:rPr>
              <a:t>T</a:t>
            </a:r>
            <a:endParaRPr lang="vi-VN" sz="4400" b="1">
              <a:solidFill>
                <a:srgbClr val="24602E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775621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5B34DA"/>
                </a:solidFill>
                <a:latin typeface="Times New Roman" pitchFamily="18" charset="0"/>
                <a:cs typeface="Arial" charset="0"/>
              </a:rPr>
              <a:t>L</a:t>
            </a:r>
            <a:endParaRPr lang="vi-VN" sz="4400" b="1">
              <a:solidFill>
                <a:srgbClr val="5B34DA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413800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en-US" sz="4400" b="1">
                <a:solidFill>
                  <a:srgbClr val="333300"/>
                </a:solidFill>
                <a:latin typeface="Times New Roman" pitchFamily="18" charset="0"/>
                <a:cs typeface="Arial" charset="0"/>
              </a:rPr>
              <a:t>Ý</a:t>
            </a:r>
            <a:endParaRPr lang="vi-VN" sz="4400" b="1">
              <a:solidFill>
                <a:srgbClr val="333300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53567" y="3614728"/>
            <a:ext cx="567784" cy="70788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US" sz="4400" b="1">
                <a:solidFill>
                  <a:srgbClr val="0066FF"/>
                </a:solidFill>
                <a:latin typeface="Times New Roman" pitchFamily="18" charset="0"/>
                <a:cs typeface="Arial" charset="0"/>
              </a:rPr>
              <a:t>9</a:t>
            </a:r>
            <a:endParaRPr lang="vi-VN" sz="4400" b="1">
              <a:solidFill>
                <a:srgbClr val="0066FF"/>
              </a:solidFill>
              <a:latin typeface="Times New Roman" pitchFamily="18" charset="0"/>
              <a:cs typeface="Arial" charset="0"/>
            </a:endParaRPr>
          </a:p>
        </p:txBody>
      </p:sp>
      <p:pic>
        <p:nvPicPr>
          <p:cNvPr id="18468" name="Picture 36" descr="Logo-BG&amp;DDT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15875" y="20638"/>
            <a:ext cx="15970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69" name="Picture 37" descr="butterflies_flowers_sm_nwm[1]"/>
          <p:cNvPicPr>
            <a:picLocks noChangeAspect="1" noChangeArrowheads="1" noCrop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4450" y="6096000"/>
            <a:ext cx="762000" cy="742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470" name="Text Box 38"/>
          <p:cNvSpPr txBox="1">
            <a:spLocks noChangeArrowheads="1"/>
          </p:cNvSpPr>
          <p:nvPr/>
        </p:nvSpPr>
        <p:spPr bwMode="auto">
          <a:xfrm>
            <a:off x="1562894" y="2313"/>
            <a:ext cx="63055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vi-VN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THCS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NGUYỄN TRÃI</a:t>
            </a:r>
          </a:p>
        </p:txBody>
      </p:sp>
      <p:pic>
        <p:nvPicPr>
          <p:cNvPr id="18471" name="Picture 39" descr="Firewrk8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006725" y="4419600"/>
            <a:ext cx="1295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72" name="Picture 40" descr="Firewrk5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970713" y="3867150"/>
            <a:ext cx="747712" cy="762000"/>
          </a:xfrm>
          <a:prstGeom prst="rect">
            <a:avLst/>
          </a:prstGeom>
          <a:noFill/>
        </p:spPr>
      </p:pic>
      <p:sp>
        <p:nvSpPr>
          <p:cNvPr id="18474" name="WordArt 42"/>
          <p:cNvSpPr>
            <a:spLocks noChangeArrowheads="1" noChangeShapeType="1" noTextEdit="1"/>
          </p:cNvSpPr>
          <p:nvPr/>
        </p:nvSpPr>
        <p:spPr bwMode="auto">
          <a:xfrm rot="825947">
            <a:off x="5940054" y="3373771"/>
            <a:ext cx="2766413" cy="3012629"/>
          </a:xfrm>
          <a:prstGeom prst="rect">
            <a:avLst/>
          </a:prstGeom>
        </p:spPr>
        <p:txBody>
          <a:bodyPr spcFirstLastPara="1" wrap="none" fromWordArt="1">
            <a:prstTxWarp prst="textCircle">
              <a:avLst>
                <a:gd name="adj" fmla="val 11061956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PHÒNG GD &amp; ĐT 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GÒ VẤP</a:t>
            </a:r>
            <a:r>
              <a:rPr lang="vi-VN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  *  TRƯỜNG THCS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 NGUYỄN TRÃI </a:t>
            </a:r>
            <a:r>
              <a:rPr lang="vi-VN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>
                    <a:alpha val="99001"/>
                  </a:srgbClr>
                </a:solidFill>
                <a:latin typeface="Times New Roman"/>
                <a:cs typeface="Times New Roman"/>
              </a:rPr>
              <a:t>*</a:t>
            </a:r>
            <a:endParaRPr lang="en-US" sz="36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FFFF00">
                  <a:alpha val="99001"/>
                </a:srgbClr>
              </a:solidFill>
              <a:latin typeface="Times New Roman"/>
              <a:cs typeface="Times New Roman"/>
            </a:endParaRPr>
          </a:p>
        </p:txBody>
      </p:sp>
      <p:sp>
        <p:nvSpPr>
          <p:cNvPr id="18475" name="Oval 43"/>
          <p:cNvSpPr>
            <a:spLocks noChangeArrowheads="1"/>
          </p:cNvSpPr>
          <p:nvPr/>
        </p:nvSpPr>
        <p:spPr bwMode="auto">
          <a:xfrm>
            <a:off x="6184900" y="3732213"/>
            <a:ext cx="2362200" cy="2312987"/>
          </a:xfrm>
          <a:prstGeom prst="ellipse">
            <a:avLst/>
          </a:prstGeom>
          <a:gradFill rotWithShape="1">
            <a:gsLst>
              <a:gs pos="0">
                <a:srgbClr val="66FFCC"/>
              </a:gs>
              <a:gs pos="50000">
                <a:srgbClr val="FFFFFF"/>
              </a:gs>
              <a:gs pos="100000">
                <a:srgbClr val="66FFCC"/>
              </a:gs>
            </a:gsLst>
            <a:lin ang="5400000" scaled="1"/>
          </a:gra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76" name="Oval 44"/>
          <p:cNvSpPr>
            <a:spLocks noChangeArrowheads="1"/>
          </p:cNvSpPr>
          <p:nvPr/>
        </p:nvSpPr>
        <p:spPr bwMode="auto">
          <a:xfrm>
            <a:off x="6601727" y="4138540"/>
            <a:ext cx="1538287" cy="1524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77" name="Freeform 45"/>
          <p:cNvSpPr>
            <a:spLocks/>
          </p:cNvSpPr>
          <p:nvPr/>
        </p:nvSpPr>
        <p:spPr bwMode="auto">
          <a:xfrm>
            <a:off x="6818313" y="4349750"/>
            <a:ext cx="1123950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2" y="44"/>
              </a:cxn>
              <a:cxn ang="0">
                <a:pos x="408" y="95"/>
              </a:cxn>
              <a:cxn ang="0">
                <a:pos x="687" y="128"/>
              </a:cxn>
              <a:cxn ang="0">
                <a:pos x="975" y="103"/>
              </a:cxn>
              <a:cxn ang="0">
                <a:pos x="1204" y="61"/>
              </a:cxn>
              <a:cxn ang="0">
                <a:pos x="1440" y="1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8" name="Freeform 46"/>
          <p:cNvSpPr>
            <a:spLocks/>
          </p:cNvSpPr>
          <p:nvPr/>
        </p:nvSpPr>
        <p:spPr bwMode="auto">
          <a:xfrm rot="10800000">
            <a:off x="6821488" y="5262563"/>
            <a:ext cx="1127125" cy="1047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2" y="44"/>
              </a:cxn>
              <a:cxn ang="0">
                <a:pos x="408" y="95"/>
              </a:cxn>
              <a:cxn ang="0">
                <a:pos x="687" y="128"/>
              </a:cxn>
              <a:cxn ang="0">
                <a:pos x="975" y="103"/>
              </a:cxn>
              <a:cxn ang="0">
                <a:pos x="1204" y="61"/>
              </a:cxn>
              <a:cxn ang="0">
                <a:pos x="1440" y="1"/>
              </a:cxn>
            </a:cxnLst>
            <a:rect l="0" t="0" r="r" b="b"/>
            <a:pathLst>
              <a:path w="1440" h="128">
                <a:moveTo>
                  <a:pt x="0" y="0"/>
                </a:moveTo>
                <a:lnTo>
                  <a:pt x="162" y="44"/>
                </a:lnTo>
                <a:lnTo>
                  <a:pt x="408" y="95"/>
                </a:lnTo>
                <a:lnTo>
                  <a:pt x="687" y="128"/>
                </a:lnTo>
                <a:lnTo>
                  <a:pt x="975" y="103"/>
                </a:lnTo>
                <a:lnTo>
                  <a:pt x="1204" y="61"/>
                </a:lnTo>
                <a:lnTo>
                  <a:pt x="1440" y="1"/>
                </a:lnTo>
              </a:path>
            </a:pathLst>
          </a:custGeom>
          <a:noFill/>
          <a:ln w="28575" cmpd="sng">
            <a:solidFill>
              <a:srgbClr val="009900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6616700" y="4845050"/>
            <a:ext cx="1536700" cy="1588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>
            <a:off x="7391400" y="4110038"/>
            <a:ext cx="1588" cy="1484312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8481" name="Picture 49" descr="BOOKANI2"/>
          <p:cNvPicPr>
            <a:picLocks noChangeAspect="1" noChangeArrowheads="1" noCrop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045325" y="4841875"/>
            <a:ext cx="708025" cy="673100"/>
          </a:xfrm>
          <a:prstGeom prst="rect">
            <a:avLst/>
          </a:prstGeom>
          <a:noFill/>
        </p:spPr>
      </p:pic>
      <p:pic>
        <p:nvPicPr>
          <p:cNvPr id="18482" name="Picture 50" descr="TORCH"/>
          <p:cNvPicPr>
            <a:picLocks noChangeAspect="1" noChangeArrowheads="1" noCrop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7199313" y="4171950"/>
            <a:ext cx="374650" cy="944563"/>
          </a:xfrm>
          <a:prstGeom prst="rect">
            <a:avLst/>
          </a:prstGeom>
          <a:noFill/>
        </p:spPr>
      </p:pic>
      <p:sp>
        <p:nvSpPr>
          <p:cNvPr id="18483" name="Text Box 51"/>
          <p:cNvSpPr txBox="1">
            <a:spLocks noChangeArrowheads="1"/>
          </p:cNvSpPr>
          <p:nvPr/>
        </p:nvSpPr>
        <p:spPr bwMode="auto">
          <a:xfrm>
            <a:off x="6965950" y="5673725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800" b="1" dirty="0">
                <a:solidFill>
                  <a:srgbClr val="0000FF"/>
                </a:solidFill>
                <a:latin typeface="Verdana" pitchFamily="34" charset="0"/>
                <a:cs typeface="Arial" charset="0"/>
              </a:rPr>
              <a:t>GD </a:t>
            </a:r>
          </a:p>
          <a:p>
            <a:pPr algn="ctr"/>
            <a:r>
              <a:rPr lang="en-US" sz="800" b="1" dirty="0">
                <a:solidFill>
                  <a:srgbClr val="FF0066"/>
                </a:solidFill>
                <a:latin typeface="Verdana" pitchFamily="34" charset="0"/>
                <a:cs typeface="Arial" charset="0"/>
              </a:rPr>
              <a:t>GÒ VẤP</a:t>
            </a:r>
            <a:endParaRPr lang="en-US" sz="800" b="1" dirty="0">
              <a:cs typeface="Arial" charset="0"/>
            </a:endParaRPr>
          </a:p>
        </p:txBody>
      </p:sp>
      <p:sp>
        <p:nvSpPr>
          <p:cNvPr id="18484" name="CurvedRibbon3"/>
          <p:cNvSpPr>
            <a:spLocks noEditPoints="1" noChangeArrowheads="1"/>
          </p:cNvSpPr>
          <p:nvPr/>
        </p:nvSpPr>
        <p:spPr bwMode="auto">
          <a:xfrm>
            <a:off x="6218238" y="3759200"/>
            <a:ext cx="2305050" cy="2276475"/>
          </a:xfrm>
          <a:custGeom>
            <a:avLst/>
            <a:gdLst>
              <a:gd name="G0" fmla="+- 0 0 0"/>
              <a:gd name="T0" fmla="*/ 90 256 1"/>
              <a:gd name="T1" fmla="*/ 0 256 1"/>
              <a:gd name="G1" fmla="+- 7597041 T0 T1"/>
              <a:gd name="T2" fmla="*/ 180 256 1"/>
              <a:gd name="T3" fmla="*/ 0 256 1"/>
              <a:gd name="G2" fmla="+- 7597041 T2 T3"/>
              <a:gd name="G3" fmla="?: G1 7597041 G2"/>
              <a:gd name="T4" fmla="*/ 0 256 1"/>
              <a:gd name="T5" fmla="*/ 90 256 1"/>
              <a:gd name="G4" fmla="+- G3 T4 T5"/>
              <a:gd name="T6" fmla="*/ 0 256 1"/>
              <a:gd name="T7" fmla="*/ 180 256 1"/>
              <a:gd name="G5" fmla="+- G3 T6 T7"/>
              <a:gd name="G6" fmla="?: G4 G5 G3"/>
              <a:gd name="G7" fmla="+- 7597041 0 0"/>
              <a:gd name="G8" fmla="*/ G6 2 1"/>
              <a:gd name="G9" fmla="+- 0 0 G8"/>
              <a:gd name="T8" fmla="*/ 180 256 1"/>
              <a:gd name="T9" fmla="*/ 0 256 1"/>
              <a:gd name="G10" fmla="+- G9 T8 T9"/>
              <a:gd name="G11" fmla="*/ G10 1 12"/>
              <a:gd name="G12" fmla="+- 7597041 G11 0"/>
              <a:gd name="G13" fmla="+- G12 G11 0"/>
              <a:gd name="G14" fmla="+- G13 G11 0"/>
              <a:gd name="G15" fmla="+- 8363 0 0"/>
              <a:gd name="G16" fmla="+- 10800 0 G15"/>
              <a:gd name="G17" fmla="*/ G16 1 8"/>
              <a:gd name="G18" fmla="*/ G16 7 16"/>
              <a:gd name="G19" fmla="+- G15 G17 0"/>
              <a:gd name="G20" fmla="+- G15 G18 0"/>
              <a:gd name="G21" fmla="+- 10800 0 G17"/>
              <a:gd name="G22" fmla="+- 10800 0 G15"/>
              <a:gd name="G23" fmla="+- 10800 G15 0"/>
              <a:gd name="G24" fmla="+- 10800 0 G19"/>
              <a:gd name="G25" fmla="+- 10800 G19 0"/>
              <a:gd name="G26" fmla="+- 10800 0 G21"/>
              <a:gd name="G27" fmla="+- 10800 G21 0"/>
              <a:gd name="G28" fmla="cos G15 G7"/>
              <a:gd name="G29" fmla="sin G15 G7"/>
              <a:gd name="G30" fmla="cos G20 G12"/>
              <a:gd name="G31" fmla="sin G20 G12"/>
              <a:gd name="G32" fmla="cos G21 G7"/>
              <a:gd name="G33" fmla="sin G21 G7"/>
              <a:gd name="G34" fmla="cos G21 G13"/>
              <a:gd name="G35" fmla="sin G21 G13"/>
              <a:gd name="G36" fmla="cos 10800 G13"/>
              <a:gd name="G37" fmla="sin 10800 G13"/>
              <a:gd name="G38" fmla="cos G19 G14"/>
              <a:gd name="G39" fmla="sin G19 G14"/>
              <a:gd name="G40" fmla="cos G15 G14"/>
              <a:gd name="G41" fmla="sin G15 G14"/>
              <a:gd name="G42" fmla="cos G19 G13"/>
              <a:gd name="G43" fmla="sin G19 G13"/>
              <a:gd name="G44" fmla="+- G28 10800 0"/>
              <a:gd name="G45" fmla="+- G29 10800 0"/>
              <a:gd name="G46" fmla="+- G30 10800 0"/>
              <a:gd name="G47" fmla="+- G31 10800 0"/>
              <a:gd name="G48" fmla="+- G32 10800 0"/>
              <a:gd name="G49" fmla="+- G33 10800 0"/>
              <a:gd name="G50" fmla="+- G34 10800 0"/>
              <a:gd name="G51" fmla="+- G35 10800 0"/>
              <a:gd name="G52" fmla="+- G36 10800 0"/>
              <a:gd name="G53" fmla="+- G37 10800 0"/>
              <a:gd name="G54" fmla="+- G38 10800 0"/>
              <a:gd name="G55" fmla="+- G39 10800 0"/>
              <a:gd name="G56" fmla="+- G40 10800 0"/>
              <a:gd name="G57" fmla="+- G41 10800 0"/>
              <a:gd name="G58" fmla="+- G42 10800 0"/>
              <a:gd name="G59" fmla="+- G43 10800 0"/>
              <a:gd name="G60" fmla="+- 21600 0 G52"/>
              <a:gd name="G61" fmla="+- 21600 0 G50"/>
              <a:gd name="G62" fmla="+- 21600 0 G48"/>
              <a:gd name="G63" fmla="+- 21600 0 G46"/>
              <a:gd name="G64" fmla="+- 21600 0 G44"/>
              <a:gd name="G65" fmla="+- 21600 0 G56"/>
              <a:gd name="G66" fmla="+- 21600 0 G54"/>
              <a:gd name="G67" fmla="+- 21600 0 G58"/>
              <a:gd name="G68" fmla="abs 7597041"/>
              <a:gd name="T10" fmla="*/ 0 256 1"/>
              <a:gd name="T11" fmla="*/ 90 256 1"/>
              <a:gd name="G69" fmla="+- G68 T10 T11"/>
              <a:gd name="G70" fmla="?: G69 0 21600"/>
              <a:gd name="G71" fmla="?: G69 G24 G25"/>
              <a:gd name="T12" fmla="*/ 3410 w 21600"/>
              <a:gd name="T13" fmla="*/ 16656 h 21600"/>
              <a:gd name="T14" fmla="*/ 10800 w 21600"/>
              <a:gd name="T15" fmla="*/ 0 h 21600"/>
              <a:gd name="T16" fmla="*/ 18190 w 21600"/>
              <a:gd name="T17" fmla="*/ 16656 h 21600"/>
              <a:gd name="T18" fmla="*/ 10800 w 21600"/>
              <a:gd name="T19" fmla="*/ 2132 h 21600"/>
              <a:gd name="T20" fmla="*/ 3163 w 21600"/>
              <a:gd name="T21" fmla="*/ 3163 h 21600"/>
              <a:gd name="T22" fmla="*/ 18437 w 21600"/>
              <a:gd name="T23" fmla="*/ 18437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7144" y="18321"/>
                </a:moveTo>
                <a:lnTo>
                  <a:pt x="3410" y="16656"/>
                </a:lnTo>
                <a:lnTo>
                  <a:pt x="6211" y="20239"/>
                </a:lnTo>
                <a:cubicBezTo>
                  <a:pt x="3343" y="18844"/>
                  <a:pt x="1264" y="16221"/>
                  <a:pt x="562" y="13109"/>
                </a:cubicBezTo>
                <a:lnTo>
                  <a:pt x="264" y="13177"/>
                </a:lnTo>
                <a:cubicBezTo>
                  <a:pt x="88" y="12396"/>
                  <a:pt x="0" y="11599"/>
                  <a:pt x="0" y="10800"/>
                </a:cubicBez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1599"/>
                  <a:pt x="21511" y="12396"/>
                  <a:pt x="21335" y="13177"/>
                </a:cubicBezTo>
                <a:lnTo>
                  <a:pt x="21037" y="13109"/>
                </a:lnTo>
                <a:cubicBezTo>
                  <a:pt x="20335" y="16221"/>
                  <a:pt x="18256" y="18844"/>
                  <a:pt x="15388" y="20239"/>
                </a:cubicBezTo>
                <a:lnTo>
                  <a:pt x="18190" y="16656"/>
                </a:lnTo>
                <a:lnTo>
                  <a:pt x="14456" y="18321"/>
                </a:lnTo>
                <a:cubicBezTo>
                  <a:pt x="17335" y="16921"/>
                  <a:pt x="19163" y="14001"/>
                  <a:pt x="19163" y="10800"/>
                </a:cubicBezTo>
                <a:cubicBezTo>
                  <a:pt x="19163" y="10168"/>
                  <a:pt x="19091" y="9539"/>
                  <a:pt x="18949" y="8924"/>
                </a:cubicBezTo>
                <a:lnTo>
                  <a:pt x="19247" y="8855"/>
                </a:lnTo>
                <a:cubicBezTo>
                  <a:pt x="18341" y="4920"/>
                  <a:pt x="14837" y="2132"/>
                  <a:pt x="10800" y="2132"/>
                </a:cubicBezTo>
                <a:cubicBezTo>
                  <a:pt x="6762" y="2131"/>
                  <a:pt x="3258" y="4920"/>
                  <a:pt x="2352" y="8855"/>
                </a:cubicBezTo>
                <a:lnTo>
                  <a:pt x="2650" y="8924"/>
                </a:lnTo>
                <a:cubicBezTo>
                  <a:pt x="2508" y="9539"/>
                  <a:pt x="2437" y="10168"/>
                  <a:pt x="2437" y="10799"/>
                </a:cubicBezTo>
                <a:cubicBezTo>
                  <a:pt x="2436" y="14001"/>
                  <a:pt x="4264" y="16921"/>
                  <a:pt x="7143" y="18321"/>
                </a:cubicBezTo>
                <a:close/>
              </a:path>
              <a:path w="21600" h="21600" fill="none" extrusionOk="0">
                <a:moveTo>
                  <a:pt x="562" y="13110"/>
                </a:moveTo>
                <a:lnTo>
                  <a:pt x="2344" y="12707"/>
                </a:lnTo>
                <a:cubicBezTo>
                  <a:pt x="2203" y="12081"/>
                  <a:pt x="2132" y="11441"/>
                  <a:pt x="2132" y="10800"/>
                </a:cubicBezTo>
                <a:cubicBezTo>
                  <a:pt x="2131" y="10145"/>
                  <a:pt x="2206" y="9493"/>
                  <a:pt x="2352" y="8855"/>
                </a:cubicBezTo>
              </a:path>
              <a:path w="21600" h="21600" fill="none" extrusionOk="0">
                <a:moveTo>
                  <a:pt x="2344" y="12708"/>
                </a:moveTo>
                <a:lnTo>
                  <a:pt x="2650" y="8924"/>
                </a:lnTo>
              </a:path>
              <a:path w="21600" h="21600" fill="none" extrusionOk="0">
                <a:moveTo>
                  <a:pt x="21038" y="13110"/>
                </a:moveTo>
                <a:lnTo>
                  <a:pt x="19255" y="12707"/>
                </a:lnTo>
                <a:cubicBezTo>
                  <a:pt x="19396" y="12081"/>
                  <a:pt x="19468" y="11441"/>
                  <a:pt x="19468" y="10800"/>
                </a:cubicBezTo>
                <a:cubicBezTo>
                  <a:pt x="19468" y="10145"/>
                  <a:pt x="19393" y="9493"/>
                  <a:pt x="19247" y="8855"/>
                </a:cubicBezTo>
              </a:path>
              <a:path w="21600" h="21600" fill="none" extrusionOk="0">
                <a:moveTo>
                  <a:pt x="19256" y="12708"/>
                </a:moveTo>
                <a:lnTo>
                  <a:pt x="18950" y="8924"/>
                </a:lnTo>
              </a:path>
            </a:pathLst>
          </a:custGeom>
          <a:gradFill rotWithShape="1">
            <a:gsLst>
              <a:gs pos="0">
                <a:srgbClr val="A603AB"/>
              </a:gs>
              <a:gs pos="10501">
                <a:srgbClr val="0819FB"/>
              </a:gs>
              <a:gs pos="17501">
                <a:srgbClr val="1A8D48"/>
              </a:gs>
              <a:gs pos="26000">
                <a:srgbClr val="FFFF00"/>
              </a:gs>
              <a:gs pos="36500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500">
                <a:srgbClr val="EE3F17"/>
              </a:gs>
              <a:gs pos="74000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5400000" scaled="1"/>
          </a:gradFill>
          <a:ln w="19050">
            <a:noFill/>
            <a:miter lim="800000"/>
            <a:headEnd/>
            <a:tailEnd/>
          </a:ln>
          <a:effectLst>
            <a:prstShdw prst="shdw17" dist="17961" dir="2700000">
              <a:srgbClr val="A603AB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 sz="2400">
              <a:latin typeface="Times New Roman" pitchFamily="18" charset="0"/>
              <a:cs typeface="Arial" charset="0"/>
            </a:endParaRPr>
          </a:p>
        </p:txBody>
      </p:sp>
      <p:sp>
        <p:nvSpPr>
          <p:cNvPr id="18485" name="WordArt 53"/>
          <p:cNvSpPr>
            <a:spLocks noChangeArrowheads="1" noChangeShapeType="1" noTextEdit="1"/>
          </p:cNvSpPr>
          <p:nvPr/>
        </p:nvSpPr>
        <p:spPr bwMode="auto">
          <a:xfrm>
            <a:off x="6343909" y="3948907"/>
            <a:ext cx="2073007" cy="1970088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050699"/>
              </a:avLst>
            </a:prstTxWarp>
          </a:bodyPr>
          <a:lstStyle/>
          <a:p>
            <a:pPr algn="ctr"/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* N</a:t>
            </a:r>
            <a:r>
              <a:rPr lang="vi-VN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ĂM HỌC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 20</a:t>
            </a:r>
            <a:r>
              <a:rPr lang="vi-VN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1-20</a:t>
            </a:r>
            <a:r>
              <a:rPr lang="vi-VN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</a:t>
            </a:r>
            <a:r>
              <a:rPr lang="en-US" sz="24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C200"/>
                </a:solidFill>
                <a:latin typeface="Times New Roman"/>
                <a:cs typeface="Times New Roman"/>
              </a:rPr>
              <a:t>2*</a:t>
            </a:r>
          </a:p>
        </p:txBody>
      </p:sp>
      <p:sp>
        <p:nvSpPr>
          <p:cNvPr id="18486" name="Rectangle 54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gradFill rotWithShape="1">
            <a:gsLst>
              <a:gs pos="0">
                <a:srgbClr val="FF0066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4000" b="1" i="1">
              <a:latin typeface="Times New Roman" pitchFamily="18" charset="0"/>
              <a:cs typeface="Arial" charset="0"/>
            </a:endParaRPr>
          </a:p>
        </p:txBody>
      </p:sp>
      <p:pic>
        <p:nvPicPr>
          <p:cNvPr id="18487" name="Picture 55" descr="dandilionbutterfly"/>
          <p:cNvPicPr>
            <a:picLocks noChangeAspect="1" noChangeArrowheads="1" noCrop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8210550" y="6096000"/>
            <a:ext cx="855663" cy="723900"/>
          </a:xfrm>
          <a:prstGeom prst="rect">
            <a:avLst/>
          </a:prstGeom>
          <a:noFill/>
        </p:spPr>
      </p:pic>
      <p:sp>
        <p:nvSpPr>
          <p:cNvPr id="18488" name="AutoShape 56">
            <a:hlinkClick r:id="rId8" action="ppaction://hlinkfile" highlightClick="1"/>
          </p:cNvPr>
          <p:cNvSpPr>
            <a:spLocks noChangeArrowheads="1"/>
          </p:cNvSpPr>
          <p:nvPr/>
        </p:nvSpPr>
        <p:spPr bwMode="auto">
          <a:xfrm>
            <a:off x="6350" y="6076950"/>
            <a:ext cx="819150" cy="762000"/>
          </a:xfrm>
          <a:prstGeom prst="actionButtonSound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8489" name="Picture 57">
            <a:hlinkClick r:id="" action="ppaction://media"/>
          </p:cNvPr>
          <p:cNvPicPr>
            <a:picLocks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rcRect/>
          <a:stretch>
            <a:fillRect/>
          </a:stretch>
        </p:blipFill>
        <p:spPr bwMode="auto">
          <a:xfrm>
            <a:off x="1054100" y="6324600"/>
            <a:ext cx="280988" cy="304800"/>
          </a:xfrm>
          <a:prstGeom prst="rect">
            <a:avLst/>
          </a:prstGeom>
          <a:noFill/>
        </p:spPr>
      </p:pic>
      <p:pic>
        <p:nvPicPr>
          <p:cNvPr id="18490" name="wmpaud1.wav">
            <a:hlinkClick r:id="" action="ppaction://media"/>
          </p:cNvPr>
          <p:cNvPicPr>
            <a:picLocks noRot="1" noChangeAspect="1" noChangeArrowheads="1"/>
          </p:cNvPicPr>
          <p:nvPr>
            <a:audioFile r:link="rId3"/>
          </p:nvPr>
        </p:nvPicPr>
        <p:blipFill>
          <a:blip r:embed="rId18"/>
          <a:srcRect/>
          <a:stretch>
            <a:fillRect/>
          </a:stretch>
        </p:blipFill>
        <p:spPr bwMode="auto">
          <a:xfrm>
            <a:off x="7599363" y="6324600"/>
            <a:ext cx="304800" cy="304800"/>
          </a:xfrm>
          <a:prstGeom prst="rect">
            <a:avLst/>
          </a:prstGeom>
          <a:noFill/>
        </p:spPr>
      </p:pic>
      <p:sp>
        <p:nvSpPr>
          <p:cNvPr id="18491" name="WordArt 59" descr="Green marble"/>
          <p:cNvSpPr>
            <a:spLocks noChangeArrowheads="1" noChangeShapeType="1" noTextEdit="1"/>
          </p:cNvSpPr>
          <p:nvPr/>
        </p:nvSpPr>
        <p:spPr bwMode="auto">
          <a:xfrm>
            <a:off x="1447800" y="1219200"/>
            <a:ext cx="5345113" cy="971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blipFill dpi="0" rotWithShape="0">
                  <a:blip r:embed="rId19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BÀI GIẢNG</a:t>
            </a:r>
          </a:p>
        </p:txBody>
      </p:sp>
      <p:pic>
        <p:nvPicPr>
          <p:cNvPr id="18492" name="Picture 60" descr="Firewrk5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333375" y="2133600"/>
            <a:ext cx="1495425" cy="1524000"/>
          </a:xfrm>
          <a:prstGeom prst="rect">
            <a:avLst/>
          </a:prstGeom>
          <a:noFill/>
        </p:spPr>
      </p:pic>
      <p:sp>
        <p:nvSpPr>
          <p:cNvPr id="18493" name="WordArt 61"/>
          <p:cNvSpPr>
            <a:spLocks noChangeArrowheads="1" noChangeShapeType="1" noTextEdit="1"/>
          </p:cNvSpPr>
          <p:nvPr/>
        </p:nvSpPr>
        <p:spPr bwMode="auto">
          <a:xfrm>
            <a:off x="-8534400" y="6019800"/>
            <a:ext cx="85344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Các em hãy cố gắng học thật tốt</a:t>
            </a:r>
          </a:p>
        </p:txBody>
      </p:sp>
      <p:pic>
        <p:nvPicPr>
          <p:cNvPr id="18494" name="Picture 62" descr="Frames PPT 014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-208962" y="-271001"/>
            <a:ext cx="9505362" cy="67818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8495" name="Picture 63" descr="BAR"/>
          <p:cNvPicPr preferRelativeResize="0"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 flipV="1">
            <a:off x="-19050" y="617538"/>
            <a:ext cx="9163050" cy="127000"/>
          </a:xfrm>
          <a:prstGeom prst="rect">
            <a:avLst/>
          </a:prstGeom>
          <a:noFill/>
        </p:spPr>
      </p:pic>
      <p:pic>
        <p:nvPicPr>
          <p:cNvPr id="18496" name="Picture 64" descr="atom1"/>
          <p:cNvPicPr>
            <a:picLocks noChangeAspect="1" noChangeArrowheads="1" noCrop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7239000" y="1219200"/>
            <a:ext cx="1524000" cy="1219200"/>
          </a:xfrm>
          <a:prstGeom prst="rect">
            <a:avLst/>
          </a:prstGeom>
          <a:noFill/>
        </p:spPr>
      </p:pic>
      <p:sp>
        <p:nvSpPr>
          <p:cNvPr id="3078" name="Rectangle 10"/>
          <p:cNvSpPr>
            <a:spLocks noChangeArrowheads="1"/>
          </p:cNvSpPr>
          <p:nvPr/>
        </p:nvSpPr>
        <p:spPr bwMode="auto">
          <a:xfrm>
            <a:off x="-65087" y="-22226"/>
            <a:ext cx="9144000" cy="6859588"/>
          </a:xfrm>
          <a:prstGeom prst="rect">
            <a:avLst/>
          </a:prstGeom>
          <a:noFill/>
          <a:ln w="76200" cmpd="tri" algn="ctr">
            <a:pattFill prst="solidDmnd">
              <a:fgClr>
                <a:srgbClr val="993366"/>
              </a:fgClr>
              <a:bgClr>
                <a:srgbClr val="FFFFFF"/>
              </a:bgClr>
            </a:pattFill>
            <a:miter lim="800000"/>
            <a:headEnd/>
            <a:tailEnd/>
          </a:ln>
          <a:effectLst>
            <a:prstShdw prst="shdw17" dist="17961" dir="13500000">
              <a:srgbClr val="5C1F3D"/>
            </a:prstShdw>
          </a:effectLst>
        </p:spPr>
        <p:txBody>
          <a:bodyPr wrap="none" anchor="ctr"/>
          <a:lstStyle/>
          <a:p>
            <a:pPr eaLnBrk="0" hangingPunct="0">
              <a:defRPr/>
            </a:pPr>
            <a:endParaRPr lang="en-US" sz="2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18498" name="Picture 66" descr="hoa van trang tri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7772400" y="152400"/>
            <a:ext cx="1368425" cy="447675"/>
          </a:xfrm>
          <a:prstGeom prst="rect">
            <a:avLst/>
          </a:prstGeom>
          <a:noFill/>
        </p:spPr>
      </p:pic>
      <p:pic>
        <p:nvPicPr>
          <p:cNvPr id="18499" name="Picture 67" descr="_DK8_1LA"/>
          <p:cNvPicPr>
            <a:picLocks noChangeAspect="1" noChangeArrowheads="1" noCrop="1"/>
          </p:cNvPicPr>
          <p:nvPr/>
        </p:nvPicPr>
        <p:blipFill>
          <a:blip r:embed="rId25"/>
          <a:srcRect/>
          <a:stretch>
            <a:fillRect/>
          </a:stretch>
        </p:blipFill>
        <p:spPr bwMode="auto">
          <a:xfrm>
            <a:off x="0" y="6172200"/>
            <a:ext cx="914400" cy="6858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0" fill="hold"/>
                                        <p:tgtEl>
                                          <p:spTgt spid="18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5985 L -0.00521 0.12989 " pathEditMode="relative" rAng="0" ptsTypes="AA">
                                      <p:cBhvr>
                                        <p:cTn id="16" dur="50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9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52 0.11764 L -0.00174 -0.17078 " pathEditMode="relative" rAng="0" ptsTypes="AA">
                                      <p:cBhvr>
                                        <p:cTn id="18" dur="50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4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77 0.16247 L -4.44444E-6 -0.09267 " pathEditMode="relative" rAng="0" ptsTypes="AA">
                                      <p:cBhvr>
                                        <p:cTn id="20" dur="30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2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12509 L 3.88889E-6 -0.09503 " pathEditMode="relative" rAng="0" ptsTypes="AA">
                                      <p:cBhvr>
                                        <p:cTn id="22" dur="5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0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0.21688 L 1.38889E-6 -0.11607 " pathEditMode="relative" rAng="0" ptsTypes="AA">
                                      <p:cBhvr>
                                        <p:cTn id="24" dur="3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6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64" presetClass="path" presetSubtype="0" repeatCount="indefinite" accel="50000" decel="50000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2 0.09387 L 0.00122 -0.14752 " pathEditMode="relative" rAng="0" ptsTypes="AA">
                                      <p:cBhvr>
                                        <p:cTn id="26" dur="5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1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" presetID="49" presetClass="entr" presetSubtype="0" repeatCount="indefinite" decel="10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8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000" fill="hold"/>
                                        <p:tgtEl>
                                          <p:spTgt spid="18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53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5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3000"/>
                                        <p:tgtEl>
                                          <p:spTgt spid="184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18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8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50" dur="5000" fill="hold"/>
                                        <p:tgtEl>
                                          <p:spTgt spid="184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21" presetClass="entr" presetSubtype="4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3" dur="2000"/>
                                        <p:tgtEl>
                                          <p:spTgt spid="18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3" presetClass="exit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plus(in)">
                                      <p:cBhvr>
                                        <p:cTn id="55" dur="2000"/>
                                        <p:tgtEl>
                                          <p:spTgt spid="18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8" presetClass="emph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-21600000">
                                      <p:cBhvr>
                                        <p:cTn id="58" dur="5000" fill="hold"/>
                                        <p:tgtEl>
                                          <p:spTgt spid="184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10" presetClass="entr" presetSubtype="0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8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1" presetClass="entr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4" dur="2000"/>
                                        <p:tgtEl>
                                          <p:spTgt spid="18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" presetClass="entr" presetSubtype="2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0" fill="hold"/>
                                        <p:tgtEl>
                                          <p:spTgt spid="18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3" presetClass="entr" presetSubtype="16" repeatCount="indefinite" fill="hold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30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000" fill="hold"/>
                                        <p:tgtEl>
                                          <p:spTgt spid="18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100000" showWhenStopped="0">
                <p:cTn id="73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89"/>
                </p:tgtEl>
              </p:cMediaNode>
            </p:audio>
            <p:audio>
              <p:cMediaNode showWhenStopped="0">
                <p:cTn id="74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8490"/>
                </p:tgtEl>
              </p:cMediaNode>
            </p:audio>
          </p:childTnLst>
        </p:cTn>
      </p:par>
    </p:tnLst>
    <p:bldLst>
      <p:bldP spid="18470" grpId="0"/>
      <p:bldP spid="18474" grpId="0" animBg="1"/>
      <p:bldP spid="18475" grpId="0" animBg="1"/>
      <p:bldP spid="18483" grpId="0"/>
      <p:bldP spid="18484" grpId="0" animBg="1"/>
      <p:bldP spid="18486" grpId="0" animBg="1"/>
      <p:bldP spid="18491" grpId="0" animBg="1"/>
      <p:bldP spid="1849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489438"/>
            <a:ext cx="8763000" cy="1143000"/>
          </a:xfrm>
          <a:solidFill>
            <a:srgbClr val="0000FF"/>
          </a:solidFill>
        </p:spPr>
        <p:txBody>
          <a:bodyPr/>
          <a:lstStyle/>
          <a:p>
            <a:r>
              <a:rPr lang="vi-VN" sz="3200" b="1" dirty="0">
                <a:solidFill>
                  <a:schemeClr val="bg1"/>
                </a:solidFill>
                <a:cs typeface="Times New Roman" pitchFamily="18" charset="0"/>
              </a:rPr>
              <a:t>Tính trị số điện trở của dây dẫn trong mỗi lần đo 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8547" name="Group 6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852990589"/>
              </p:ext>
            </p:extLst>
          </p:nvPr>
        </p:nvGraphicFramePr>
        <p:xfrm>
          <a:off x="304800" y="2050366"/>
          <a:ext cx="8534400" cy="3108229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5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KQĐ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 đo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 điện thế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(V)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 độ dòng điện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(A)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trở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    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9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8523" name="Line 43"/>
          <p:cNvSpPr>
            <a:spLocks noChangeShapeType="1"/>
          </p:cNvSpPr>
          <p:nvPr/>
        </p:nvSpPr>
        <p:spPr bwMode="auto">
          <a:xfrm>
            <a:off x="334108" y="2050366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48535" name="Object 5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76135404"/>
              </p:ext>
            </p:extLst>
          </p:nvPr>
        </p:nvGraphicFramePr>
        <p:xfrm>
          <a:off x="8001000" y="25146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5" imgH="164885" progId="Equation.3">
                  <p:embed/>
                </p:oleObj>
              </mc:Choice>
              <mc:Fallback>
                <p:oleObj name="Equation" r:id="rId2" imgW="164885" imgH="164885" progId="Equation.3">
                  <p:embed/>
                  <p:pic>
                    <p:nvPicPr>
                      <p:cNvPr id="148535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514600"/>
                        <a:ext cx="393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5387BA4-E240-43C6-B222-EFFC27D53387}"/>
              </a:ext>
            </a:extLst>
          </p:cNvPr>
          <p:cNvSpPr txBox="1"/>
          <p:nvPr/>
        </p:nvSpPr>
        <p:spPr>
          <a:xfrm>
            <a:off x="3200400" y="3124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CB07A4-4CF7-4DCB-AD47-F229BFE24888}"/>
              </a:ext>
            </a:extLst>
          </p:cNvPr>
          <p:cNvSpPr txBox="1"/>
          <p:nvPr/>
        </p:nvSpPr>
        <p:spPr>
          <a:xfrm>
            <a:off x="5715000" y="3124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A7E0F6-5415-414F-8715-D5309A1DBB29}"/>
              </a:ext>
            </a:extLst>
          </p:cNvPr>
          <p:cNvSpPr txBox="1"/>
          <p:nvPr/>
        </p:nvSpPr>
        <p:spPr>
          <a:xfrm>
            <a:off x="3200400" y="38862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4C8935-759F-4C47-8B89-09E6D22F832A}"/>
              </a:ext>
            </a:extLst>
          </p:cNvPr>
          <p:cNvSpPr txBox="1"/>
          <p:nvPr/>
        </p:nvSpPr>
        <p:spPr>
          <a:xfrm>
            <a:off x="5685692" y="3881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0,44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AFA640-327E-4236-A8A5-0673AF3F7E7F}"/>
              </a:ext>
            </a:extLst>
          </p:cNvPr>
          <p:cNvSpPr txBox="1"/>
          <p:nvPr/>
        </p:nvSpPr>
        <p:spPr>
          <a:xfrm>
            <a:off x="5715000" y="4567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E6E03F-E121-4E61-B526-4CFFB420CE54}"/>
              </a:ext>
            </a:extLst>
          </p:cNvPr>
          <p:cNvSpPr txBox="1"/>
          <p:nvPr/>
        </p:nvSpPr>
        <p:spPr>
          <a:xfrm>
            <a:off x="3276600" y="4572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4,4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9C37B5C-86CC-480F-BAE4-76A2468B9C7E}"/>
              </a:ext>
            </a:extLst>
          </p:cNvPr>
          <p:cNvSpPr txBox="1"/>
          <p:nvPr/>
        </p:nvSpPr>
        <p:spPr>
          <a:xfrm>
            <a:off x="609600" y="5256852"/>
            <a:ext cx="79248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Khi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26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8E1F97-52B9-4E2C-BEF5-BF1CE6D92009}"/>
              </a:ext>
            </a:extLst>
          </p:cNvPr>
          <p:cNvSpPr txBox="1"/>
          <p:nvPr/>
        </p:nvSpPr>
        <p:spPr>
          <a:xfrm>
            <a:off x="7696200" y="314281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6,15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75F6E85-4DA9-4655-96A6-33E97A73DC18}"/>
              </a:ext>
            </a:extLst>
          </p:cNvPr>
          <p:cNvSpPr txBox="1"/>
          <p:nvPr/>
        </p:nvSpPr>
        <p:spPr>
          <a:xfrm>
            <a:off x="7702550" y="3881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5,45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10C8C45-B1D2-4AAD-BDBC-D1A780F42FD4}"/>
              </a:ext>
            </a:extLst>
          </p:cNvPr>
          <p:cNvSpPr txBox="1"/>
          <p:nvPr/>
        </p:nvSpPr>
        <p:spPr>
          <a:xfrm>
            <a:off x="7702550" y="45675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6,28</a:t>
            </a:r>
          </a:p>
        </p:txBody>
      </p:sp>
    </p:spTree>
    <p:extLst>
      <p:ext uri="{BB962C8B-B14F-4D97-AF65-F5344CB8AC3E}">
        <p14:creationId xmlns:p14="http://schemas.microsoft.com/office/powerpoint/2010/main" val="116687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nimBg="1"/>
      <p:bldP spid="148523" grpId="0" animBg="1"/>
      <p:bldP spid="3" grpId="0"/>
      <p:bldP spid="8" grpId="0"/>
      <p:bldP spid="9" grpId="0"/>
      <p:bldP spid="10" grpId="0"/>
      <p:bldP spid="11" grpId="0"/>
      <p:bldP spid="12" grpId="0"/>
      <p:bldP spid="13" grpId="0"/>
      <p:bldP spid="4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tx1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pPr eaLnBrk="1" hangingPunct="1"/>
            <a:r>
              <a:rPr lang="vi-VN" sz="66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DẶN DÒ </a:t>
            </a:r>
            <a:endParaRPr lang="en-US" sz="6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70038"/>
            <a:ext cx="8229600" cy="4525962"/>
          </a:xfrm>
          <a:solidFill>
            <a:srgbClr val="0000FF"/>
          </a:solidFill>
        </p:spPr>
        <p:txBody>
          <a:bodyPr/>
          <a:lstStyle/>
          <a:p>
            <a:pPr algn="just">
              <a:buNone/>
            </a:pPr>
            <a:r>
              <a:rPr lang="en-US" sz="4800" dirty="0">
                <a:solidFill>
                  <a:schemeClr val="bg1"/>
                </a:solidFill>
                <a:latin typeface=".VnTime" pitchFamily="34" charset="0"/>
              </a:rPr>
              <a:t>- </a:t>
            </a:r>
            <a:r>
              <a:rPr lang="en-US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Ở</a:t>
            </a:r>
            <a:r>
              <a:rPr lang="vi-VN" sz="4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nhà ôn tập lý thuyết và xem lại làm bài tập 1,2 trang 4-5 SBT</a:t>
            </a:r>
            <a:endParaRPr lang="en-US" sz="5400" dirty="0">
              <a:solidFill>
                <a:srgbClr val="00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88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2" grpId="0" animBg="1"/>
      <p:bldP spid="122883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bleuseu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0"/>
            <a:ext cx="5791200" cy="6858000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791200" y="0"/>
            <a:ext cx="3352800" cy="6858000"/>
          </a:xfrm>
          <a:prstGeom prst="rect">
            <a:avLst/>
          </a:prstGeom>
          <a:gradFill rotWithShape="1">
            <a:gsLst>
              <a:gs pos="0">
                <a:srgbClr val="0000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-8534400" y="6172200"/>
            <a:ext cx="8534400" cy="381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Các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em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hãy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cố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gắng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học</a:t>
            </a:r>
            <a:r>
              <a:rPr lang="en-US" sz="3600" b="1" kern="10" dirty="0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tốt</a:t>
            </a:r>
            <a:endParaRPr lang="en-US" sz="3600" b="1" kern="10" dirty="0">
              <a:ln w="9525">
                <a:solidFill>
                  <a:srgbClr val="FFCC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  <p:sp>
        <p:nvSpPr>
          <p:cNvPr id="16391" name="AutoShape 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7448550" y="838200"/>
            <a:ext cx="76200" cy="76200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3079" name="Picture 7" descr="SAUCER20"/>
          <p:cNvPicPr>
            <a:picLocks noChangeAspect="1" noChangeArrowheads="1" noCrop="1"/>
          </p:cNvPicPr>
          <p:nvPr/>
        </p:nvPicPr>
        <p:blipFill>
          <a:blip r:embed="rId4">
            <a:lum bright="-12000"/>
          </a:blip>
          <a:srcRect/>
          <a:stretch>
            <a:fillRect/>
          </a:stretch>
        </p:blipFill>
        <p:spPr bwMode="auto">
          <a:xfrm rot="-734312">
            <a:off x="228600" y="5257800"/>
            <a:ext cx="24384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4686300"/>
            <a:ext cx="476250" cy="476250"/>
          </a:xfrm>
          <a:prstGeom prst="rect">
            <a:avLst/>
          </a:prstGeom>
          <a:noFill/>
        </p:spPr>
      </p:pic>
      <p:pic>
        <p:nvPicPr>
          <p:cNvPr id="16394" name="Picture 10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1800" y="4457700"/>
            <a:ext cx="476250" cy="476250"/>
          </a:xfrm>
          <a:prstGeom prst="rect">
            <a:avLst/>
          </a:prstGeom>
          <a:noFill/>
        </p:spPr>
      </p:pic>
      <p:pic>
        <p:nvPicPr>
          <p:cNvPr id="16395" name="Picture 11" descr="10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86800" y="4610100"/>
            <a:ext cx="476250" cy="476250"/>
          </a:xfrm>
          <a:prstGeom prst="rect">
            <a:avLst/>
          </a:prstGeom>
          <a:noFill/>
        </p:spPr>
      </p:pic>
      <p:pic>
        <p:nvPicPr>
          <p:cNvPr id="16396" name="Picture 12" descr="Espaco_0060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38825" y="4638675"/>
            <a:ext cx="1981200" cy="1524000"/>
          </a:xfrm>
          <a:prstGeom prst="rect">
            <a:avLst/>
          </a:prstGeom>
          <a:noFill/>
        </p:spPr>
      </p:pic>
      <p:sp>
        <p:nvSpPr>
          <p:cNvPr id="16397" name="Oval 13"/>
          <p:cNvSpPr>
            <a:spLocks noChangeArrowheads="1"/>
          </p:cNvSpPr>
          <p:nvPr/>
        </p:nvSpPr>
        <p:spPr bwMode="auto">
          <a:xfrm rot="-3277775">
            <a:off x="5634831" y="4956969"/>
            <a:ext cx="2446338" cy="9144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</p:spPr>
        <p:txBody>
          <a:bodyPr vert="eaVert" wrap="none" anchor="ctr"/>
          <a:lstStyle/>
          <a:p>
            <a:pPr algn="ctr" eaLnBrk="0" hangingPunct="0"/>
            <a:endParaRPr lang="en-US">
              <a:cs typeface="Arial" charset="0"/>
            </a:endParaRPr>
          </a:p>
        </p:txBody>
      </p:sp>
      <p:sp>
        <p:nvSpPr>
          <p:cNvPr id="16398" name="Oval 14"/>
          <p:cNvSpPr>
            <a:spLocks noChangeArrowheads="1"/>
          </p:cNvSpPr>
          <p:nvPr/>
        </p:nvSpPr>
        <p:spPr bwMode="auto">
          <a:xfrm>
            <a:off x="5562600" y="4914900"/>
            <a:ext cx="2667000" cy="914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Oval 15"/>
          <p:cNvSpPr>
            <a:spLocks noChangeArrowheads="1"/>
          </p:cNvSpPr>
          <p:nvPr/>
        </p:nvSpPr>
        <p:spPr bwMode="auto">
          <a:xfrm rot="-18061119">
            <a:off x="5723731" y="4944269"/>
            <a:ext cx="2416175" cy="1062038"/>
          </a:xfrm>
          <a:prstGeom prst="ellips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295400" y="2514600"/>
            <a:ext cx="6400800" cy="6096000"/>
            <a:chOff x="576" y="768"/>
            <a:chExt cx="4800" cy="3840"/>
          </a:xfrm>
        </p:grpSpPr>
        <p:sp>
          <p:nvSpPr>
            <p:cNvPr id="1640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1728" y="2352"/>
              <a:ext cx="2496" cy="48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vi-VN" sz="3600" b="1" kern="10" dirty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Times New Roman" pitchFamily="18" charset="0"/>
                  <a:cs typeface="Times New Roman" pitchFamily="18" charset="0"/>
                </a:rPr>
                <a:t>Chúc các em học giỏi</a:t>
              </a:r>
              <a:r>
                <a:rPr lang="pt-BR" sz="3600" b="1" kern="10" dirty="0">
                  <a:ln w="9525">
                    <a:solidFill>
                      <a:srgbClr val="66FF33"/>
                    </a:solidFill>
                    <a:round/>
                    <a:headEnd/>
                    <a:tailEnd/>
                  </a:ln>
                  <a:solidFill>
                    <a:srgbClr val="009900"/>
                  </a:solidFill>
                  <a:latin typeface=".VnTime"/>
                </a:rPr>
                <a:t>!</a:t>
              </a:r>
              <a:endParaRPr lang="en-US" sz="3600" b="1" kern="10" dirty="0">
                <a:ln w="9525">
                  <a:solidFill>
                    <a:srgbClr val="66FF33"/>
                  </a:solidFill>
                  <a:round/>
                  <a:headEnd/>
                  <a:tailEnd/>
                </a:ln>
                <a:solidFill>
                  <a:srgbClr val="009900"/>
                </a:solidFill>
                <a:latin typeface=".VnTime"/>
              </a:endParaRPr>
            </a:p>
          </p:txBody>
        </p:sp>
        <p:grpSp>
          <p:nvGrpSpPr>
            <p:cNvPr id="3" name="Group 19"/>
            <p:cNvGrpSpPr>
              <a:grpSpLocks/>
            </p:cNvGrpSpPr>
            <p:nvPr/>
          </p:nvGrpSpPr>
          <p:grpSpPr bwMode="auto">
            <a:xfrm>
              <a:off x="576" y="768"/>
              <a:ext cx="4800" cy="3840"/>
              <a:chOff x="576" y="768"/>
              <a:chExt cx="4800" cy="3840"/>
            </a:xfrm>
          </p:grpSpPr>
          <p:sp>
            <p:nvSpPr>
              <p:cNvPr id="16404" name="WordArt 2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248" y="1536"/>
                <a:ext cx="3498" cy="6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vi-VN" sz="3600" b="1" kern="10" dirty="0">
                    <a:ln w="9525">
                      <a:solidFill>
                        <a:srgbClr val="FFFF99"/>
                      </a:solidFill>
                      <a:round/>
                      <a:headEnd/>
                      <a:tailEnd/>
                    </a:ln>
                    <a:solidFill>
                      <a:srgbClr val="FF00FF"/>
                    </a:solidFill>
                    <a:latin typeface="Times New Roman" pitchFamily="18" charset="0"/>
                    <a:cs typeface="Times New Roman" pitchFamily="18" charset="0"/>
                  </a:rPr>
                  <a:t>HÃY HỌC KĨ VÀ LÀM BÀI TẬP ĐẦY ĐỦ</a:t>
                </a:r>
                <a:endParaRPr lang="en-US" sz="3600" b="1" kern="10" dirty="0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solidFill>
                    <a:srgbClr val="FF00FF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grpSp>
            <p:nvGrpSpPr>
              <p:cNvPr id="4" name="Group 21"/>
              <p:cNvGrpSpPr>
                <a:grpSpLocks/>
              </p:cNvGrpSpPr>
              <p:nvPr/>
            </p:nvGrpSpPr>
            <p:grpSpPr bwMode="auto">
              <a:xfrm>
                <a:off x="576" y="768"/>
                <a:ext cx="4800" cy="3840"/>
                <a:chOff x="576" y="768"/>
                <a:chExt cx="4800" cy="3840"/>
              </a:xfrm>
            </p:grpSpPr>
            <p:sp>
              <p:nvSpPr>
                <p:cNvPr id="16406" name="WordArt 22"/>
                <p:cNvSpPr>
                  <a:spLocks noChangeArrowheads="1" noChangeShapeType="1" noTextEdit="1"/>
                </p:cNvSpPr>
                <p:nvPr/>
              </p:nvSpPr>
              <p:spPr bwMode="auto">
                <a:xfrm>
                  <a:off x="576" y="768"/>
                  <a:ext cx="4800" cy="3840"/>
                </a:xfrm>
                <a:prstGeom prst="rect">
                  <a:avLst/>
                </a:prstGeom>
              </p:spPr>
              <p:txBody>
                <a:bodyPr spcFirstLastPara="1" wrap="none" fromWordArt="1">
                  <a:prstTxWarp prst="textArchUp">
                    <a:avLst>
                      <a:gd name="adj" fmla="val 10800000"/>
                    </a:avLst>
                  </a:prstTxWarp>
                </a:bodyPr>
                <a:lstStyle/>
                <a:p>
                  <a:pPr algn="ctr"/>
                  <a:r>
                    <a:rPr lang="vi-VN" sz="6000" b="1" kern="10" dirty="0">
                      <a:ln w="9525">
                        <a:solidFill>
                          <a:srgbClr val="000000"/>
                        </a:solidFill>
                        <a:round/>
                        <a:headEnd/>
                        <a:tailEnd/>
                      </a:ln>
                      <a:solidFill>
                        <a:srgbClr val="FFFF00"/>
                      </a:solidFill>
                      <a:latin typeface="Times New Roman" pitchFamily="18" charset="0"/>
                      <a:cs typeface="Times New Roman" pitchFamily="18" charset="0"/>
                    </a:rPr>
                    <a:t>Bài học của chúng ta đến đây là kết thúc!</a:t>
                  </a:r>
                  <a:endParaRPr lang="en-US" sz="6000" b="1" kern="10" dirty="0">
                    <a:ln w="9525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solidFill>
                      <a:srgbClr val="FFFF00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pic>
              <p:nvPicPr>
                <p:cNvPr id="16407" name="Picture 23" descr="lollipop[1]"/>
                <p:cNvPicPr>
                  <a:picLocks noChangeAspect="1" noChangeArrowheads="1" noCrop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1504" y="2850"/>
                  <a:ext cx="2904" cy="142"/>
                </a:xfrm>
                <a:prstGeom prst="rect">
                  <a:avLst/>
                </a:prstGeom>
                <a:noFill/>
              </p:spPr>
            </p:pic>
          </p:grpSp>
        </p:grpSp>
      </p:grpSp>
      <p:pic>
        <p:nvPicPr>
          <p:cNvPr id="16408" name="Picture 24" descr="Bike-06-june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96000" y="838200"/>
            <a:ext cx="2743200" cy="1828800"/>
          </a:xfrm>
          <a:prstGeom prst="rect">
            <a:avLst/>
          </a:prstGeom>
          <a:noFill/>
        </p:spPr>
      </p:pic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304800" y="228600"/>
            <a:ext cx="522605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ctr" eaLnBrk="0" hangingPunct="0"/>
            <a:r>
              <a:rPr lang="en-US" sz="24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sz="2400" b="1" i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ãy yêu thích việc mình làm bạn sẽ cảm thấy thú vị hơn và việc mình làm sẽ có hiệu quả hơn </a:t>
            </a:r>
            <a:br>
              <a:rPr lang="en-US" sz="2400" b="1" i="1" dirty="0">
                <a:solidFill>
                  <a:srgbClr val="00FF00"/>
                </a:solidFill>
                <a:latin typeface="VNI-Times" pitchFamily="2" charset="0"/>
                <a:cs typeface="Arial" charset="0"/>
              </a:rPr>
            </a:br>
            <a:endParaRPr lang="fr-FR" sz="2400" b="1" i="1" dirty="0">
              <a:solidFill>
                <a:srgbClr val="00FF00"/>
              </a:solidFill>
              <a:latin typeface="VNI-Times" pitchFamily="2" charset="0"/>
              <a:cs typeface="Arial" charset="0"/>
            </a:endParaRPr>
          </a:p>
        </p:txBody>
      </p:sp>
    </p:spTree>
  </p:cSld>
  <p:clrMapOvr>
    <a:masterClrMapping/>
  </p:clrMapOvr>
  <p:transition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repeatCount="1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0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667 -0.08334 C 0.1323 0.00139 0.20486 0.05139 0.2783 0.02824 L 0.58698 -0.07385 C 0.66111 -0.09838 0.70816 -0.18727 0.69306 -0.27246 L 0.62813 -0.62454 C 0.61198 -0.71065 0.53872 -0.76158 0.46476 -0.73773 L 0.15608 -0.63658 C 0.08264 -0.61158 0.03577 -0.52153 0.05174 -0.43565 Z " pathEditMode="relative" rAng="-827705" ptsTypes="fFfFfFff">
                                      <p:cBhvr>
                                        <p:cTn id="10" dur="10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500" y="-272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9" presetClass="entr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457200" y="1416050"/>
            <a:ext cx="6553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412652" y="2436674"/>
            <a:ext cx="80772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4494074"/>
            <a:ext cx="85344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địên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079" name="WordArt 7"/>
          <p:cNvSpPr>
            <a:spLocks noChangeArrowheads="1" noChangeShapeType="1" noTextEdit="1"/>
          </p:cNvSpPr>
          <p:nvPr/>
        </p:nvSpPr>
        <p:spPr bwMode="auto">
          <a:xfrm>
            <a:off x="1524000" y="381000"/>
            <a:ext cx="6781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  <a:endParaRPr lang="en-US" sz="3600" kern="10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30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  <p:bldP spid="3078" grpId="0"/>
      <p:bldP spid="30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>
            <a:off x="304800" y="152400"/>
            <a:ext cx="86868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Tiết 3.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 3-Thực </a:t>
            </a:r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XÁC ĐỊNH ĐIỆN TRỞ CỦA MỘT DÂY DẪN</a:t>
            </a:r>
          </a:p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BẰNG AMPE KẾ VÀ VÔN KẾ</a:t>
            </a:r>
          </a:p>
        </p:txBody>
      </p:sp>
      <p:pic>
        <p:nvPicPr>
          <p:cNvPr id="12291" name="Picture 3" descr="053_SPG120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181600"/>
            <a:ext cx="990600" cy="1676400"/>
          </a:xfrm>
          <a:prstGeom prst="rect">
            <a:avLst/>
          </a:prstGeom>
          <a:noFill/>
        </p:spPr>
      </p:pic>
      <p:pic>
        <p:nvPicPr>
          <p:cNvPr id="209" name="Picture 4">
            <a:extLst>
              <a:ext uri="{FF2B5EF4-FFF2-40B4-BE49-F238E27FC236}">
                <a16:creationId xmlns:a16="http://schemas.microsoft.com/office/drawing/2014/main" id="{81526E8B-0098-428B-9392-43122B6371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70760"/>
            <a:ext cx="57912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3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83820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vi-VN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latin typeface="Times New Roman" pitchFamily="18" charset="0"/>
                <a:cs typeface="Times New Roman" pitchFamily="18" charset="0"/>
              </a:rPr>
              <a:t>GIỚI THIỆU DỤNG CỤ THỰC HÀNH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990600"/>
            <a:ext cx="8458200" cy="560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ts val="1200"/>
              </a:spcBef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nguồn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6V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0-6V.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vôn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GHĐ 6V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ĐCNN 0,1V.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ampe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GHĐ 1,5A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ĐCNN 0,01A.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Tám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tắc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.    </a:t>
            </a:r>
          </a:p>
          <a:p>
            <a:pPr>
              <a:spcBef>
                <a:spcPts val="12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5000" y="304800"/>
            <a:ext cx="57435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II.NỘI DUNG THỰC HÀNH 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28600" y="1149548"/>
            <a:ext cx="86868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ts val="1200"/>
              </a:spcBef>
              <a:buFontTx/>
              <a:buAutoNum type="arabicParenR"/>
            </a:pP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 Mắc s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ơ đồ mạch điện theo hình vẽ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ts val="1200"/>
              </a:spcBef>
              <a:buFontTx/>
              <a:buAutoNum type="arabicParenR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l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đặ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t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t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5V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marL="342900" indent="-342900">
              <a:spcBef>
                <a:spcPts val="1200"/>
              </a:spcBef>
              <a:buFontTx/>
              <a:buAutoNum type="arabicParenR"/>
            </a:pP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 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địê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qua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ỗ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k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áo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spcBef>
                <a:spcPts val="1200"/>
              </a:spcBef>
              <a:buFontTx/>
              <a:buAutoNum type="arabicParenR"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Ho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ị</a:t>
            </a: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5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7435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II.NỘI DUNG THỰC HÀNH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A60414-61E3-44E9-8933-60E5279A7044}"/>
              </a:ext>
            </a:extLst>
          </p:cNvPr>
          <p:cNvSpPr/>
          <p:nvPr/>
        </p:nvSpPr>
        <p:spPr>
          <a:xfrm>
            <a:off x="304799" y="981075"/>
            <a:ext cx="42114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1.Vẽ sơ đồ mạch điện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Giải bài 3 vật lí 9: Thực hành: Xác định điện trở của một dây dẫn bằng ampe  kế và vôn kế - Tech12h">
            <a:extLst>
              <a:ext uri="{FF2B5EF4-FFF2-40B4-BE49-F238E27FC236}">
                <a16:creationId xmlns:a16="http://schemas.microsoft.com/office/drawing/2014/main" id="{CA94E351-A4CB-4572-93C5-06FD6E51A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554256"/>
            <a:ext cx="4395709" cy="28623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CCEA6AF-6100-40E2-9C51-C7E2485A362C}"/>
              </a:ext>
            </a:extLst>
          </p:cNvPr>
          <p:cNvSpPr txBox="1"/>
          <p:nvPr/>
        </p:nvSpPr>
        <p:spPr>
          <a:xfrm>
            <a:off x="249008" y="1552085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chốt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(+)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(-)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2079165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7435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II.NỘI DUNG THỰC HÀNH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A60414-61E3-44E9-8933-60E5279A7044}"/>
              </a:ext>
            </a:extLst>
          </p:cNvPr>
          <p:cNvSpPr/>
          <p:nvPr/>
        </p:nvSpPr>
        <p:spPr>
          <a:xfrm>
            <a:off x="304799" y="981075"/>
            <a:ext cx="67505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mạch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 sơ đồ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CEA6AF-6100-40E2-9C51-C7E2485A362C}"/>
              </a:ext>
            </a:extLst>
          </p:cNvPr>
          <p:cNvSpPr txBox="1"/>
          <p:nvPr/>
        </p:nvSpPr>
        <p:spPr>
          <a:xfrm>
            <a:off x="249008" y="1552085"/>
            <a:ext cx="8534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trở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990C1EC-B7C6-4FAC-8B67-AD2565F0B81E}"/>
              </a:ext>
            </a:extLst>
          </p:cNvPr>
          <p:cNvGrpSpPr/>
          <p:nvPr/>
        </p:nvGrpSpPr>
        <p:grpSpPr>
          <a:xfrm>
            <a:off x="2376487" y="3283513"/>
            <a:ext cx="4800600" cy="3124200"/>
            <a:chOff x="2514600" y="3445463"/>
            <a:chExt cx="4800600" cy="3124200"/>
          </a:xfrm>
        </p:grpSpPr>
        <p:pic>
          <p:nvPicPr>
            <p:cNvPr id="7" name="Picture 11" descr="mach">
              <a:extLst>
                <a:ext uri="{FF2B5EF4-FFF2-40B4-BE49-F238E27FC236}">
                  <a16:creationId xmlns:a16="http://schemas.microsoft.com/office/drawing/2014/main" id="{1C41EDAE-427D-4A08-BB99-F898AEEAC79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4600" y="3445463"/>
              <a:ext cx="4800600" cy="3124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C55C03EA-48EA-42C7-B817-4BFAC51C09C9}"/>
                </a:ext>
              </a:extLst>
            </p:cNvPr>
            <p:cNvSpPr/>
            <p:nvPr/>
          </p:nvSpPr>
          <p:spPr>
            <a:xfrm>
              <a:off x="3962400" y="5410200"/>
              <a:ext cx="609600" cy="1524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3038010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7" name="Picture 7" descr="FSB_Background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rgbClr val="0D04C4"/>
            </a:solidFill>
            <a:miter lim="800000"/>
            <a:headEnd/>
            <a:tailEnd/>
          </a:ln>
        </p:spPr>
      </p:pic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905000" y="152400"/>
            <a:ext cx="5743575" cy="676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II.NỘI DUNG THỰC HÀNH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8479AA-0196-4DBB-828A-5253414675C3}"/>
              </a:ext>
            </a:extLst>
          </p:cNvPr>
          <p:cNvSpPr txBox="1"/>
          <p:nvPr/>
        </p:nvSpPr>
        <p:spPr>
          <a:xfrm>
            <a:off x="228600" y="1295400"/>
            <a:ext cx="8534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3.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tr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ị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điện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ng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t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5V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ạy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qua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â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y d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ẫ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ới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ỗ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hi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vi-VN" sz="3600" noProof="1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ệ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v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ng k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o c</a:t>
            </a:r>
            <a:r>
              <a:rPr lang="en-US" sz="3600" noProof="1">
                <a:latin typeface="Times New Roman" pitchFamily="18" charset="0"/>
                <a:cs typeface="Times New Roman" pitchFamily="18" charset="0"/>
              </a:rPr>
              <a:t>áo.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4049460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1143000"/>
          </a:xfrm>
          <a:solidFill>
            <a:srgbClr val="0000FF"/>
          </a:solidFill>
        </p:spPr>
        <p:txBody>
          <a:bodyPr/>
          <a:lstStyle/>
          <a:p>
            <a:pPr eaLnBrk="1" hangingPunct="1"/>
            <a:r>
              <a:rPr lang="vi-VN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Ghi vào bảng kết quả trên</a:t>
            </a:r>
            <a:endParaRPr lang="en-US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8547" name="Group 6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65183675"/>
              </p:ext>
            </p:extLst>
          </p:nvPr>
        </p:nvGraphicFramePr>
        <p:xfrm>
          <a:off x="304800" y="2332892"/>
          <a:ext cx="8534400" cy="3108229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57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1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85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  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KQĐ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Lần đo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Hiệu điện thế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(V)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Cường độ dòng điện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(A)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Điện trở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.VnTime" pitchFamily="34" charset="0"/>
                        </a:rPr>
                        <a:t>(    )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9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75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T="45722" marB="45722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8523" name="Line 43"/>
          <p:cNvSpPr>
            <a:spLocks noChangeShapeType="1"/>
          </p:cNvSpPr>
          <p:nvPr/>
        </p:nvSpPr>
        <p:spPr bwMode="auto">
          <a:xfrm>
            <a:off x="381000" y="23622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148535" name="Object 55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84070027"/>
              </p:ext>
            </p:extLst>
          </p:nvPr>
        </p:nvGraphicFramePr>
        <p:xfrm>
          <a:off x="8001000" y="28575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4885" imgH="164885" progId="Equation.3">
                  <p:embed/>
                </p:oleObj>
              </mc:Choice>
              <mc:Fallback>
                <p:oleObj name="Equation" r:id="rId2" imgW="164885" imgH="164885" progId="Equation.3">
                  <p:embed/>
                  <p:pic>
                    <p:nvPicPr>
                      <p:cNvPr id="0" name="Object 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2857500"/>
                        <a:ext cx="393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5387BA4-E240-43C6-B222-EFFC27D53387}"/>
              </a:ext>
            </a:extLst>
          </p:cNvPr>
          <p:cNvSpPr txBox="1"/>
          <p:nvPr/>
        </p:nvSpPr>
        <p:spPr>
          <a:xfrm>
            <a:off x="3200400" y="3429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CB07A4-4CF7-4DCB-AD47-F229BFE24888}"/>
              </a:ext>
            </a:extLst>
          </p:cNvPr>
          <p:cNvSpPr txBox="1"/>
          <p:nvPr/>
        </p:nvSpPr>
        <p:spPr>
          <a:xfrm>
            <a:off x="5715000" y="3425341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0,26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A7E0F6-5415-414F-8715-D5309A1DBB29}"/>
              </a:ext>
            </a:extLst>
          </p:cNvPr>
          <p:cNvSpPr txBox="1"/>
          <p:nvPr/>
        </p:nvSpPr>
        <p:spPr>
          <a:xfrm>
            <a:off x="3200400" y="4085492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4C8935-759F-4C47-8B89-09E6D22F832A}"/>
              </a:ext>
            </a:extLst>
          </p:cNvPr>
          <p:cNvSpPr txBox="1"/>
          <p:nvPr/>
        </p:nvSpPr>
        <p:spPr>
          <a:xfrm>
            <a:off x="5685692" y="4085492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0,44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DAFA640-327E-4236-A8A5-0673AF3F7E7F}"/>
              </a:ext>
            </a:extLst>
          </p:cNvPr>
          <p:cNvSpPr txBox="1"/>
          <p:nvPr/>
        </p:nvSpPr>
        <p:spPr>
          <a:xfrm>
            <a:off x="5715000" y="48723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CE6E03F-E121-4E61-B526-4CFFB420CE54}"/>
              </a:ext>
            </a:extLst>
          </p:cNvPr>
          <p:cNvSpPr txBox="1"/>
          <p:nvPr/>
        </p:nvSpPr>
        <p:spPr>
          <a:xfrm>
            <a:off x="3276600" y="48768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4,4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8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8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8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1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 animBg="1"/>
      <p:bldP spid="148523" grpId="0" animBg="1"/>
      <p:bldP spid="3" grpId="0"/>
      <p:bldP spid="8" grpId="0"/>
      <p:bldP spid="9" grpId="0"/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670</Words>
  <Application>Microsoft Office PowerPoint</Application>
  <PresentationFormat>On-screen Show (4:3)</PresentationFormat>
  <Paragraphs>93</Paragraphs>
  <Slides>12</Slides>
  <Notes>2</Notes>
  <HiddenSlides>0</HiddenSlides>
  <MMClips>2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.VnTime</vt:lpstr>
      <vt:lpstr>Arial</vt:lpstr>
      <vt:lpstr>Calibri</vt:lpstr>
      <vt:lpstr>Times New Roman</vt:lpstr>
      <vt:lpstr>Verdana</vt:lpstr>
      <vt:lpstr>VNI-Times</vt:lpstr>
      <vt:lpstr>Office Theme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Ghi vào bảng kết quả trên</vt:lpstr>
      <vt:lpstr>Tính trị số điện trở của dây dẫn trong mỗi lần đo </vt:lpstr>
      <vt:lpstr>DẶN DÒ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Hi</cp:lastModifiedBy>
  <cp:revision>41</cp:revision>
  <dcterms:created xsi:type="dcterms:W3CDTF">2020-09-07T08:09:27Z</dcterms:created>
  <dcterms:modified xsi:type="dcterms:W3CDTF">2021-09-07T16:55:17Z</dcterms:modified>
</cp:coreProperties>
</file>