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42" r:id="rId4"/>
    <p:sldId id="343" r:id="rId5"/>
    <p:sldId id="34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1896E7-218E-43EA-B892-2DF73607B31F}"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1896E7-218E-43EA-B892-2DF73607B31F}"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1896E7-218E-43EA-B892-2DF73607B31F}"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1896E7-218E-43EA-B892-2DF73607B31F}"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1896E7-218E-43EA-B892-2DF73607B31F}" type="datetimeFigureOut">
              <a:rPr lang="en-US" smtClean="0"/>
              <a:pPr/>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1896E7-218E-43EA-B892-2DF73607B31F}"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1896E7-218E-43EA-B892-2DF73607B31F}" type="datetimeFigureOut">
              <a:rPr lang="en-US" smtClean="0"/>
              <a:pPr/>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1896E7-218E-43EA-B892-2DF73607B31F}" type="datetimeFigureOut">
              <a:rPr lang="en-US" smtClean="0"/>
              <a:pPr/>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896E7-218E-43EA-B892-2DF73607B31F}" type="datetimeFigureOut">
              <a:rPr lang="en-US" smtClean="0"/>
              <a:pPr/>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1896E7-218E-43EA-B892-2DF73607B31F}"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1896E7-218E-43EA-B892-2DF73607B31F}" type="datetimeFigureOut">
              <a:rPr lang="en-US" smtClean="0"/>
              <a:pPr/>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B80475-A60C-48F4-A9E4-1729138D31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5000" b="-2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896E7-218E-43EA-B892-2DF73607B31F}" type="datetimeFigureOut">
              <a:rPr lang="en-US" smtClean="0"/>
              <a:pPr/>
              <a:t>9/1/2021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80475-A60C-48F4-A9E4-1729138D31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4891" y="1268760"/>
            <a:ext cx="8614217" cy="1323439"/>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NHỮNG NỘI DUNG</a:t>
            </a:r>
          </a:p>
          <a:p>
            <a:pPr algn="ct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CẦN CHUẨN BỊ TRƯỚC </a:t>
            </a:r>
            <a:r>
              <a:rPr lang="en-US" sz="4000"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TiẾT</a:t>
            </a: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HỌC</a:t>
            </a:r>
            <a:endPar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5" name="Rectangle 4"/>
          <p:cNvSpPr/>
          <p:nvPr/>
        </p:nvSpPr>
        <p:spPr>
          <a:xfrm>
            <a:off x="571472" y="3643314"/>
            <a:ext cx="8143900" cy="523220"/>
          </a:xfrm>
          <a:prstGeom prst="rect">
            <a:avLst/>
          </a:prstGeom>
        </p:spPr>
        <p:style>
          <a:lnRef idx="1">
            <a:schemeClr val="accent4"/>
          </a:lnRef>
          <a:fillRef idx="3">
            <a:schemeClr val="accent4"/>
          </a:fillRef>
          <a:effectRef idx="2">
            <a:schemeClr val="accent4"/>
          </a:effectRef>
          <a:fontRef idx="minor">
            <a:schemeClr val="lt1"/>
          </a:fontRef>
        </p:style>
        <p:txBody>
          <a:bodyPr wrap="squar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BÀI 4 TRÙNG ROI</a:t>
            </a:r>
          </a:p>
        </p:txBody>
      </p:sp>
      <p:sp>
        <p:nvSpPr>
          <p:cNvPr id="6" name="Text Box 28">
            <a:extLst>
              <a:ext uri="{FF2B5EF4-FFF2-40B4-BE49-F238E27FC236}">
                <a16:creationId xmlns:a16="http://schemas.microsoft.com/office/drawing/2014/main" id="{3564149E-4237-429C-9056-03D3AF956EE6}"/>
              </a:ext>
            </a:extLst>
          </p:cNvPr>
          <p:cNvSpPr txBox="1">
            <a:spLocks noChangeArrowheads="1"/>
          </p:cNvSpPr>
          <p:nvPr/>
        </p:nvSpPr>
        <p:spPr bwMode="auto">
          <a:xfrm>
            <a:off x="219075" y="2708920"/>
            <a:ext cx="8763000" cy="584200"/>
          </a:xfrm>
          <a:prstGeom prst="rect">
            <a:avLst/>
          </a:prstGeom>
          <a:ln/>
        </p:spPr>
        <p:style>
          <a:lnRef idx="1">
            <a:schemeClr val="accent3"/>
          </a:lnRef>
          <a:fillRef idx="2">
            <a:schemeClr val="accent3"/>
          </a:fillRef>
          <a:effectRef idx="1">
            <a:schemeClr val="accent3"/>
          </a:effectRef>
          <a:fontRef idx="minor">
            <a:schemeClr val="dk1"/>
          </a:fontRef>
        </p:style>
        <p:txBody>
          <a:bodyPr>
            <a:spAutoFit/>
          </a:bodyPr>
          <a:lstStyle/>
          <a:p>
            <a:pPr algn="ctr">
              <a:spcBef>
                <a:spcPct val="50000"/>
              </a:spcBef>
              <a:defRPr/>
            </a:pPr>
            <a:r>
              <a:rPr lang="en-US" sz="3200" b="1" dirty="0">
                <a:solidFill>
                  <a:srgbClr val="FF0000"/>
                </a:solidFill>
                <a:latin typeface="Times New Roman" pitchFamily="18" charset="0"/>
                <a:cs typeface="Times New Roman" pitchFamily="18" charset="0"/>
              </a:rPr>
              <a:t>CHỦ ĐỀ: ĐỘNG VẬT NGUYÊN SINH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50" y="1484784"/>
            <a:ext cx="8143900" cy="523220"/>
          </a:xfrm>
          <a:prstGeom prst="rect">
            <a:avLst/>
          </a:prstGeom>
        </p:spPr>
        <p:style>
          <a:lnRef idx="1">
            <a:schemeClr val="accent4"/>
          </a:lnRef>
          <a:fillRef idx="3">
            <a:schemeClr val="accent4"/>
          </a:fillRef>
          <a:effectRef idx="2">
            <a:schemeClr val="accent4"/>
          </a:effectRef>
          <a:fontRef idx="minor">
            <a:schemeClr val="lt1"/>
          </a:fontRef>
        </p:style>
        <p:txBody>
          <a:bodyPr wrap="squar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BÀI 4 TRÙNG ROI</a:t>
            </a:r>
          </a:p>
        </p:txBody>
      </p:sp>
      <p:sp>
        <p:nvSpPr>
          <p:cNvPr id="5" name="TextBox 4"/>
          <p:cNvSpPr txBox="1"/>
          <p:nvPr/>
        </p:nvSpPr>
        <p:spPr>
          <a:xfrm>
            <a:off x="0" y="2915066"/>
            <a:ext cx="9144000" cy="397031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3600" dirty="0" err="1">
                <a:latin typeface="Times New Roman" pitchFamily="18" charset="0"/>
                <a:cs typeface="Times New Roman" pitchFamily="18" charset="0"/>
              </a:rPr>
              <a:t>Học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thông</a:t>
            </a:r>
            <a:r>
              <a:rPr lang="en-US" sz="3600" dirty="0">
                <a:latin typeface="Times New Roman" pitchFamily="18" charset="0"/>
                <a:cs typeface="Times New Roman" pitchFamily="18" charset="0"/>
              </a:rPr>
              <a:t> tin </a:t>
            </a:r>
            <a:r>
              <a:rPr lang="en-US" sz="3600" dirty="0" err="1">
                <a:latin typeface="Times New Roman" pitchFamily="18" charset="0"/>
                <a:cs typeface="Times New Roman" pitchFamily="18" charset="0"/>
              </a:rPr>
              <a:t>sách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khoa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trang</a:t>
            </a:r>
            <a:r>
              <a:rPr lang="en-US" sz="3600" dirty="0">
                <a:latin typeface="Times New Roman" pitchFamily="18" charset="0"/>
                <a:cs typeface="Times New Roman" pitchFamily="18" charset="0"/>
              </a:rPr>
              <a:t> 17 </a:t>
            </a:r>
            <a:r>
              <a:rPr lang="en-US" sz="3600" dirty="0" err="1">
                <a:latin typeface="Times New Roman" pitchFamily="18" charset="0"/>
                <a:cs typeface="Times New Roman" pitchFamily="18" charset="0"/>
              </a:rPr>
              <a:t>đến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trang</a:t>
            </a:r>
            <a:r>
              <a:rPr lang="en-US" sz="3600" dirty="0">
                <a:latin typeface="Times New Roman" pitchFamily="18" charset="0"/>
                <a:cs typeface="Times New Roman" pitchFamily="18" charset="0"/>
              </a:rPr>
              <a:t> 19</a:t>
            </a:r>
          </a:p>
          <a:p>
            <a:r>
              <a:rPr lang="en-US" sz="3600" dirty="0">
                <a:latin typeface="Times New Roman" pitchFamily="18" charset="0"/>
                <a:cs typeface="Times New Roman" pitchFamily="18" charset="0"/>
              </a:rPr>
              <a:t>-</a:t>
            </a:r>
            <a:r>
              <a:rPr lang="en-US" sz="3600" dirty="0" err="1">
                <a:latin typeface="Times New Roman" pitchFamily="18" charset="0"/>
                <a:cs typeface="Times New Roman" pitchFamily="18" charset="0"/>
              </a:rPr>
              <a:t>Trả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hỏi</a:t>
            </a:r>
            <a:r>
              <a:rPr lang="en-US" sz="3600" dirty="0">
                <a:latin typeface="Times New Roman" pitchFamily="18" charset="0"/>
                <a:cs typeface="Times New Roman" pitchFamily="18" charset="0"/>
              </a:rPr>
              <a:t>:</a:t>
            </a:r>
          </a:p>
          <a:p>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Có</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thể</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tìm</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thấy</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trùng</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roi</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xanh</a:t>
            </a:r>
            <a:r>
              <a:rPr lang="en-US" sz="3600" i="1" dirty="0">
                <a:solidFill>
                  <a:schemeClr val="tx1"/>
                </a:solidFill>
                <a:latin typeface="Times New Roman" pitchFamily="18" charset="0"/>
                <a:cs typeface="Times New Roman" pitchFamily="18" charset="0"/>
              </a:rPr>
              <a:t> ở </a:t>
            </a:r>
            <a:r>
              <a:rPr lang="en-US" sz="3600" i="1" dirty="0" err="1">
                <a:solidFill>
                  <a:schemeClr val="tx1"/>
                </a:solidFill>
                <a:latin typeface="Times New Roman" pitchFamily="18" charset="0"/>
                <a:cs typeface="Times New Roman" pitchFamily="18" charset="0"/>
              </a:rPr>
              <a:t>đâu</a:t>
            </a:r>
            <a:r>
              <a:rPr lang="en-US" sz="3600" i="1" dirty="0">
                <a:solidFill>
                  <a:schemeClr val="tx1"/>
                </a:solidFill>
                <a:latin typeface="Times New Roman" pitchFamily="18" charset="0"/>
                <a:cs typeface="Times New Roman" pitchFamily="18" charset="0"/>
              </a:rPr>
              <a:t> ?</a:t>
            </a:r>
          </a:p>
          <a:p>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Nêu</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đặc</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điểm</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cấu</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tạo</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ngoài</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của</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trùng</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roi</a:t>
            </a:r>
            <a:r>
              <a:rPr lang="en-US" sz="3600" i="1" dirty="0">
                <a:solidFill>
                  <a:schemeClr val="tx1"/>
                </a:solidFill>
                <a:latin typeface="Times New Roman" pitchFamily="18" charset="0"/>
                <a:cs typeface="Times New Roman" pitchFamily="18" charset="0"/>
              </a:rPr>
              <a:t>?</a:t>
            </a:r>
          </a:p>
          <a:p>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Trùng</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roi</a:t>
            </a:r>
            <a:r>
              <a:rPr lang="en-US" sz="3600" i="1" dirty="0">
                <a:solidFill>
                  <a:schemeClr val="tx1"/>
                </a:solidFill>
                <a:latin typeface="Times New Roman" pitchFamily="18" charset="0"/>
                <a:cs typeface="Times New Roman" pitchFamily="18" charset="0"/>
              </a:rPr>
              <a:t> di </a:t>
            </a:r>
            <a:r>
              <a:rPr lang="en-US" sz="3600" i="1" dirty="0" err="1">
                <a:solidFill>
                  <a:schemeClr val="tx1"/>
                </a:solidFill>
                <a:latin typeface="Times New Roman" pitchFamily="18" charset="0"/>
                <a:cs typeface="Times New Roman" pitchFamily="18" charset="0"/>
              </a:rPr>
              <a:t>chuyển</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như</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thế</a:t>
            </a:r>
            <a:r>
              <a:rPr lang="en-US" sz="3600" i="1" dirty="0">
                <a:solidFill>
                  <a:schemeClr val="tx1"/>
                </a:solidFill>
                <a:latin typeface="Times New Roman" pitchFamily="18" charset="0"/>
                <a:cs typeface="Times New Roman" pitchFamily="18" charset="0"/>
              </a:rPr>
              <a:t> </a:t>
            </a:r>
            <a:r>
              <a:rPr lang="en-US" sz="3600" i="1" dirty="0" err="1">
                <a:solidFill>
                  <a:schemeClr val="tx1"/>
                </a:solidFill>
                <a:latin typeface="Times New Roman" pitchFamily="18" charset="0"/>
                <a:cs typeface="Times New Roman" pitchFamily="18" charset="0"/>
              </a:rPr>
              <a:t>nào</a:t>
            </a:r>
            <a:r>
              <a:rPr lang="en-US" sz="3600" i="1" dirty="0">
                <a:solidFill>
                  <a:schemeClr val="tx1"/>
                </a:solidFill>
                <a:latin typeface="Times New Roman" pitchFamily="18" charset="0"/>
                <a:cs typeface="Times New Roman" pitchFamily="18" charset="0"/>
              </a:rPr>
              <a:t>?</a:t>
            </a:r>
          </a:p>
          <a:p>
            <a:r>
              <a:rPr lang="en-US" sz="3600" i="1" dirty="0">
                <a:solidFill>
                  <a:schemeClr val="tx1"/>
                </a:solidFill>
                <a:latin typeface="Times New Roman" pitchFamily="18" charset="0"/>
                <a:cs typeface="Times New Roman" pitchFamily="18" charset="0"/>
              </a:rPr>
              <a:t>+</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Trùng</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roi</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có</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kiểu</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dinh</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dưỡng</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như</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thế</a:t>
            </a:r>
            <a:r>
              <a:rPr lang="en-US" sz="3600" i="1" dirty="0">
                <a:solidFill>
                  <a:schemeClr val="tx1"/>
                </a:solidFill>
                <a:latin typeface="Times New Roman" pitchFamily="18" charset="0"/>
                <a:cs typeface="Times New Roman" pitchFamily="18" charset="0"/>
                <a:sym typeface="Webdings" pitchFamily="18" charset="2"/>
              </a:rPr>
              <a:t> </a:t>
            </a:r>
            <a:r>
              <a:rPr lang="en-US" sz="3600" i="1" dirty="0" err="1">
                <a:solidFill>
                  <a:schemeClr val="tx1"/>
                </a:solidFill>
                <a:latin typeface="Times New Roman" pitchFamily="18" charset="0"/>
                <a:cs typeface="Times New Roman" pitchFamily="18" charset="0"/>
                <a:sym typeface="Webdings" pitchFamily="18" charset="2"/>
              </a:rPr>
              <a:t>nào</a:t>
            </a:r>
            <a:r>
              <a:rPr lang="en-US" sz="3600" i="1" dirty="0">
                <a:solidFill>
                  <a:schemeClr val="tx1"/>
                </a:solidFill>
                <a:latin typeface="Times New Roman" pitchFamily="18" charset="0"/>
                <a:cs typeface="Times New Roman" pitchFamily="18" charset="0"/>
                <a:sym typeface="Webdings" pitchFamily="18" charset="2"/>
              </a:rPr>
              <a:t>?</a:t>
            </a:r>
          </a:p>
        </p:txBody>
      </p:sp>
      <p:sp>
        <p:nvSpPr>
          <p:cNvPr id="6" name="Text Box 28">
            <a:extLst>
              <a:ext uri="{FF2B5EF4-FFF2-40B4-BE49-F238E27FC236}">
                <a16:creationId xmlns:a16="http://schemas.microsoft.com/office/drawing/2014/main" id="{C536FF92-0881-4E7A-854B-7F21448D0182}"/>
              </a:ext>
            </a:extLst>
          </p:cNvPr>
          <p:cNvSpPr txBox="1">
            <a:spLocks noChangeArrowheads="1"/>
          </p:cNvSpPr>
          <p:nvPr/>
        </p:nvSpPr>
        <p:spPr bwMode="auto">
          <a:xfrm>
            <a:off x="219075" y="612552"/>
            <a:ext cx="8763000" cy="584200"/>
          </a:xfrm>
          <a:prstGeom prst="rect">
            <a:avLst/>
          </a:prstGeom>
          <a:ln/>
        </p:spPr>
        <p:style>
          <a:lnRef idx="1">
            <a:schemeClr val="accent3"/>
          </a:lnRef>
          <a:fillRef idx="2">
            <a:schemeClr val="accent3"/>
          </a:fillRef>
          <a:effectRef idx="1">
            <a:schemeClr val="accent3"/>
          </a:effectRef>
          <a:fontRef idx="minor">
            <a:schemeClr val="dk1"/>
          </a:fontRef>
        </p:style>
        <p:txBody>
          <a:bodyPr>
            <a:spAutoFit/>
          </a:bodyPr>
          <a:lstStyle/>
          <a:p>
            <a:pPr algn="ctr">
              <a:spcBef>
                <a:spcPct val="50000"/>
              </a:spcBef>
              <a:defRPr/>
            </a:pPr>
            <a:r>
              <a:rPr lang="en-US" sz="3200" b="1" dirty="0">
                <a:solidFill>
                  <a:srgbClr val="FF0000"/>
                </a:solidFill>
                <a:latin typeface="Times New Roman" pitchFamily="18" charset="0"/>
                <a:cs typeface="Times New Roman" pitchFamily="18" charset="0"/>
              </a:rPr>
              <a:t>CHỦ ĐỀ: ĐỘNG VẬT NGUYÊN SINH </a:t>
            </a:r>
          </a:p>
        </p:txBody>
      </p:sp>
      <p:sp>
        <p:nvSpPr>
          <p:cNvPr id="7" name="Text Box 5">
            <a:extLst>
              <a:ext uri="{FF2B5EF4-FFF2-40B4-BE49-F238E27FC236}">
                <a16:creationId xmlns:a16="http://schemas.microsoft.com/office/drawing/2014/main" id="{74E30D2C-AC3C-43A5-876C-7B54F9AD202B}"/>
              </a:ext>
            </a:extLst>
          </p:cNvPr>
          <p:cNvSpPr txBox="1">
            <a:spLocks noChangeArrowheads="1"/>
          </p:cNvSpPr>
          <p:nvPr/>
        </p:nvSpPr>
        <p:spPr bwMode="auto">
          <a:xfrm>
            <a:off x="650850" y="2231653"/>
            <a:ext cx="57213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Comic Sans MS" panose="030F0702030302020204" pitchFamily="66" charset="0"/>
              </a:defRPr>
            </a:lvl1pPr>
            <a:lvl2pPr marL="742950" indent="-285750" eaLnBrk="0" hangingPunct="0">
              <a:defRPr>
                <a:solidFill>
                  <a:schemeClr val="tx1"/>
                </a:solidFill>
                <a:latin typeface="Comic Sans MS" panose="030F0702030302020204" pitchFamily="66" charset="0"/>
              </a:defRPr>
            </a:lvl2pPr>
            <a:lvl3pPr marL="1143000" indent="-228600" eaLnBrk="0" hangingPunct="0">
              <a:defRPr>
                <a:solidFill>
                  <a:schemeClr val="tx1"/>
                </a:solidFill>
                <a:latin typeface="Comic Sans MS" panose="030F0702030302020204" pitchFamily="66" charset="0"/>
              </a:defRPr>
            </a:lvl3pPr>
            <a:lvl4pPr marL="1600200" indent="-228600" eaLnBrk="0" hangingPunct="0">
              <a:defRPr>
                <a:solidFill>
                  <a:schemeClr val="tx1"/>
                </a:solidFill>
                <a:latin typeface="Comic Sans MS" panose="030F0702030302020204" pitchFamily="66" charset="0"/>
              </a:defRPr>
            </a:lvl4pPr>
            <a:lvl5pPr marL="2057400" indent="-228600" eaLnBrk="0" hangingPunct="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pPr eaLnBrk="1" hangingPunct="1">
              <a:spcBef>
                <a:spcPct val="50000"/>
              </a:spcBef>
            </a:pPr>
            <a:r>
              <a:rPr lang="en-US" altLang="en-US" sz="3000" b="1" dirty="0">
                <a:solidFill>
                  <a:srgbClr val="0000FF"/>
                </a:solidFill>
                <a:latin typeface="Times New Roman" panose="02020603050405020304" pitchFamily="18" charset="0"/>
                <a:cs typeface="Times New Roman" panose="02020603050405020304" pitchFamily="18" charset="0"/>
              </a:rPr>
              <a:t>I. </a:t>
            </a:r>
            <a:r>
              <a:rPr lang="en-US" altLang="en-US" sz="3000" b="1" u="sng" dirty="0" err="1">
                <a:solidFill>
                  <a:srgbClr val="0000FF"/>
                </a:solidFill>
                <a:latin typeface="Times New Roman" panose="02020603050405020304" pitchFamily="18" charset="0"/>
                <a:cs typeface="Times New Roman" panose="02020603050405020304" pitchFamily="18" charset="0"/>
              </a:rPr>
              <a:t>Trùng</a:t>
            </a:r>
            <a:r>
              <a:rPr lang="en-US" altLang="en-US" sz="3000" b="1" u="sng" dirty="0">
                <a:solidFill>
                  <a:srgbClr val="0000FF"/>
                </a:solidFill>
                <a:latin typeface="Times New Roman" panose="02020603050405020304" pitchFamily="18" charset="0"/>
                <a:cs typeface="Times New Roman" panose="02020603050405020304" pitchFamily="18" charset="0"/>
              </a:rPr>
              <a:t> </a:t>
            </a:r>
            <a:r>
              <a:rPr lang="en-US" altLang="en-US" sz="3000" b="1" u="sng" dirty="0" err="1">
                <a:solidFill>
                  <a:srgbClr val="0000FF"/>
                </a:solidFill>
                <a:latin typeface="Times New Roman" panose="02020603050405020304" pitchFamily="18" charset="0"/>
                <a:cs typeface="Times New Roman" panose="02020603050405020304" pitchFamily="18" charset="0"/>
              </a:rPr>
              <a:t>roi</a:t>
            </a:r>
            <a:r>
              <a:rPr lang="en-US" altLang="en-US" sz="3000" b="1" u="sng" dirty="0">
                <a:solidFill>
                  <a:srgbClr val="0000FF"/>
                </a:solidFill>
                <a:latin typeface="Times New Roman" panose="02020603050405020304" pitchFamily="18" charset="0"/>
                <a:cs typeface="Times New Roman" panose="02020603050405020304" pitchFamily="18" charset="0"/>
              </a:rPr>
              <a:t> </a:t>
            </a:r>
            <a:r>
              <a:rPr lang="en-US" altLang="en-US" sz="3000" b="1" u="sng" dirty="0" err="1">
                <a:solidFill>
                  <a:srgbClr val="0000FF"/>
                </a:solidFill>
                <a:latin typeface="Times New Roman" panose="02020603050405020304" pitchFamily="18" charset="0"/>
                <a:cs typeface="Times New Roman" panose="02020603050405020304" pitchFamily="18" charset="0"/>
              </a:rPr>
              <a:t>xanh</a:t>
            </a:r>
            <a:r>
              <a:rPr lang="en-US" altLang="en-US" sz="3000" b="1"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2" name="Picture 4" descr="1">
            <a:extLst>
              <a:ext uri="{FF2B5EF4-FFF2-40B4-BE49-F238E27FC236}">
                <a16:creationId xmlns:a16="http://schemas.microsoft.com/office/drawing/2014/main" id="{81FDC9E5-6E5B-4F78-A34C-9C2078DB04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87" y="2484120"/>
            <a:ext cx="1200150"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3" name="Picture 5" descr="2">
            <a:extLst>
              <a:ext uri="{FF2B5EF4-FFF2-40B4-BE49-F238E27FC236}">
                <a16:creationId xmlns:a16="http://schemas.microsoft.com/office/drawing/2014/main" id="{241C1C59-979D-446A-A83D-D0716C7392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675" y="2484120"/>
            <a:ext cx="1149350"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4" name="Picture 6" descr="3">
            <a:extLst>
              <a:ext uri="{FF2B5EF4-FFF2-40B4-BE49-F238E27FC236}">
                <a16:creationId xmlns:a16="http://schemas.microsoft.com/office/drawing/2014/main" id="{9A08856E-E720-4EEA-9BE2-AD32883429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5689" y="2493647"/>
            <a:ext cx="1174750" cy="2886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5" name="Picture 7" descr="4">
            <a:extLst>
              <a:ext uri="{FF2B5EF4-FFF2-40B4-BE49-F238E27FC236}">
                <a16:creationId xmlns:a16="http://schemas.microsoft.com/office/drawing/2014/main" id="{C08BB3C6-D528-467B-A077-BBB71623B5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3627" y="2493646"/>
            <a:ext cx="1470025" cy="2886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6" name="Picture 8" descr="5">
            <a:extLst>
              <a:ext uri="{FF2B5EF4-FFF2-40B4-BE49-F238E27FC236}">
                <a16:creationId xmlns:a16="http://schemas.microsoft.com/office/drawing/2014/main" id="{0BEB1AD6-D610-4916-9DDB-2104DB53E4E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6840" y="2486393"/>
            <a:ext cx="2005012" cy="2886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737" name="Picture 9" descr="6">
            <a:extLst>
              <a:ext uri="{FF2B5EF4-FFF2-40B4-BE49-F238E27FC236}">
                <a16:creationId xmlns:a16="http://schemas.microsoft.com/office/drawing/2014/main" id="{9DAFE382-F50F-47A7-AF72-FE3D880B6AB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48537" y="2488370"/>
            <a:ext cx="1633538" cy="2886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9" name="Line 11">
            <a:extLst>
              <a:ext uri="{FF2B5EF4-FFF2-40B4-BE49-F238E27FC236}">
                <a16:creationId xmlns:a16="http://schemas.microsoft.com/office/drawing/2014/main" id="{DAB30E5D-1EFA-43B3-B691-92147A87EC35}"/>
              </a:ext>
            </a:extLst>
          </p:cNvPr>
          <p:cNvSpPr>
            <a:spLocks noChangeShapeType="1"/>
          </p:cNvSpPr>
          <p:nvPr/>
        </p:nvSpPr>
        <p:spPr bwMode="auto">
          <a:xfrm>
            <a:off x="914400" y="3005138"/>
            <a:ext cx="466725" cy="158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0" name="Line 12">
            <a:extLst>
              <a:ext uri="{FF2B5EF4-FFF2-40B4-BE49-F238E27FC236}">
                <a16:creationId xmlns:a16="http://schemas.microsoft.com/office/drawing/2014/main" id="{185F8E73-DB5A-4A65-9097-1C3E8D94858E}"/>
              </a:ext>
            </a:extLst>
          </p:cNvPr>
          <p:cNvSpPr>
            <a:spLocks noChangeShapeType="1"/>
          </p:cNvSpPr>
          <p:nvPr/>
        </p:nvSpPr>
        <p:spPr bwMode="auto">
          <a:xfrm>
            <a:off x="2039938" y="2971800"/>
            <a:ext cx="465137" cy="1588"/>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1" name="Line 13">
            <a:extLst>
              <a:ext uri="{FF2B5EF4-FFF2-40B4-BE49-F238E27FC236}">
                <a16:creationId xmlns:a16="http://schemas.microsoft.com/office/drawing/2014/main" id="{7C2F5612-EA5C-438D-ADD0-B059EA3C8E58}"/>
              </a:ext>
            </a:extLst>
          </p:cNvPr>
          <p:cNvSpPr>
            <a:spLocks noChangeShapeType="1"/>
          </p:cNvSpPr>
          <p:nvPr/>
        </p:nvSpPr>
        <p:spPr bwMode="auto">
          <a:xfrm>
            <a:off x="3376613" y="3005138"/>
            <a:ext cx="465137" cy="158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2" name="Line 14">
            <a:extLst>
              <a:ext uri="{FF2B5EF4-FFF2-40B4-BE49-F238E27FC236}">
                <a16:creationId xmlns:a16="http://schemas.microsoft.com/office/drawing/2014/main" id="{4B4AEA93-1995-4BBC-934C-C01B869E0335}"/>
              </a:ext>
            </a:extLst>
          </p:cNvPr>
          <p:cNvSpPr>
            <a:spLocks noChangeShapeType="1"/>
          </p:cNvSpPr>
          <p:nvPr/>
        </p:nvSpPr>
        <p:spPr bwMode="auto">
          <a:xfrm>
            <a:off x="5064125" y="3005138"/>
            <a:ext cx="466725" cy="158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3" name="Line 15">
            <a:extLst>
              <a:ext uri="{FF2B5EF4-FFF2-40B4-BE49-F238E27FC236}">
                <a16:creationId xmlns:a16="http://schemas.microsoft.com/office/drawing/2014/main" id="{A2283BAF-6D60-426E-882C-A06415AC1B6B}"/>
              </a:ext>
            </a:extLst>
          </p:cNvPr>
          <p:cNvSpPr>
            <a:spLocks noChangeShapeType="1"/>
          </p:cNvSpPr>
          <p:nvPr/>
        </p:nvSpPr>
        <p:spPr bwMode="auto">
          <a:xfrm>
            <a:off x="7104063" y="3005138"/>
            <a:ext cx="466725" cy="1587"/>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6" name="Text Box 19">
            <a:extLst>
              <a:ext uri="{FF2B5EF4-FFF2-40B4-BE49-F238E27FC236}">
                <a16:creationId xmlns:a16="http://schemas.microsoft.com/office/drawing/2014/main" id="{301B9920-6FD5-437C-A397-DFDDA0F9D9AD}"/>
              </a:ext>
            </a:extLst>
          </p:cNvPr>
          <p:cNvSpPr txBox="1">
            <a:spLocks noChangeArrowheads="1"/>
          </p:cNvSpPr>
          <p:nvPr/>
        </p:nvSpPr>
        <p:spPr bwMode="auto">
          <a:xfrm>
            <a:off x="914400" y="1342405"/>
            <a:ext cx="696996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Comic Sans MS" panose="030F0702030302020204" pitchFamily="66" charset="0"/>
              </a:defRPr>
            </a:lvl1pPr>
            <a:lvl2pPr marL="742950" indent="-285750" eaLnBrk="0" hangingPunct="0">
              <a:defRPr>
                <a:solidFill>
                  <a:schemeClr val="tx1"/>
                </a:solidFill>
                <a:latin typeface="Comic Sans MS" panose="030F0702030302020204" pitchFamily="66" charset="0"/>
              </a:defRPr>
            </a:lvl2pPr>
            <a:lvl3pPr marL="1143000" indent="-228600" eaLnBrk="0" hangingPunct="0">
              <a:defRPr>
                <a:solidFill>
                  <a:schemeClr val="tx1"/>
                </a:solidFill>
                <a:latin typeface="Comic Sans MS" panose="030F0702030302020204" pitchFamily="66" charset="0"/>
              </a:defRPr>
            </a:lvl3pPr>
            <a:lvl4pPr marL="1600200" indent="-228600" eaLnBrk="0" hangingPunct="0">
              <a:defRPr>
                <a:solidFill>
                  <a:schemeClr val="tx1"/>
                </a:solidFill>
                <a:latin typeface="Comic Sans MS" panose="030F0702030302020204" pitchFamily="66" charset="0"/>
              </a:defRPr>
            </a:lvl4pPr>
            <a:lvl5pPr marL="2057400" indent="-228600" eaLnBrk="0" hangingPunct="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pPr algn="just" eaLnBrk="1" hangingPunct="1"/>
            <a:r>
              <a:rPr lang="sv-SE" altLang="en-US" sz="3000" dirty="0">
                <a:solidFill>
                  <a:srgbClr val="FF0000"/>
                </a:solidFill>
                <a:latin typeface="Times New Roman" panose="02020603050405020304" pitchFamily="18" charset="0"/>
                <a:cs typeface="Times New Roman" panose="02020603050405020304" pitchFamily="18" charset="0"/>
                <a:sym typeface="Webdings" panose="05030102010509060703" pitchFamily="18" charset="2"/>
              </a:rPr>
              <a:t> </a:t>
            </a:r>
            <a:r>
              <a:rPr lang="sv-SE" altLang="en-US" sz="3000" dirty="0">
                <a:solidFill>
                  <a:srgbClr val="FF0000"/>
                </a:solidFill>
                <a:latin typeface="Times New Roman" panose="02020603050405020304" pitchFamily="18" charset="0"/>
                <a:cs typeface="Times New Roman" panose="02020603050405020304" pitchFamily="18" charset="0"/>
              </a:rPr>
              <a:t>Dựa vào hình dưới, diễn đạt bằng lời 6 bước sinh sản phân đôi của trùng roi?</a:t>
            </a:r>
            <a:endParaRPr lang="en-US" altLang="en-US" sz="3000" dirty="0">
              <a:solidFill>
                <a:srgbClr val="FF0000"/>
              </a:solidFill>
              <a:latin typeface="Times New Roman" panose="02020603050405020304" pitchFamily="18" charset="0"/>
              <a:cs typeface="Times New Roman" panose="02020603050405020304" pitchFamily="18" charset="0"/>
            </a:endParaRPr>
          </a:p>
        </p:txBody>
      </p:sp>
      <p:sp>
        <p:nvSpPr>
          <p:cNvPr id="16" name="Text Box 28">
            <a:extLst>
              <a:ext uri="{FF2B5EF4-FFF2-40B4-BE49-F238E27FC236}">
                <a16:creationId xmlns:a16="http://schemas.microsoft.com/office/drawing/2014/main" id="{D881351F-86AA-4767-8A05-51A5BDDC3154}"/>
              </a:ext>
            </a:extLst>
          </p:cNvPr>
          <p:cNvSpPr txBox="1">
            <a:spLocks noChangeArrowheads="1"/>
          </p:cNvSpPr>
          <p:nvPr/>
        </p:nvSpPr>
        <p:spPr bwMode="auto">
          <a:xfrm>
            <a:off x="219075" y="180504"/>
            <a:ext cx="8763000" cy="584200"/>
          </a:xfrm>
          <a:prstGeom prst="rect">
            <a:avLst/>
          </a:prstGeom>
          <a:ln/>
        </p:spPr>
        <p:style>
          <a:lnRef idx="1">
            <a:schemeClr val="accent3"/>
          </a:lnRef>
          <a:fillRef idx="2">
            <a:schemeClr val="accent3"/>
          </a:fillRef>
          <a:effectRef idx="1">
            <a:schemeClr val="accent3"/>
          </a:effectRef>
          <a:fontRef idx="minor">
            <a:schemeClr val="dk1"/>
          </a:fontRef>
        </p:style>
        <p:txBody>
          <a:bodyPr>
            <a:spAutoFit/>
          </a:bodyPr>
          <a:lstStyle/>
          <a:p>
            <a:pPr algn="ctr">
              <a:spcBef>
                <a:spcPct val="50000"/>
              </a:spcBef>
              <a:defRPr/>
            </a:pPr>
            <a:r>
              <a:rPr lang="en-US" sz="3200" b="1" dirty="0">
                <a:solidFill>
                  <a:srgbClr val="FF0000"/>
                </a:solidFill>
                <a:latin typeface="Times New Roman" pitchFamily="18" charset="0"/>
                <a:cs typeface="Times New Roman" pitchFamily="18" charset="0"/>
              </a:rPr>
              <a:t>CHỦ ĐỀ: ĐỘNG VẬT NGUYÊN SINH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26"/>
                                        </p:tgtEl>
                                        <p:attrNameLst>
                                          <p:attrName>style.visibility</p:attrName>
                                        </p:attrNameLst>
                                      </p:cBhvr>
                                      <p:to>
                                        <p:strVal val="visible"/>
                                      </p:to>
                                    </p:set>
                                    <p:animEffect transition="in" filter="wipe(left)">
                                      <p:cBhvr>
                                        <p:cTn id="7" dur="500"/>
                                        <p:tgtEl>
                                          <p:spTgt spid="133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3732"/>
                                        </p:tgtEl>
                                        <p:attrNameLst>
                                          <p:attrName>style.visibility</p:attrName>
                                        </p:attrNameLst>
                                      </p:cBhvr>
                                      <p:to>
                                        <p:strVal val="visible"/>
                                      </p:to>
                                    </p:set>
                                    <p:animEffect transition="in" filter="dissolve">
                                      <p:cBhvr>
                                        <p:cTn id="12" dur="500"/>
                                        <p:tgtEl>
                                          <p:spTgt spid="737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73739"/>
                                        </p:tgtEl>
                                        <p:attrNameLst>
                                          <p:attrName>style.visibility</p:attrName>
                                        </p:attrNameLst>
                                      </p:cBhvr>
                                      <p:to>
                                        <p:strVal val="visible"/>
                                      </p:to>
                                    </p:set>
                                    <p:animEffect transition="in" filter="strips(downRight)">
                                      <p:cBhvr>
                                        <p:cTn id="17" dur="500"/>
                                        <p:tgtEl>
                                          <p:spTgt spid="737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73733"/>
                                        </p:tgtEl>
                                        <p:attrNameLst>
                                          <p:attrName>style.visibility</p:attrName>
                                        </p:attrNameLst>
                                      </p:cBhvr>
                                      <p:to>
                                        <p:strVal val="visible"/>
                                      </p:to>
                                    </p:set>
                                    <p:animEffect transition="in" filter="dissolve">
                                      <p:cBhvr>
                                        <p:cTn id="22" dur="500"/>
                                        <p:tgtEl>
                                          <p:spTgt spid="7373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nodeType="clickEffect">
                                  <p:stCondLst>
                                    <p:cond delay="0"/>
                                  </p:stCondLst>
                                  <p:childTnLst>
                                    <p:set>
                                      <p:cBhvr>
                                        <p:cTn id="26" dur="1" fill="hold">
                                          <p:stCondLst>
                                            <p:cond delay="0"/>
                                          </p:stCondLst>
                                        </p:cTn>
                                        <p:tgtEl>
                                          <p:spTgt spid="73740"/>
                                        </p:tgtEl>
                                        <p:attrNameLst>
                                          <p:attrName>style.visibility</p:attrName>
                                        </p:attrNameLst>
                                      </p:cBhvr>
                                      <p:to>
                                        <p:strVal val="visible"/>
                                      </p:to>
                                    </p:set>
                                    <p:animEffect transition="in" filter="strips(downRight)">
                                      <p:cBhvr>
                                        <p:cTn id="27" dur="500"/>
                                        <p:tgtEl>
                                          <p:spTgt spid="737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73734"/>
                                        </p:tgtEl>
                                        <p:attrNameLst>
                                          <p:attrName>style.visibility</p:attrName>
                                        </p:attrNameLst>
                                      </p:cBhvr>
                                      <p:to>
                                        <p:strVal val="visible"/>
                                      </p:to>
                                    </p:set>
                                    <p:animEffect transition="in" filter="dissolve">
                                      <p:cBhvr>
                                        <p:cTn id="32" dur="500"/>
                                        <p:tgtEl>
                                          <p:spTgt spid="7373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6" fill="hold" nodeType="clickEffect">
                                  <p:stCondLst>
                                    <p:cond delay="0"/>
                                  </p:stCondLst>
                                  <p:childTnLst>
                                    <p:set>
                                      <p:cBhvr>
                                        <p:cTn id="36" dur="1" fill="hold">
                                          <p:stCondLst>
                                            <p:cond delay="0"/>
                                          </p:stCondLst>
                                        </p:cTn>
                                        <p:tgtEl>
                                          <p:spTgt spid="73741"/>
                                        </p:tgtEl>
                                        <p:attrNameLst>
                                          <p:attrName>style.visibility</p:attrName>
                                        </p:attrNameLst>
                                      </p:cBhvr>
                                      <p:to>
                                        <p:strVal val="visible"/>
                                      </p:to>
                                    </p:set>
                                    <p:animEffect transition="in" filter="strips(downRight)">
                                      <p:cBhvr>
                                        <p:cTn id="37" dur="500"/>
                                        <p:tgtEl>
                                          <p:spTgt spid="7374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nodeType="clickEffect">
                                  <p:stCondLst>
                                    <p:cond delay="0"/>
                                  </p:stCondLst>
                                  <p:childTnLst>
                                    <p:set>
                                      <p:cBhvr>
                                        <p:cTn id="41" dur="1" fill="hold">
                                          <p:stCondLst>
                                            <p:cond delay="0"/>
                                          </p:stCondLst>
                                        </p:cTn>
                                        <p:tgtEl>
                                          <p:spTgt spid="73735"/>
                                        </p:tgtEl>
                                        <p:attrNameLst>
                                          <p:attrName>style.visibility</p:attrName>
                                        </p:attrNameLst>
                                      </p:cBhvr>
                                      <p:to>
                                        <p:strVal val="visible"/>
                                      </p:to>
                                    </p:set>
                                    <p:animEffect transition="in" filter="dissolve">
                                      <p:cBhvr>
                                        <p:cTn id="42" dur="500"/>
                                        <p:tgtEl>
                                          <p:spTgt spid="7373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8" presetClass="entr" presetSubtype="6" fill="hold" nodeType="clickEffect">
                                  <p:stCondLst>
                                    <p:cond delay="0"/>
                                  </p:stCondLst>
                                  <p:childTnLst>
                                    <p:set>
                                      <p:cBhvr>
                                        <p:cTn id="46" dur="1" fill="hold">
                                          <p:stCondLst>
                                            <p:cond delay="0"/>
                                          </p:stCondLst>
                                        </p:cTn>
                                        <p:tgtEl>
                                          <p:spTgt spid="73742"/>
                                        </p:tgtEl>
                                        <p:attrNameLst>
                                          <p:attrName>style.visibility</p:attrName>
                                        </p:attrNameLst>
                                      </p:cBhvr>
                                      <p:to>
                                        <p:strVal val="visible"/>
                                      </p:to>
                                    </p:set>
                                    <p:animEffect transition="in" filter="strips(downRight)">
                                      <p:cBhvr>
                                        <p:cTn id="47" dur="500"/>
                                        <p:tgtEl>
                                          <p:spTgt spid="7374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73736"/>
                                        </p:tgtEl>
                                        <p:attrNameLst>
                                          <p:attrName>style.visibility</p:attrName>
                                        </p:attrNameLst>
                                      </p:cBhvr>
                                      <p:to>
                                        <p:strVal val="visible"/>
                                      </p:to>
                                    </p:set>
                                    <p:animEffect transition="in" filter="dissolve">
                                      <p:cBhvr>
                                        <p:cTn id="52" dur="500"/>
                                        <p:tgtEl>
                                          <p:spTgt spid="7373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8" presetClass="entr" presetSubtype="6" fill="hold" nodeType="clickEffect">
                                  <p:stCondLst>
                                    <p:cond delay="0"/>
                                  </p:stCondLst>
                                  <p:childTnLst>
                                    <p:set>
                                      <p:cBhvr>
                                        <p:cTn id="56" dur="1" fill="hold">
                                          <p:stCondLst>
                                            <p:cond delay="0"/>
                                          </p:stCondLst>
                                        </p:cTn>
                                        <p:tgtEl>
                                          <p:spTgt spid="73743"/>
                                        </p:tgtEl>
                                        <p:attrNameLst>
                                          <p:attrName>style.visibility</p:attrName>
                                        </p:attrNameLst>
                                      </p:cBhvr>
                                      <p:to>
                                        <p:strVal val="visible"/>
                                      </p:to>
                                    </p:set>
                                    <p:animEffect transition="in" filter="strips(downRight)">
                                      <p:cBhvr>
                                        <p:cTn id="57" dur="500"/>
                                        <p:tgtEl>
                                          <p:spTgt spid="7374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nodeType="clickEffect">
                                  <p:stCondLst>
                                    <p:cond delay="0"/>
                                  </p:stCondLst>
                                  <p:childTnLst>
                                    <p:set>
                                      <p:cBhvr>
                                        <p:cTn id="61" dur="1" fill="hold">
                                          <p:stCondLst>
                                            <p:cond delay="0"/>
                                          </p:stCondLst>
                                        </p:cTn>
                                        <p:tgtEl>
                                          <p:spTgt spid="73737"/>
                                        </p:tgtEl>
                                        <p:attrNameLst>
                                          <p:attrName>style.visibility</p:attrName>
                                        </p:attrNameLst>
                                      </p:cBhvr>
                                      <p:to>
                                        <p:strVal val="visible"/>
                                      </p:to>
                                    </p:set>
                                    <p:animEffect transition="in" filter="dissolve">
                                      <p:cBhvr>
                                        <p:cTn id="62" dur="500"/>
                                        <p:tgtEl>
                                          <p:spTgt spid="73737"/>
                                        </p:tgtEl>
                                      </p:cBhvr>
                                    </p:animEffect>
                                  </p:childTnLst>
                                </p:cTn>
                              </p:par>
                            </p:childTnLst>
                          </p:cTn>
                        </p:par>
                        <p:par>
                          <p:cTn id="63" fill="hold" nodeType="afterGroup">
                            <p:stCondLst>
                              <p:cond delay="500"/>
                            </p:stCondLst>
                            <p:childTnLst>
                              <p:par>
                                <p:cTn id="64" presetID="22" presetClass="entr" presetSubtype="8" fill="hold" nodeType="afterEffect">
                                  <p:stCondLst>
                                    <p:cond delay="0"/>
                                  </p:stCondLst>
                                  <p:childTnLst>
                                    <p:set>
                                      <p:cBhvr>
                                        <p:cTn id="65" dur="1" fill="hold">
                                          <p:stCondLst>
                                            <p:cond delay="0"/>
                                          </p:stCondLst>
                                        </p:cTn>
                                        <p:tgtEl>
                                          <p:spTgt spid="73732"/>
                                        </p:tgtEl>
                                        <p:attrNameLst>
                                          <p:attrName>style.visibility</p:attrName>
                                        </p:attrNameLst>
                                      </p:cBhvr>
                                      <p:to>
                                        <p:strVal val="visible"/>
                                      </p:to>
                                    </p:set>
                                    <p:animEffect transition="in" filter="wipe(left)">
                                      <p:cBhvr>
                                        <p:cTn id="66" dur="500"/>
                                        <p:tgtEl>
                                          <p:spTgt spid="73732"/>
                                        </p:tgtEl>
                                      </p:cBhvr>
                                    </p:animEffect>
                                  </p:childTnLst>
                                </p:cTn>
                              </p:par>
                            </p:childTnLst>
                          </p:cTn>
                        </p:par>
                        <p:par>
                          <p:cTn id="67" fill="hold" nodeType="afterGroup">
                            <p:stCondLst>
                              <p:cond delay="1000"/>
                            </p:stCondLst>
                            <p:childTnLst>
                              <p:par>
                                <p:cTn id="68" presetID="22" presetClass="entr" presetSubtype="8" fill="hold" nodeType="afterEffect">
                                  <p:stCondLst>
                                    <p:cond delay="0"/>
                                  </p:stCondLst>
                                  <p:childTnLst>
                                    <p:set>
                                      <p:cBhvr>
                                        <p:cTn id="69" dur="1" fill="hold">
                                          <p:stCondLst>
                                            <p:cond delay="0"/>
                                          </p:stCondLst>
                                        </p:cTn>
                                        <p:tgtEl>
                                          <p:spTgt spid="73739"/>
                                        </p:tgtEl>
                                        <p:attrNameLst>
                                          <p:attrName>style.visibility</p:attrName>
                                        </p:attrNameLst>
                                      </p:cBhvr>
                                      <p:to>
                                        <p:strVal val="visible"/>
                                      </p:to>
                                    </p:set>
                                    <p:animEffect transition="in" filter="wipe(left)">
                                      <p:cBhvr>
                                        <p:cTn id="70" dur="500"/>
                                        <p:tgtEl>
                                          <p:spTgt spid="73739"/>
                                        </p:tgtEl>
                                      </p:cBhvr>
                                    </p:animEffect>
                                  </p:childTnLst>
                                </p:cTn>
                              </p:par>
                            </p:childTnLst>
                          </p:cTn>
                        </p:par>
                        <p:par>
                          <p:cTn id="71" fill="hold" nodeType="afterGroup">
                            <p:stCondLst>
                              <p:cond delay="1500"/>
                            </p:stCondLst>
                            <p:childTnLst>
                              <p:par>
                                <p:cTn id="72" presetID="22" presetClass="entr" presetSubtype="8" fill="hold" nodeType="afterEffect">
                                  <p:stCondLst>
                                    <p:cond delay="0"/>
                                  </p:stCondLst>
                                  <p:childTnLst>
                                    <p:set>
                                      <p:cBhvr>
                                        <p:cTn id="73" dur="1" fill="hold">
                                          <p:stCondLst>
                                            <p:cond delay="0"/>
                                          </p:stCondLst>
                                        </p:cTn>
                                        <p:tgtEl>
                                          <p:spTgt spid="73733"/>
                                        </p:tgtEl>
                                        <p:attrNameLst>
                                          <p:attrName>style.visibility</p:attrName>
                                        </p:attrNameLst>
                                      </p:cBhvr>
                                      <p:to>
                                        <p:strVal val="visible"/>
                                      </p:to>
                                    </p:set>
                                    <p:animEffect transition="in" filter="wipe(left)">
                                      <p:cBhvr>
                                        <p:cTn id="74" dur="500"/>
                                        <p:tgtEl>
                                          <p:spTgt spid="73733"/>
                                        </p:tgtEl>
                                      </p:cBhvr>
                                    </p:animEffect>
                                  </p:childTnLst>
                                </p:cTn>
                              </p:par>
                            </p:childTnLst>
                          </p:cTn>
                        </p:par>
                        <p:par>
                          <p:cTn id="75" fill="hold" nodeType="afterGroup">
                            <p:stCondLst>
                              <p:cond delay="2000"/>
                            </p:stCondLst>
                            <p:childTnLst>
                              <p:par>
                                <p:cTn id="76" presetID="22" presetClass="entr" presetSubtype="8" fill="hold" nodeType="afterEffect">
                                  <p:stCondLst>
                                    <p:cond delay="0"/>
                                  </p:stCondLst>
                                  <p:childTnLst>
                                    <p:set>
                                      <p:cBhvr>
                                        <p:cTn id="77" dur="1" fill="hold">
                                          <p:stCondLst>
                                            <p:cond delay="0"/>
                                          </p:stCondLst>
                                        </p:cTn>
                                        <p:tgtEl>
                                          <p:spTgt spid="73740"/>
                                        </p:tgtEl>
                                        <p:attrNameLst>
                                          <p:attrName>style.visibility</p:attrName>
                                        </p:attrNameLst>
                                      </p:cBhvr>
                                      <p:to>
                                        <p:strVal val="visible"/>
                                      </p:to>
                                    </p:set>
                                    <p:animEffect transition="in" filter="wipe(left)">
                                      <p:cBhvr>
                                        <p:cTn id="78" dur="500"/>
                                        <p:tgtEl>
                                          <p:spTgt spid="73740"/>
                                        </p:tgtEl>
                                      </p:cBhvr>
                                    </p:animEffect>
                                  </p:childTnLst>
                                </p:cTn>
                              </p:par>
                            </p:childTnLst>
                          </p:cTn>
                        </p:par>
                        <p:par>
                          <p:cTn id="79" fill="hold" nodeType="afterGroup">
                            <p:stCondLst>
                              <p:cond delay="2500"/>
                            </p:stCondLst>
                            <p:childTnLst>
                              <p:par>
                                <p:cTn id="80" presetID="22" presetClass="entr" presetSubtype="8" fill="hold" nodeType="afterEffect">
                                  <p:stCondLst>
                                    <p:cond delay="0"/>
                                  </p:stCondLst>
                                  <p:childTnLst>
                                    <p:set>
                                      <p:cBhvr>
                                        <p:cTn id="81" dur="1" fill="hold">
                                          <p:stCondLst>
                                            <p:cond delay="0"/>
                                          </p:stCondLst>
                                        </p:cTn>
                                        <p:tgtEl>
                                          <p:spTgt spid="73734"/>
                                        </p:tgtEl>
                                        <p:attrNameLst>
                                          <p:attrName>style.visibility</p:attrName>
                                        </p:attrNameLst>
                                      </p:cBhvr>
                                      <p:to>
                                        <p:strVal val="visible"/>
                                      </p:to>
                                    </p:set>
                                    <p:animEffect transition="in" filter="wipe(left)">
                                      <p:cBhvr>
                                        <p:cTn id="82" dur="500"/>
                                        <p:tgtEl>
                                          <p:spTgt spid="73734"/>
                                        </p:tgtEl>
                                      </p:cBhvr>
                                    </p:animEffect>
                                  </p:childTnLst>
                                </p:cTn>
                              </p:par>
                            </p:childTnLst>
                          </p:cTn>
                        </p:par>
                        <p:par>
                          <p:cTn id="83" fill="hold" nodeType="afterGroup">
                            <p:stCondLst>
                              <p:cond delay="3000"/>
                            </p:stCondLst>
                            <p:childTnLst>
                              <p:par>
                                <p:cTn id="84" presetID="22" presetClass="entr" presetSubtype="8" fill="hold" nodeType="afterEffect">
                                  <p:stCondLst>
                                    <p:cond delay="0"/>
                                  </p:stCondLst>
                                  <p:childTnLst>
                                    <p:set>
                                      <p:cBhvr>
                                        <p:cTn id="85" dur="1" fill="hold">
                                          <p:stCondLst>
                                            <p:cond delay="0"/>
                                          </p:stCondLst>
                                        </p:cTn>
                                        <p:tgtEl>
                                          <p:spTgt spid="73741"/>
                                        </p:tgtEl>
                                        <p:attrNameLst>
                                          <p:attrName>style.visibility</p:attrName>
                                        </p:attrNameLst>
                                      </p:cBhvr>
                                      <p:to>
                                        <p:strVal val="visible"/>
                                      </p:to>
                                    </p:set>
                                    <p:animEffect transition="in" filter="wipe(left)">
                                      <p:cBhvr>
                                        <p:cTn id="86" dur="500"/>
                                        <p:tgtEl>
                                          <p:spTgt spid="73741"/>
                                        </p:tgtEl>
                                      </p:cBhvr>
                                    </p:animEffect>
                                  </p:childTnLst>
                                </p:cTn>
                              </p:par>
                            </p:childTnLst>
                          </p:cTn>
                        </p:par>
                        <p:par>
                          <p:cTn id="87" fill="hold" nodeType="afterGroup">
                            <p:stCondLst>
                              <p:cond delay="3500"/>
                            </p:stCondLst>
                            <p:childTnLst>
                              <p:par>
                                <p:cTn id="88" presetID="22" presetClass="entr" presetSubtype="8" fill="hold" nodeType="afterEffect">
                                  <p:stCondLst>
                                    <p:cond delay="0"/>
                                  </p:stCondLst>
                                  <p:childTnLst>
                                    <p:set>
                                      <p:cBhvr>
                                        <p:cTn id="89" dur="1" fill="hold">
                                          <p:stCondLst>
                                            <p:cond delay="0"/>
                                          </p:stCondLst>
                                        </p:cTn>
                                        <p:tgtEl>
                                          <p:spTgt spid="73735"/>
                                        </p:tgtEl>
                                        <p:attrNameLst>
                                          <p:attrName>style.visibility</p:attrName>
                                        </p:attrNameLst>
                                      </p:cBhvr>
                                      <p:to>
                                        <p:strVal val="visible"/>
                                      </p:to>
                                    </p:set>
                                    <p:animEffect transition="in" filter="wipe(left)">
                                      <p:cBhvr>
                                        <p:cTn id="90" dur="500"/>
                                        <p:tgtEl>
                                          <p:spTgt spid="73735"/>
                                        </p:tgtEl>
                                      </p:cBhvr>
                                    </p:animEffect>
                                  </p:childTnLst>
                                </p:cTn>
                              </p:par>
                            </p:childTnLst>
                          </p:cTn>
                        </p:par>
                        <p:par>
                          <p:cTn id="91" fill="hold" nodeType="afterGroup">
                            <p:stCondLst>
                              <p:cond delay="4000"/>
                            </p:stCondLst>
                            <p:childTnLst>
                              <p:par>
                                <p:cTn id="92" presetID="22" presetClass="entr" presetSubtype="8" fill="hold" nodeType="afterEffect">
                                  <p:stCondLst>
                                    <p:cond delay="0"/>
                                  </p:stCondLst>
                                  <p:childTnLst>
                                    <p:set>
                                      <p:cBhvr>
                                        <p:cTn id="93" dur="1" fill="hold">
                                          <p:stCondLst>
                                            <p:cond delay="0"/>
                                          </p:stCondLst>
                                        </p:cTn>
                                        <p:tgtEl>
                                          <p:spTgt spid="73742"/>
                                        </p:tgtEl>
                                        <p:attrNameLst>
                                          <p:attrName>style.visibility</p:attrName>
                                        </p:attrNameLst>
                                      </p:cBhvr>
                                      <p:to>
                                        <p:strVal val="visible"/>
                                      </p:to>
                                    </p:set>
                                    <p:animEffect transition="in" filter="wipe(left)">
                                      <p:cBhvr>
                                        <p:cTn id="94" dur="500"/>
                                        <p:tgtEl>
                                          <p:spTgt spid="73742"/>
                                        </p:tgtEl>
                                      </p:cBhvr>
                                    </p:animEffect>
                                  </p:childTnLst>
                                </p:cTn>
                              </p:par>
                            </p:childTnLst>
                          </p:cTn>
                        </p:par>
                        <p:par>
                          <p:cTn id="95" fill="hold" nodeType="afterGroup">
                            <p:stCondLst>
                              <p:cond delay="4500"/>
                            </p:stCondLst>
                            <p:childTnLst>
                              <p:par>
                                <p:cTn id="96" presetID="22" presetClass="entr" presetSubtype="8" fill="hold" nodeType="afterEffect">
                                  <p:stCondLst>
                                    <p:cond delay="0"/>
                                  </p:stCondLst>
                                  <p:childTnLst>
                                    <p:set>
                                      <p:cBhvr>
                                        <p:cTn id="97" dur="1" fill="hold">
                                          <p:stCondLst>
                                            <p:cond delay="0"/>
                                          </p:stCondLst>
                                        </p:cTn>
                                        <p:tgtEl>
                                          <p:spTgt spid="73736"/>
                                        </p:tgtEl>
                                        <p:attrNameLst>
                                          <p:attrName>style.visibility</p:attrName>
                                        </p:attrNameLst>
                                      </p:cBhvr>
                                      <p:to>
                                        <p:strVal val="visible"/>
                                      </p:to>
                                    </p:set>
                                    <p:animEffect transition="in" filter="wipe(left)">
                                      <p:cBhvr>
                                        <p:cTn id="98" dur="500"/>
                                        <p:tgtEl>
                                          <p:spTgt spid="73736"/>
                                        </p:tgtEl>
                                      </p:cBhvr>
                                    </p:animEffect>
                                  </p:childTnLst>
                                </p:cTn>
                              </p:par>
                            </p:childTnLst>
                          </p:cTn>
                        </p:par>
                        <p:par>
                          <p:cTn id="99" fill="hold" nodeType="afterGroup">
                            <p:stCondLst>
                              <p:cond delay="5000"/>
                            </p:stCondLst>
                            <p:childTnLst>
                              <p:par>
                                <p:cTn id="100" presetID="22" presetClass="entr" presetSubtype="8" fill="hold" nodeType="afterEffect">
                                  <p:stCondLst>
                                    <p:cond delay="0"/>
                                  </p:stCondLst>
                                  <p:childTnLst>
                                    <p:set>
                                      <p:cBhvr>
                                        <p:cTn id="101" dur="1" fill="hold">
                                          <p:stCondLst>
                                            <p:cond delay="0"/>
                                          </p:stCondLst>
                                        </p:cTn>
                                        <p:tgtEl>
                                          <p:spTgt spid="73743"/>
                                        </p:tgtEl>
                                        <p:attrNameLst>
                                          <p:attrName>style.visibility</p:attrName>
                                        </p:attrNameLst>
                                      </p:cBhvr>
                                      <p:to>
                                        <p:strVal val="visible"/>
                                      </p:to>
                                    </p:set>
                                    <p:animEffect transition="in" filter="wipe(left)">
                                      <p:cBhvr>
                                        <p:cTn id="102" dur="500"/>
                                        <p:tgtEl>
                                          <p:spTgt spid="73743"/>
                                        </p:tgtEl>
                                      </p:cBhvr>
                                    </p:animEffect>
                                  </p:childTnLst>
                                </p:cTn>
                              </p:par>
                            </p:childTnLst>
                          </p:cTn>
                        </p:par>
                        <p:par>
                          <p:cTn id="103" fill="hold" nodeType="afterGroup">
                            <p:stCondLst>
                              <p:cond delay="5500"/>
                            </p:stCondLst>
                            <p:childTnLst>
                              <p:par>
                                <p:cTn id="104" presetID="22" presetClass="entr" presetSubtype="8" fill="hold" nodeType="afterEffect">
                                  <p:stCondLst>
                                    <p:cond delay="0"/>
                                  </p:stCondLst>
                                  <p:childTnLst>
                                    <p:set>
                                      <p:cBhvr>
                                        <p:cTn id="105" dur="1" fill="hold">
                                          <p:stCondLst>
                                            <p:cond delay="0"/>
                                          </p:stCondLst>
                                        </p:cTn>
                                        <p:tgtEl>
                                          <p:spTgt spid="73737"/>
                                        </p:tgtEl>
                                        <p:attrNameLst>
                                          <p:attrName>style.visibility</p:attrName>
                                        </p:attrNameLst>
                                      </p:cBhvr>
                                      <p:to>
                                        <p:strVal val="visible"/>
                                      </p:to>
                                    </p:set>
                                    <p:animEffect transition="in" filter="wipe(left)">
                                      <p:cBhvr>
                                        <p:cTn id="106" dur="500"/>
                                        <p:tgtEl>
                                          <p:spTgt spid="737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11">
            <a:extLst>
              <a:ext uri="{FF2B5EF4-FFF2-40B4-BE49-F238E27FC236}">
                <a16:creationId xmlns:a16="http://schemas.microsoft.com/office/drawing/2014/main" id="{F7384141-416B-46A5-B58E-217D8E0A7A14}"/>
              </a:ext>
            </a:extLst>
          </p:cNvPr>
          <p:cNvSpPr txBox="1">
            <a:spLocks noChangeArrowheads="1"/>
          </p:cNvSpPr>
          <p:nvPr/>
        </p:nvSpPr>
        <p:spPr bwMode="auto">
          <a:xfrm>
            <a:off x="1795933" y="1052736"/>
            <a:ext cx="54403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omic Sans MS" panose="030F0702030302020204" pitchFamily="66" charset="0"/>
              </a:defRPr>
            </a:lvl1pPr>
            <a:lvl2pPr marL="742950" indent="-285750" eaLnBrk="0" hangingPunct="0">
              <a:defRPr>
                <a:solidFill>
                  <a:schemeClr val="tx1"/>
                </a:solidFill>
                <a:latin typeface="Comic Sans MS" panose="030F0702030302020204" pitchFamily="66" charset="0"/>
              </a:defRPr>
            </a:lvl2pPr>
            <a:lvl3pPr marL="1143000" indent="-228600" eaLnBrk="0" hangingPunct="0">
              <a:defRPr>
                <a:solidFill>
                  <a:schemeClr val="tx1"/>
                </a:solidFill>
                <a:latin typeface="Comic Sans MS" panose="030F0702030302020204" pitchFamily="66" charset="0"/>
              </a:defRPr>
            </a:lvl3pPr>
            <a:lvl4pPr marL="1600200" indent="-228600" eaLnBrk="0" hangingPunct="0">
              <a:defRPr>
                <a:solidFill>
                  <a:schemeClr val="tx1"/>
                </a:solidFill>
                <a:latin typeface="Comic Sans MS" panose="030F0702030302020204" pitchFamily="66" charset="0"/>
              </a:defRPr>
            </a:lvl4pPr>
            <a:lvl5pPr marL="2057400" indent="-228600" eaLnBrk="0" hangingPunct="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pPr algn="just" eaLnBrk="1" hangingPunct="1"/>
            <a:r>
              <a:rPr lang="sv-SE" altLang="en-US" sz="3000" b="1" dirty="0">
                <a:solidFill>
                  <a:srgbClr val="0000FF"/>
                </a:solidFill>
                <a:latin typeface="Times New Roman" panose="02020603050405020304" pitchFamily="18" charset="0"/>
                <a:cs typeface="Times New Roman" panose="02020603050405020304" pitchFamily="18" charset="0"/>
              </a:rPr>
              <a:t>II. </a:t>
            </a:r>
            <a:r>
              <a:rPr lang="sv-SE" altLang="en-US" sz="3000" b="1" u="sng" dirty="0">
                <a:solidFill>
                  <a:srgbClr val="0000FF"/>
                </a:solidFill>
                <a:latin typeface="Times New Roman" panose="02020603050405020304" pitchFamily="18" charset="0"/>
                <a:cs typeface="Times New Roman" panose="02020603050405020304" pitchFamily="18" charset="0"/>
              </a:rPr>
              <a:t>Tập đoàn trùng roi</a:t>
            </a:r>
            <a:r>
              <a:rPr lang="sv-SE" altLang="en-US" sz="3000" b="1" dirty="0">
                <a:solidFill>
                  <a:srgbClr val="0000FF"/>
                </a:solidFill>
                <a:latin typeface="Times New Roman" panose="02020603050405020304" pitchFamily="18" charset="0"/>
                <a:cs typeface="Times New Roman" panose="02020603050405020304" pitchFamily="18" charset="0"/>
              </a:rPr>
              <a:t>:</a:t>
            </a:r>
            <a:endParaRPr lang="en-US" altLang="en-US" sz="3000" b="1" u="sng" dirty="0">
              <a:solidFill>
                <a:srgbClr val="0000FF"/>
              </a:solidFill>
              <a:latin typeface="Times New Roman" panose="02020603050405020304" pitchFamily="18" charset="0"/>
              <a:cs typeface="Times New Roman" panose="02020603050405020304" pitchFamily="18" charset="0"/>
            </a:endParaRPr>
          </a:p>
        </p:txBody>
      </p:sp>
      <p:pic>
        <p:nvPicPr>
          <p:cNvPr id="75780" name="Picture 4" descr="Cau tao tap doan trung roi">
            <a:extLst>
              <a:ext uri="{FF2B5EF4-FFF2-40B4-BE49-F238E27FC236}">
                <a16:creationId xmlns:a16="http://schemas.microsoft.com/office/drawing/2014/main" id="{241BB274-B07A-46B1-B368-49E5F8A0B0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46313"/>
            <a:ext cx="9144000" cy="445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5F4DE178-AD69-4CD5-B1B1-CB18B4E1E190}"/>
              </a:ext>
            </a:extLst>
          </p:cNvPr>
          <p:cNvSpPr txBox="1">
            <a:spLocks noChangeArrowheads="1"/>
          </p:cNvSpPr>
          <p:nvPr/>
        </p:nvSpPr>
        <p:spPr bwMode="auto">
          <a:xfrm>
            <a:off x="854893" y="1736725"/>
            <a:ext cx="42211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Comic Sans MS" panose="030F0702030302020204" pitchFamily="66" charset="0"/>
              </a:defRPr>
            </a:lvl1pPr>
            <a:lvl2pPr marL="742950" indent="-285750" eaLnBrk="0" hangingPunct="0">
              <a:defRPr>
                <a:solidFill>
                  <a:schemeClr val="tx1"/>
                </a:solidFill>
                <a:latin typeface="Comic Sans MS" panose="030F0702030302020204" pitchFamily="66" charset="0"/>
              </a:defRPr>
            </a:lvl2pPr>
            <a:lvl3pPr marL="1143000" indent="-228600" eaLnBrk="0" hangingPunct="0">
              <a:defRPr>
                <a:solidFill>
                  <a:schemeClr val="tx1"/>
                </a:solidFill>
                <a:latin typeface="Comic Sans MS" panose="030F0702030302020204" pitchFamily="66" charset="0"/>
              </a:defRPr>
            </a:lvl3pPr>
            <a:lvl4pPr marL="1600200" indent="-228600" eaLnBrk="0" hangingPunct="0">
              <a:defRPr>
                <a:solidFill>
                  <a:schemeClr val="tx1"/>
                </a:solidFill>
                <a:latin typeface="Comic Sans MS" panose="030F0702030302020204" pitchFamily="66" charset="0"/>
              </a:defRPr>
            </a:lvl4pPr>
            <a:lvl5pPr marL="2057400" indent="-228600" eaLnBrk="0" hangingPunct="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pPr algn="just" eaLnBrk="1" hangingPunct="1"/>
            <a:r>
              <a:rPr lang="sv-SE" altLang="en-US" sz="3000" dirty="0">
                <a:solidFill>
                  <a:srgbClr val="0000FF"/>
                </a:solidFill>
                <a:latin typeface="Times New Roman" panose="02020603050405020304" pitchFamily="18" charset="0"/>
                <a:cs typeface="Times New Roman" panose="02020603050405020304" pitchFamily="18" charset="0"/>
              </a:rPr>
              <a:t> </a:t>
            </a:r>
            <a:r>
              <a:rPr lang="sv-SE" altLang="en-US" sz="3000" dirty="0">
                <a:solidFill>
                  <a:srgbClr val="FF0000"/>
                </a:solidFill>
                <a:latin typeface="Times New Roman" panose="02020603050405020304" pitchFamily="18" charset="0"/>
                <a:cs typeface="Times New Roman" panose="02020603050405020304" pitchFamily="18" charset="0"/>
              </a:rPr>
              <a:t>Quan sát </a:t>
            </a:r>
            <a:r>
              <a:rPr lang="en-US" altLang="en-US" sz="3000" dirty="0" err="1">
                <a:solidFill>
                  <a:srgbClr val="FF0000"/>
                </a:solidFill>
                <a:latin typeface="Times New Roman" panose="02020603050405020304" pitchFamily="18" charset="0"/>
                <a:cs typeface="Times New Roman" panose="02020603050405020304" pitchFamily="18" charset="0"/>
              </a:rPr>
              <a:t>hình</a:t>
            </a:r>
            <a:r>
              <a:rPr lang="en-US" altLang="en-US" sz="3000" dirty="0">
                <a:solidFill>
                  <a:srgbClr val="FF0000"/>
                </a:solidFill>
                <a:latin typeface="Times New Roman" panose="02020603050405020304" pitchFamily="18" charset="0"/>
                <a:cs typeface="Times New Roman" panose="02020603050405020304" pitchFamily="18" charset="0"/>
              </a:rPr>
              <a:t> </a:t>
            </a:r>
            <a:r>
              <a:rPr lang="en-US" altLang="en-US" sz="3000" dirty="0" err="1">
                <a:solidFill>
                  <a:srgbClr val="FF0000"/>
                </a:solidFill>
                <a:latin typeface="Times New Roman" panose="02020603050405020304" pitchFamily="18" charset="0"/>
                <a:cs typeface="Times New Roman" panose="02020603050405020304" pitchFamily="18" charset="0"/>
              </a:rPr>
              <a:t>vẽ</a:t>
            </a:r>
            <a:r>
              <a:rPr lang="en-US" altLang="en-US" sz="3000" dirty="0">
                <a:solidFill>
                  <a:srgbClr val="FF0000"/>
                </a:solidFill>
                <a:latin typeface="Times New Roman" panose="02020603050405020304" pitchFamily="18" charset="0"/>
                <a:cs typeface="Times New Roman" panose="02020603050405020304" pitchFamily="18" charset="0"/>
              </a:rPr>
              <a:t> </a:t>
            </a:r>
            <a:r>
              <a:rPr lang="en-US" altLang="en-US" sz="3000" dirty="0" err="1">
                <a:solidFill>
                  <a:srgbClr val="FF0000"/>
                </a:solidFill>
                <a:latin typeface="Times New Roman" panose="02020603050405020304" pitchFamily="18" charset="0"/>
                <a:cs typeface="Times New Roman" panose="02020603050405020304" pitchFamily="18" charset="0"/>
              </a:rPr>
              <a:t>sau</a:t>
            </a:r>
            <a:r>
              <a:rPr lang="sv-SE" altLang="en-US" sz="3000" dirty="0">
                <a:solidFill>
                  <a:srgbClr val="0000FF"/>
                </a:solidFill>
                <a:latin typeface="Times New Roman" panose="02020603050405020304" pitchFamily="18" charset="0"/>
                <a:cs typeface="Times New Roman" panose="02020603050405020304" pitchFamily="18" charset="0"/>
              </a:rPr>
              <a:t> </a:t>
            </a:r>
            <a:endParaRPr lang="en-US" altLang="en-US" sz="3000" dirty="0">
              <a:solidFill>
                <a:srgbClr val="0000FF"/>
              </a:solidFill>
              <a:latin typeface="Times New Roman" panose="02020603050405020304" pitchFamily="18" charset="0"/>
              <a:cs typeface="Times New Roman" panose="02020603050405020304" pitchFamily="18" charset="0"/>
            </a:endParaRPr>
          </a:p>
        </p:txBody>
      </p:sp>
      <p:sp>
        <p:nvSpPr>
          <p:cNvPr id="8" name="Text Box 28">
            <a:extLst>
              <a:ext uri="{FF2B5EF4-FFF2-40B4-BE49-F238E27FC236}">
                <a16:creationId xmlns:a16="http://schemas.microsoft.com/office/drawing/2014/main" id="{420FD6B6-F250-4781-B719-034FC35A5FDD}"/>
              </a:ext>
            </a:extLst>
          </p:cNvPr>
          <p:cNvSpPr txBox="1">
            <a:spLocks noChangeArrowheads="1"/>
          </p:cNvSpPr>
          <p:nvPr/>
        </p:nvSpPr>
        <p:spPr bwMode="auto">
          <a:xfrm>
            <a:off x="219075" y="76200"/>
            <a:ext cx="8763000" cy="584200"/>
          </a:xfrm>
          <a:prstGeom prst="rect">
            <a:avLst/>
          </a:prstGeom>
          <a:ln/>
        </p:spPr>
        <p:style>
          <a:lnRef idx="1">
            <a:schemeClr val="accent3"/>
          </a:lnRef>
          <a:fillRef idx="2">
            <a:schemeClr val="accent3"/>
          </a:fillRef>
          <a:effectRef idx="1">
            <a:schemeClr val="accent3"/>
          </a:effectRef>
          <a:fontRef idx="minor">
            <a:schemeClr val="dk1"/>
          </a:fontRef>
        </p:style>
        <p:txBody>
          <a:bodyPr>
            <a:spAutoFit/>
          </a:bodyPr>
          <a:lstStyle/>
          <a:p>
            <a:pPr algn="ctr">
              <a:spcBef>
                <a:spcPct val="50000"/>
              </a:spcBef>
              <a:defRPr/>
            </a:pPr>
            <a:r>
              <a:rPr lang="en-US" sz="3200" b="1" dirty="0">
                <a:solidFill>
                  <a:srgbClr val="FF0000"/>
                </a:solidFill>
                <a:latin typeface="Times New Roman" pitchFamily="18" charset="0"/>
                <a:cs typeface="Times New Roman" pitchFamily="18" charset="0"/>
              </a:rPr>
              <a:t>CHỦ ĐỀ: ĐỘNG VẬT NGUYÊN SINH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barn(inVertical)">
                                      <p:cBhvr>
                                        <p:cTn id="7" dur="500"/>
                                        <p:tgtEl>
                                          <p:spTgt spid="133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par>
                                <p:cTn id="13" presetID="4" presetClass="entr" presetSubtype="16" fill="hold" nodeType="withEffect">
                                  <p:stCondLst>
                                    <p:cond delay="0"/>
                                  </p:stCondLst>
                                  <p:childTnLst>
                                    <p:set>
                                      <p:cBhvr>
                                        <p:cTn id="14" dur="1" fill="hold">
                                          <p:stCondLst>
                                            <p:cond delay="0"/>
                                          </p:stCondLst>
                                        </p:cTn>
                                        <p:tgtEl>
                                          <p:spTgt spid="75780"/>
                                        </p:tgtEl>
                                        <p:attrNameLst>
                                          <p:attrName>style.visibility</p:attrName>
                                        </p:attrNameLst>
                                      </p:cBhvr>
                                      <p:to>
                                        <p:strVal val="visible"/>
                                      </p:to>
                                    </p:set>
                                    <p:animEffect transition="in" filter="box(in)">
                                      <p:cBhvr>
                                        <p:cTn id="15" dur="2000"/>
                                        <p:tgtEl>
                                          <p:spTgt spid="75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0ACFFC-755C-4ED3-BA9F-04C88BC5CF17}"/>
              </a:ext>
            </a:extLst>
          </p:cNvPr>
          <p:cNvSpPr txBox="1"/>
          <p:nvPr/>
        </p:nvSpPr>
        <p:spPr>
          <a:xfrm>
            <a:off x="-36512" y="391299"/>
            <a:ext cx="9144000" cy="649408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Chuẩn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hỏi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a:t>
            </a:r>
          </a:p>
          <a:p>
            <a:r>
              <a:rPr lang="en-US" sz="3200"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trùng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roi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cấu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tạo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như</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nào</a:t>
            </a:r>
            <a:r>
              <a:rPr lang="en-US" sz="3200" b="1" dirty="0">
                <a:solidFill>
                  <a:srgbClr val="FF0000"/>
                </a:solidFill>
                <a:latin typeface="Times New Roman" panose="02020603050405020304" pitchFamily="18" charset="0"/>
                <a:cs typeface="Times New Roman" panose="02020603050405020304" pitchFamily="18" charset="0"/>
              </a:rPr>
              <a:t>?</a:t>
            </a:r>
          </a:p>
          <a:p>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Chúng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có</a:t>
            </a:r>
            <a:r>
              <a:rPr lang="en-US" sz="3200" b="1" dirty="0">
                <a:solidFill>
                  <a:srgbClr val="FF0000"/>
                </a:solidFill>
                <a:latin typeface="Times New Roman" panose="02020603050405020304" pitchFamily="18" charset="0"/>
                <a:cs typeface="Times New Roman" panose="02020603050405020304" pitchFamily="18" charset="0"/>
              </a:rPr>
              <a:t> ý </a:t>
            </a:r>
            <a:r>
              <a:rPr lang="en-US" sz="3200" b="1" dirty="0" err="1">
                <a:solidFill>
                  <a:srgbClr val="FF0000"/>
                </a:solidFill>
                <a:latin typeface="Times New Roman" panose="02020603050405020304" pitchFamily="18" charset="0"/>
                <a:cs typeface="Times New Roman" panose="02020603050405020304" pitchFamily="18" charset="0"/>
              </a:rPr>
              <a:t>nghĩa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như</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thế</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nào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đối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với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vật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đơn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vật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bào</a:t>
            </a:r>
            <a:r>
              <a:rPr lang="en-US" sz="3200" b="1" dirty="0">
                <a:solidFill>
                  <a:srgbClr val="FF0000"/>
                </a:solidFill>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thông</a:t>
            </a:r>
            <a:r>
              <a:rPr lang="en-US" sz="3200" dirty="0">
                <a:latin typeface="Times New Roman" panose="02020603050405020304" pitchFamily="18" charset="0"/>
                <a:cs typeface="Times New Roman" panose="02020603050405020304" pitchFamily="18" charset="0"/>
              </a:rPr>
              <a:t> tin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a:t>
            </a:r>
          </a:p>
          <a:p>
            <a:r>
              <a:rPr lang="sv-SE" altLang="en-US" sz="3200" dirty="0">
                <a:solidFill>
                  <a:srgbClr val="0000FF"/>
                </a:solidFill>
                <a:latin typeface="Times New Roman" panose="02020603050405020304" pitchFamily="18" charset="0"/>
                <a:cs typeface="Times New Roman" panose="02020603050405020304" pitchFamily="18" charset="0"/>
              </a:rPr>
              <a:t>Bằng các cụm từ: </a:t>
            </a:r>
            <a:r>
              <a:rPr lang="sv-SE" altLang="en-US" sz="3200" dirty="0">
                <a:solidFill>
                  <a:srgbClr val="FF0000"/>
                </a:solidFill>
                <a:latin typeface="Times New Roman" panose="02020603050405020304" pitchFamily="18" charset="0"/>
                <a:cs typeface="Times New Roman" panose="02020603050405020304" pitchFamily="18" charset="0"/>
              </a:rPr>
              <a:t>tế bào, trùng roi, đơn bào, đa bào</a:t>
            </a:r>
            <a:r>
              <a:rPr lang="sv-SE" altLang="en-US" sz="3200" dirty="0">
                <a:solidFill>
                  <a:srgbClr val="0000FF"/>
                </a:solidFill>
                <a:latin typeface="Times New Roman" panose="02020603050405020304" pitchFamily="18" charset="0"/>
                <a:cs typeface="Times New Roman" panose="02020603050405020304" pitchFamily="18" charset="0"/>
              </a:rPr>
              <a:t>, em hãy điền vào câu nhận xét sau đây về tập đoàn trùng roi</a:t>
            </a:r>
          </a:p>
          <a:p>
            <a:r>
              <a:rPr lang="sv-SE" altLang="en-US" sz="3200" dirty="0">
                <a:solidFill>
                  <a:srgbClr val="0000FF"/>
                </a:solidFill>
                <a:latin typeface="Times New Roman" panose="02020603050405020304" pitchFamily="18" charset="0"/>
                <a:cs typeface="Times New Roman" panose="02020603050405020304" pitchFamily="18" charset="0"/>
              </a:rPr>
              <a:t>- Tập đoàn .............. dù có nhiều .......... nhưng vẫn chỉ là một nhóm động vật .............. vì mỗi tế bào vẫn vận động và dinh dưỡng độc lập. Tập đoàn trùng roi được coi là hình ảnh của mối quan hệ về nguồn gốc giữa động vật đơn bào và động vật     ......................</a:t>
            </a:r>
          </a:p>
        </p:txBody>
      </p:sp>
    </p:spTree>
    <p:extLst>
      <p:ext uri="{BB962C8B-B14F-4D97-AF65-F5344CB8AC3E}">
        <p14:creationId xmlns:p14="http://schemas.microsoft.com/office/powerpoint/2010/main" val="1118803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286</Words>
  <Application>Microsoft Office PowerPoint</Application>
  <PresentationFormat>On-screen Show (4:3)</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Lê Thị  Thanh Thủy</cp:lastModifiedBy>
  <cp:revision>4</cp:revision>
  <dcterms:created xsi:type="dcterms:W3CDTF">2021-08-30T05:45:23Z</dcterms:created>
  <dcterms:modified xsi:type="dcterms:W3CDTF">2021-09-01T16:22:30Z</dcterms:modified>
</cp:coreProperties>
</file>