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4" r:id="rId3"/>
    <p:sldMasterId id="2147483686" r:id="rId4"/>
    <p:sldMasterId id="2147483698" r:id="rId5"/>
    <p:sldMasterId id="2147483710" r:id="rId6"/>
  </p:sldMasterIdLst>
  <p:notesMasterIdLst>
    <p:notesMasterId r:id="rId46"/>
  </p:notesMasterIdLst>
  <p:sldIdLst>
    <p:sldId id="307" r:id="rId7"/>
    <p:sldId id="314" r:id="rId8"/>
    <p:sldId id="309" r:id="rId9"/>
    <p:sldId id="315" r:id="rId10"/>
    <p:sldId id="308" r:id="rId11"/>
    <p:sldId id="310" r:id="rId12"/>
    <p:sldId id="312" r:id="rId13"/>
    <p:sldId id="317" r:id="rId14"/>
    <p:sldId id="283" r:id="rId15"/>
    <p:sldId id="313" r:id="rId16"/>
    <p:sldId id="302" r:id="rId17"/>
    <p:sldId id="311" r:id="rId18"/>
    <p:sldId id="287" r:id="rId19"/>
    <p:sldId id="303" r:id="rId20"/>
    <p:sldId id="288" r:id="rId21"/>
    <p:sldId id="289" r:id="rId22"/>
    <p:sldId id="318" r:id="rId23"/>
    <p:sldId id="290" r:id="rId24"/>
    <p:sldId id="319" r:id="rId25"/>
    <p:sldId id="266" r:id="rId26"/>
    <p:sldId id="267" r:id="rId27"/>
    <p:sldId id="291" r:id="rId28"/>
    <p:sldId id="292" r:id="rId29"/>
    <p:sldId id="326" r:id="rId30"/>
    <p:sldId id="320" r:id="rId31"/>
    <p:sldId id="321" r:id="rId32"/>
    <p:sldId id="322" r:id="rId33"/>
    <p:sldId id="324" r:id="rId34"/>
    <p:sldId id="325" r:id="rId35"/>
    <p:sldId id="328" r:id="rId36"/>
    <p:sldId id="329" r:id="rId37"/>
    <p:sldId id="327" r:id="rId38"/>
    <p:sldId id="330" r:id="rId39"/>
    <p:sldId id="271" r:id="rId40"/>
    <p:sldId id="316" r:id="rId41"/>
    <p:sldId id="331" r:id="rId42"/>
    <p:sldId id="272" r:id="rId43"/>
    <p:sldId id="274" r:id="rId44"/>
    <p:sldId id="306" r:id="rId4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VNI-Times" pitchFamily="2" charset="0"/>
      <p:regular r:id="rId51"/>
      <p:bold r:id="rId52"/>
      <p:italic r:id="rId53"/>
      <p:boldItalic r:id="rId54"/>
    </p:embeddedFont>
    <p:embeddedFont>
      <p:font typeface=".VnArial Narrow" panose="020B7200000000000000" pitchFamily="34" charset="0"/>
      <p:regular r:id="rId55"/>
      <p:bold r:id="rId56"/>
      <p:italic r:id="rId57"/>
    </p:embeddedFont>
    <p:embeddedFont>
      <p:font typeface=".VnTime" panose="020B7200000000000000" pitchFamily="34" charset="0"/>
      <p:regular r:id="rId58"/>
      <p:bold r:id="rId59"/>
      <p:italic r:id="rId60"/>
      <p:boldItalic r:id="rId6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4294967295" orient="horz" pos="2160" userDrawn="1">
          <p15:clr>
            <a:srgbClr val="A4A3A4"/>
          </p15:clr>
        </p15:guide>
        <p15:guide id="4294967295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800080"/>
    <a:srgbClr val="0000FF"/>
    <a:srgbClr val="006600"/>
    <a:srgbClr val="660033"/>
    <a:srgbClr val="FFFF00"/>
    <a:srgbClr val="339966"/>
    <a:srgbClr val="00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15.fntdata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font" Target="fonts/font8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9D8F9-639E-4348-AE69-81F1ECB8B8EC}" type="datetimeFigureOut">
              <a:rPr lang="vi-VN" smtClean="0"/>
              <a:t>17/09/2021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5EA93-3A5A-4AA7-81F4-F51E4C5095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2046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EA93-3A5A-4AA7-81F4-F51E4C5095C6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655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590003D-4AC1-4F92-8348-ADDBC21334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7BF0F4C-CC57-431A-88A8-6DAFD46182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CB2A12B-4315-4DA4-8969-7FEFAF7BE3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25A0CF-2D37-46CC-B328-EB571E798E7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5006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42F0656-6F52-4264-AE1E-6320E8B47C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C05B74C-4C57-4C37-8E54-AEF8A728A9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89B89AF-C2ED-4B45-BF2E-A50A7BC421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0AD4AF-5904-4938-BE34-65B0CDE409B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53051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CD276EE-F6FE-4104-88D0-20039B031F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2BFAFDC-D418-43F1-874B-94F08BB2EE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89A51A7-0182-4116-83AA-4A8FEA4EE7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7A77DC-2E88-4FEE-9C0E-75E4FFFFA13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54424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E689D-5AFE-4667-9061-35E40FBD813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649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6B00F-D6D3-40F1-BD6C-0DEE0E6CA850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84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031CA-ECF1-4FEA-9664-7C23B09898FA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627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E46D5-7587-4DC7-AE1D-D5D970F6F572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40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1F047-2490-4469-A86E-81DAA340A708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43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B26E0-65C0-4E84-BA8B-32AE1F4828FF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15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62E80-2978-4D6F-B4C7-5164AE3ACC43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6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BAD07-852B-4458-A63B-603BF7224603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9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787DF85-C7CE-47F4-8DF9-577D6D4372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D4BEE52-DFEF-4188-94DC-709768EBC2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644BEE0-990D-40FE-83A8-41EFA02372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9762E8-E6C3-40B6-9F94-272FB57DC74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3915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348CD-B6D1-415F-860E-3C17AE539779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54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1B5E9-461D-48F4-9556-BFDF2DDEC04E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42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923C5-28F9-4D0F-9F7E-5DD709BECDB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55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D0263-0F3B-41DC-8C02-08C93FD3125F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47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43582-B979-4CF7-96DA-C8F7D07C40D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66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50329-9455-4131-BD19-C889B7E713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2414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4CBF5-ECE8-472F-9B6D-2602970EF6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3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A6D3F-B9C2-4F4E-9ACA-31229DFCF7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06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A4142A-C464-4B0A-B4AF-8DB77B17A4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926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DA7F1-2AA0-4A3E-81C4-BD10F1B7D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102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A6E75EB-984E-4917-8293-AB2272AB92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D93F793-22E9-4584-A31E-9DAE8F9976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D225F94-1DF1-4B5C-93B1-60C5C28F18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19A237-EA36-43A0-92D5-FB8D4240745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388889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A5439D-CBEA-4053-BD4E-EA5EFA0A0A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164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84F785-8F9E-4145-9A61-C8CE468418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69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2AFD0F-AB3D-4277-8C4C-31E8A02B23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362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1E9947-CD4F-442D-A5C9-3C45CA1C3B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531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928E5A-DF0A-4394-B2AA-2834627241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074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891783-A828-4DC2-8BBD-43AAD10CE6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678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50329-9455-4131-BD19-C889B7E713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978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4CBF5-ECE8-472F-9B6D-2602970EF6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206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A6D3F-B9C2-4F4E-9ACA-31229DFCF7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415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A4142A-C464-4B0A-B4AF-8DB77B17A4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178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7DAB0D0-3C2F-4A77-877C-D25DA63A9C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085F827-B0CE-4946-9560-64ED34DA89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18BBC8D-E7BE-4BA8-BD29-4D384924EC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981FA-DA0C-4EC7-906B-12DB9916B0E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215744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DA7F1-2AA0-4A3E-81C4-BD10F1B7D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562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A5439D-CBEA-4053-BD4E-EA5EFA0A0A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657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84F785-8F9E-4145-9A61-C8CE468418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363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2AFD0F-AB3D-4277-8C4C-31E8A02B23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326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1E9947-CD4F-442D-A5C9-3C45CA1C3B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373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928E5A-DF0A-4394-B2AA-2834627241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538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891783-A828-4DC2-8BBD-43AAD10CE6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1732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BA43F-6863-4C44-882D-2BB210C4F3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120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5981E-16D4-4BAE-9E77-66A95437CD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480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1C703-1B4F-4999-98D5-C7BD938259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69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78601CE5-185D-43B8-8891-E9A4179FA6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A04BE875-0C2D-4060-B07F-3986285049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F9F04459-4CCC-45CF-BF2B-413CBE7696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C47DF3-0D68-489A-B711-E5B23F3EF7C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518746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B38A1D-FDA3-4564-922E-BB28C116BB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624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05CACD-3D2D-4369-9CBB-6D8CA59BFA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642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F3F5AB-154E-49F1-949F-7E68001E37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304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0A69DE-2BDB-4EB6-9E73-C25389ED6D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900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1F2AB-D526-4515-AC55-52A5E9F128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2843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26D94-B36F-4C3F-B610-333ED556E9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976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77A87-BFD4-4DD1-8923-0A0737BD1E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091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49C17-29CE-480F-A9FC-2599CB26EC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918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BA43F-6863-4C44-882D-2BB210C4F3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789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5981E-16D4-4BAE-9E77-66A95437CD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4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2BED2D73-7F56-4526-B1CF-D963BC836E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C3FA8E7B-7EF8-4ECD-A453-77B6F9596F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0319E983-C453-4EB9-B18C-42214029D5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B5DD5C-DFBF-4530-8506-6E4BD4C1B3E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274476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1C703-1B4F-4999-98D5-C7BD938259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2965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B38A1D-FDA3-4564-922E-BB28C116BB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031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05CACD-3D2D-4369-9CBB-6D8CA59BFA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286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F3F5AB-154E-49F1-949F-7E68001E37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835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0A69DE-2BDB-4EB6-9E73-C25389ED6D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394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1F2AB-D526-4515-AC55-52A5E9F128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182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26D94-B36F-4C3F-B610-333ED556E9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11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77A87-BFD4-4DD1-8923-0A0737BD1E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355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49C17-29CE-480F-A9FC-2599CB26EC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1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7451C915-7189-47D1-8321-DB39632A95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D999F186-9248-4B96-95CC-5C69FAD75C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41A72BBA-D14B-4FB5-A76F-F4736F4D05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7DA951-0671-4634-A9E8-CCAF7CF6F8B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5427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F4E7682-5125-48A8-B418-3E0C447416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1FC9558-B0EF-4F96-88C1-5AEBC46DBB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3A0DB2D-D890-4D5B-8038-DEEF7D2A4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57F4B-01CE-49EC-BEF3-ED00B3872CC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44709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F3C0A90-AA7C-49CB-BA2F-62C09E2A25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DF7D4E8-E1CB-42A3-A3C4-F4C5DE668C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AC675A6-EE85-4B39-AFA5-CC55BB903D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31FB31-8E7F-42D7-8250-7B46BFEE1F4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5258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AA879A98-D171-47CF-BB6C-A99653CABB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35E3DD12-95FF-4915-99F3-4596AFE489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458B7819-2B24-4AEC-88EC-8260BDE2E21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EEC570BE-C287-4D8E-A7D2-38908707C4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17267F3E-2414-40DE-81F4-C24310782D6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73BEF8-E905-46B0-B3A4-1A87C60F51B9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EDA2CE-1928-45EE-80DC-26AD035F09BE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517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C31059-43A9-4601-B4D7-9A622CEEBA8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4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C31059-43A9-4601-B4D7-9A622CEEBA8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5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4DA0D5-38AB-4464-A070-A0F599C1853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3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4DA0D5-38AB-4464-A070-A0F599C1853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9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2.xml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5800" y="137160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latin typeface=".VnArial Narrow" pitchFamily="34" charset="0"/>
            </a:endParaRPr>
          </a:p>
        </p:txBody>
      </p:sp>
      <p:pic>
        <p:nvPicPr>
          <p:cNvPr id="4100" name="Picture 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533400" y="3657600"/>
            <a:ext cx="3733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6879771" y="3108099"/>
            <a:ext cx="2286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Buomb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63246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0" y="2286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– ĐÀO TẠO QUẬN GÒ VẤP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Title 1"/>
          <p:cNvSpPr>
            <a:spLocks/>
          </p:cNvSpPr>
          <p:nvPr/>
        </p:nvSpPr>
        <p:spPr bwMode="auto">
          <a:xfrm>
            <a:off x="2285999" y="1858056"/>
            <a:ext cx="480060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7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 </a:t>
            </a:r>
            <a:r>
              <a:rPr lang="en-US" sz="7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 9</a:t>
            </a:r>
            <a:endParaRPr lang="en-US" sz="7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193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8433"/>
            <a:ext cx="304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47" y="0"/>
            <a:ext cx="33432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ectangle 12"/>
          <p:cNvSpPr>
            <a:spLocks noChangeArrowheads="1"/>
          </p:cNvSpPr>
          <p:nvPr/>
        </p:nvSpPr>
        <p:spPr bwMode="auto">
          <a:xfrm>
            <a:off x="56493" y="5155598"/>
            <a:ext cx="4572000" cy="10668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NST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tế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bào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dưỡng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tồn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tại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từng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cặp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tương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gọi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b</a:t>
            </a:r>
            <a:r>
              <a:rPr lang="en-US" sz="2800" b="1" i="1" u="sng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ộ</a:t>
            </a:r>
            <a:r>
              <a:rPr lang="en-US" sz="2800" b="1" i="1" u="sng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NST</a:t>
            </a:r>
          </a:p>
          <a:p>
            <a:pPr eaLnBrk="1" hangingPunct="1"/>
            <a:r>
              <a:rPr lang="en-US" sz="2800" b="1" i="1" u="sng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lưỡng</a:t>
            </a:r>
            <a:r>
              <a:rPr lang="en-US" sz="2800" b="1" i="1" u="sng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bội</a:t>
            </a:r>
            <a:r>
              <a:rPr lang="en-US" sz="2800" b="1" i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(2n)</a:t>
            </a:r>
          </a:p>
        </p:txBody>
      </p:sp>
      <p:sp>
        <p:nvSpPr>
          <p:cNvPr id="6154" name="Rectangle 12"/>
          <p:cNvSpPr>
            <a:spLocks noChangeArrowheads="1"/>
          </p:cNvSpPr>
          <p:nvPr/>
        </p:nvSpPr>
        <p:spPr bwMode="auto">
          <a:xfrm>
            <a:off x="5479374" y="5029200"/>
            <a:ext cx="3048000" cy="169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Bộ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NST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giao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tử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 NST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mỗi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cặp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tương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đồng</a:t>
            </a:r>
            <a:endParaRPr lang="en-US" sz="28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gọi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b</a:t>
            </a:r>
            <a:r>
              <a:rPr lang="en-US" sz="2800" b="1" i="1" u="sng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ộ</a:t>
            </a:r>
            <a:r>
              <a:rPr lang="en-US" sz="2800" b="1" i="1" u="sng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NST </a:t>
            </a:r>
            <a:r>
              <a:rPr lang="en-US" sz="2800" b="1" i="1" u="sng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đơn</a:t>
            </a:r>
            <a:r>
              <a:rPr lang="en-US" sz="2800" b="1" i="1" u="sng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bội</a:t>
            </a:r>
            <a:r>
              <a:rPr lang="en-US" sz="2800" b="1" i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(n)</a:t>
            </a:r>
          </a:p>
        </p:txBody>
      </p:sp>
    </p:spTree>
    <p:extLst>
      <p:ext uri="{BB962C8B-B14F-4D97-AF65-F5344CB8AC3E}">
        <p14:creationId xmlns:p14="http://schemas.microsoft.com/office/powerpoint/2010/main" val="380572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2">
            <a:extLst>
              <a:ext uri="{FF2B5EF4-FFF2-40B4-BE49-F238E27FC236}">
                <a16:creationId xmlns="" xmlns:a16="http://schemas.microsoft.com/office/drawing/2014/main" id="{ABE48525-B702-476D-BA83-ED63D93CC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31250" r="63281" b="7292"/>
          <a:stretch>
            <a:fillRect/>
          </a:stretch>
        </p:blipFill>
        <p:spPr bwMode="auto">
          <a:xfrm>
            <a:off x="381000" y="0"/>
            <a:ext cx="2971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13">
            <a:extLst>
              <a:ext uri="{FF2B5EF4-FFF2-40B4-BE49-F238E27FC236}">
                <a16:creationId xmlns="" xmlns:a16="http://schemas.microsoft.com/office/drawing/2014/main" id="{AD7AB8F3-BF95-47F7-9A25-D7313B94D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3" t="29167" r="1563" b="7292"/>
          <a:stretch>
            <a:fillRect/>
          </a:stretch>
        </p:blipFill>
        <p:spPr bwMode="auto">
          <a:xfrm>
            <a:off x="3733800" y="-76200"/>
            <a:ext cx="5181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4">
            <a:extLst>
              <a:ext uri="{FF2B5EF4-FFF2-40B4-BE49-F238E27FC236}">
                <a16:creationId xmlns="" xmlns:a16="http://schemas.microsoft.com/office/drawing/2014/main" id="{8D546130-E629-4617-8613-0FB0EFA1E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16" y="4495800"/>
            <a:ext cx="3886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vi-VN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NST</a:t>
            </a:r>
            <a:r>
              <a:rPr lang="vi-VN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tương </a:t>
            </a:r>
            <a:r>
              <a:rPr lang="vi-VN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vi-VN" sz="3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vi-VN" sz="3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:(2n)</a:t>
            </a:r>
            <a:r>
              <a:rPr lang="vi-VN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5301" name="Rectangle 5">
            <a:extLst>
              <a:ext uri="{FF2B5EF4-FFF2-40B4-BE49-F238E27FC236}">
                <a16:creationId xmlns="" xmlns:a16="http://schemas.microsoft.com/office/drawing/2014/main" id="{553F1FD1-F600-47F4-AA37-9CD928B91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495800"/>
            <a:ext cx="4038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vi-VN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 đồng</a:t>
            </a:r>
            <a:r>
              <a:rPr lang="vi-VN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vi-VN" sz="3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altLang="vi-VN" sz="3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(n)</a:t>
            </a:r>
            <a:endParaRPr lang="en-US" altLang="vi-VN" sz="36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2" name="TextBox 10">
            <a:extLst>
              <a:ext uri="{FF2B5EF4-FFF2-40B4-BE49-F238E27FC236}">
                <a16:creationId xmlns="" xmlns:a16="http://schemas.microsoft.com/office/drawing/2014/main" id="{52DC8772-492E-4E95-B738-89B9F05A5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868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/>
      <p:bldP spid="55302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="" xmlns:a16="http://schemas.microsoft.com/office/drawing/2014/main" id="{9F464F5C-AED1-4ABC-A915-3BC6814AE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2400"/>
            <a:ext cx="826905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4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4400" b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8 – </a:t>
            </a:r>
            <a:r>
              <a:rPr lang="en-US" altLang="vi-VN" sz="44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4400" b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8: </a:t>
            </a:r>
            <a:r>
              <a:rPr lang="en-US" alt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NHIỄM SẮC THỂ</a:t>
            </a:r>
            <a:endParaRPr lang="en-US" altLang="vi-VN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46" y="1021866"/>
            <a:ext cx="7955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trưng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69" y="1735773"/>
            <a:ext cx="88957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0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vi-VN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vi-VN" sz="20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vi-VN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0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vi-VN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vi-VN" sz="20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vi-VN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nhau</a:t>
            </a:r>
            <a:r>
              <a:rPr lang="en-US" altLang="vi-VN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về</a:t>
            </a:r>
            <a:r>
              <a:rPr lang="en-US" altLang="vi-VN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vi-VN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kích</a:t>
            </a:r>
            <a:r>
              <a:rPr lang="en-US" altLang="vi-VN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thước</a:t>
            </a:r>
            <a:r>
              <a:rPr lang="en-US" altLang="vi-VN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. </a:t>
            </a:r>
            <a:endParaRPr lang="en-US" altLang="vi-VN" sz="20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9" descr="book9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181600"/>
            <a:ext cx="1981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75146" y="2203459"/>
            <a:ext cx="8991600" cy="405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eaLnBrk="0" fontAlgn="auto" latinLnBrk="0" hangingPunc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TB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NST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sng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kumimoji="0" lang="en-US" sz="3200" b="1" i="1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sng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kumimoji="0" lang="en-US" sz="3200" b="1" i="1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sng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3200" b="1" i="1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sng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3200" b="1" i="1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sng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kumimoji="0" lang="en-US" sz="3200" b="1" i="1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sng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0" fontAlgn="auto" latinLnBrk="0" hangingPunc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TB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3200" b="1" i="1" u="sng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3200" b="1" i="1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sng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kumimoji="0" lang="en-US" sz="3200" b="1" i="1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NST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sng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3200" b="1" i="1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sng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sz="3200" b="1" i="1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sng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34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2" name="Picture 72" descr="Bo NST ruoi giam">
            <a:extLst>
              <a:ext uri="{FF2B5EF4-FFF2-40B4-BE49-F238E27FC236}">
                <a16:creationId xmlns="" xmlns:a16="http://schemas.microsoft.com/office/drawing/2014/main" id="{C4D9FA67-2715-4437-8BF4-0071A37AA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495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11" name="Rectangle 47">
            <a:extLst>
              <a:ext uri="{FF2B5EF4-FFF2-40B4-BE49-F238E27FC236}">
                <a16:creationId xmlns="" xmlns:a16="http://schemas.microsoft.com/office/drawing/2014/main" id="{73AD525C-FBB5-46DA-8D1A-2280EECEE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295400"/>
            <a:ext cx="48006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Quan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sát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8.2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mô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tả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bộ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NST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ruồi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giấm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lượng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dạng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</a:p>
          <a:p>
            <a:pPr>
              <a:buFontTx/>
              <a:buChar char="-"/>
            </a:pPr>
            <a:endParaRPr lang="en-US" altLang="vi-VN" sz="40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12691" name="Rectangle 51">
            <a:extLst>
              <a:ext uri="{FF2B5EF4-FFF2-40B4-BE49-F238E27FC236}">
                <a16:creationId xmlns="" xmlns:a16="http://schemas.microsoft.com/office/drawing/2014/main" id="{6CC5EF87-5A32-4A63-8991-3808D285D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2400"/>
            <a:ext cx="5486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 dirty="0" err="1">
                <a:latin typeface="VNI-Times" pitchFamily="2" charset="0"/>
                <a:cs typeface="Arial" panose="020B0604020202020204" pitchFamily="34" charset="0"/>
              </a:rPr>
              <a:t>Bảng</a:t>
            </a:r>
            <a:r>
              <a:rPr lang="en-US" altLang="vi-VN" sz="2400" b="1" dirty="0">
                <a:latin typeface="VNI-Times" pitchFamily="2" charset="0"/>
                <a:cs typeface="Arial" panose="020B0604020202020204" pitchFamily="34" charset="0"/>
              </a:rPr>
              <a:t> 8. </a:t>
            </a:r>
            <a:r>
              <a:rPr lang="en-US" altLang="vi-VN" sz="2400" b="1" dirty="0" err="1">
                <a:latin typeface="VNI-Times" pitchFamily="2" charset="0"/>
                <a:cs typeface="Arial" panose="020B0604020202020204" pitchFamily="34" charset="0"/>
              </a:rPr>
              <a:t>Soá</a:t>
            </a:r>
            <a:r>
              <a:rPr lang="en-US" altLang="vi-VN" sz="2400" b="1" dirty="0"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latin typeface="VNI-Times" pitchFamily="2" charset="0"/>
                <a:cs typeface="Arial" panose="020B0604020202020204" pitchFamily="34" charset="0"/>
              </a:rPr>
              <a:t>löôïng</a:t>
            </a:r>
            <a:r>
              <a:rPr lang="en-US" altLang="vi-VN" sz="2400" b="1" dirty="0">
                <a:latin typeface="VNI-Times" pitchFamily="2" charset="0"/>
                <a:cs typeface="Arial" panose="020B0604020202020204" pitchFamily="34" charset="0"/>
              </a:rPr>
              <a:t> NST </a:t>
            </a:r>
            <a:r>
              <a:rPr lang="en-US" altLang="vi-VN" sz="2400" b="1" dirty="0" err="1">
                <a:latin typeface="VNI-Times" pitchFamily="2" charset="0"/>
                <a:cs typeface="Arial" panose="020B0604020202020204" pitchFamily="34" charset="0"/>
              </a:rPr>
              <a:t>cuûa</a:t>
            </a:r>
            <a:r>
              <a:rPr lang="en-US" altLang="vi-VN" sz="2400" b="1" dirty="0"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latin typeface="VNI-Times" pitchFamily="2" charset="0"/>
                <a:cs typeface="Arial" panose="020B0604020202020204" pitchFamily="34" charset="0"/>
              </a:rPr>
              <a:t>moät</a:t>
            </a:r>
            <a:r>
              <a:rPr lang="en-US" altLang="vi-VN" sz="2400" b="1" dirty="0"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latin typeface="VNI-Times" pitchFamily="2" charset="0"/>
                <a:cs typeface="Arial" panose="020B0604020202020204" pitchFamily="34" charset="0"/>
              </a:rPr>
              <a:t>soá</a:t>
            </a:r>
            <a:r>
              <a:rPr lang="en-US" altLang="vi-VN" sz="2400" b="1" dirty="0"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latin typeface="VNI-Times" pitchFamily="2" charset="0"/>
                <a:cs typeface="Arial" panose="020B0604020202020204" pitchFamily="34" charset="0"/>
              </a:rPr>
              <a:t>loaøi</a:t>
            </a:r>
            <a:endParaRPr lang="en-US" altLang="vi-VN" sz="2400" b="1" dirty="0"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36914" name="Rectangle 50">
            <a:extLst>
              <a:ext uri="{FF2B5EF4-FFF2-40B4-BE49-F238E27FC236}">
                <a16:creationId xmlns="" xmlns:a16="http://schemas.microsoft.com/office/drawing/2014/main" id="{40F4FD42-1C3D-4C00-AA3E-F7632DBF0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924300"/>
            <a:ext cx="4572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loài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đơn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khác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giữa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cơ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đực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cơ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1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cặp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NST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giới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XX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XY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11" grpId="0"/>
      <p:bldP spid="369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2">
            <a:extLst>
              <a:ext uri="{FF2B5EF4-FFF2-40B4-BE49-F238E27FC236}">
                <a16:creationId xmlns="" xmlns:a16="http://schemas.microsoft.com/office/drawing/2014/main" id="{7353B072-6138-4B7B-AF16-E395DB6F8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0"/>
            <a:ext cx="85344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vi-VN" sz="40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altLang="vi-VN" sz="4000" b="1" i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NST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xít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chấu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rệp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 hay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nhậy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( 2n)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62" name="Group 50">
            <a:extLst>
              <a:ext uri="{FF2B5EF4-FFF2-40B4-BE49-F238E27FC236}">
                <a16:creationId xmlns="" xmlns:a16="http://schemas.microsoft.com/office/drawing/2014/main" id="{F667039F-FF51-4FF8-BCF3-06D7F2602208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228600" y="228600"/>
          <a:ext cx="8915400" cy="480060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="" xmlns:a16="http://schemas.microsoft.com/office/drawing/2014/main" val="2484798629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8271212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3396123848"/>
                    </a:ext>
                  </a:extLst>
                </a:gridCol>
                <a:gridCol w="2362200">
                  <a:extLst>
                    <a:ext uri="{9D8B030D-6E8A-4147-A177-3AD203B41FA5}">
                      <a16:colId xmlns="" xmlns:a16="http://schemas.microsoft.com/office/drawing/2014/main" val="329959535"/>
                    </a:ext>
                  </a:extLst>
                </a:gridCol>
                <a:gridCol w="749300">
                  <a:extLst>
                    <a:ext uri="{9D8B030D-6E8A-4147-A177-3AD203B41FA5}">
                      <a16:colId xmlns="" xmlns:a16="http://schemas.microsoft.com/office/drawing/2014/main" val="2143878525"/>
                    </a:ext>
                  </a:extLst>
                </a:gridCol>
                <a:gridCol w="1155700">
                  <a:extLst>
                    <a:ext uri="{9D8B030D-6E8A-4147-A177-3AD203B41FA5}">
                      <a16:colId xmlns="" xmlns:a16="http://schemas.microsoft.com/office/drawing/2014/main" val="1549966708"/>
                    </a:ext>
                  </a:extLst>
                </a:gridCol>
              </a:tblGrid>
              <a:tr h="12955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Loài</a:t>
                      </a:r>
                      <a:endParaRPr kumimoji="0" lang="en-US" alt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Loài</a:t>
                      </a:r>
                      <a:endParaRPr kumimoji="0" lang="en-US" alt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78839537"/>
                  </a:ext>
                </a:extLst>
              </a:tr>
              <a:tr h="8489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kumimoji="0" lang="en-US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Đậu Hà Lan</a:t>
                      </a:r>
                      <a:endParaRPr kumimoji="0" lang="en-US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55703788"/>
                  </a:ext>
                </a:extLst>
              </a:tr>
              <a:tr h="9256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Tinh tinh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Ngô</a:t>
                      </a:r>
                      <a:endParaRPr kumimoji="0" lang="en-US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51958007"/>
                  </a:ext>
                </a:extLst>
              </a:tr>
              <a:tr h="84661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Gà</a:t>
                      </a:r>
                      <a:endParaRPr kumimoji="0" lang="en-US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Lúa nước</a:t>
                      </a:r>
                      <a:endParaRPr kumimoji="0" lang="en-US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71847375"/>
                  </a:ext>
                </a:extLst>
              </a:tr>
              <a:tr h="8838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Ruồi giấm</a:t>
                      </a:r>
                      <a:endParaRPr kumimoji="0" lang="en-US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 chép</a:t>
                      </a:r>
                      <a:endParaRPr kumimoji="0" lang="en-US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10277150"/>
                  </a:ext>
                </a:extLst>
              </a:tr>
            </a:tbl>
          </a:graphicData>
        </a:graphic>
      </p:graphicFrame>
      <p:sp>
        <p:nvSpPr>
          <p:cNvPr id="112643" name="Text Box 3">
            <a:extLst>
              <a:ext uri="{FF2B5EF4-FFF2-40B4-BE49-F238E27FC236}">
                <a16:creationId xmlns="" xmlns:a16="http://schemas.microsoft.com/office/drawing/2014/main" id="{C1F9026B-6658-4C84-B537-3B7A9F7ED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03674"/>
            <a:ext cx="8915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50000">
                      <a:srgbClr val="FFFF00"/>
                    </a:gs>
                    <a:gs pos="100000">
                      <a:srgbClr val="FFFFFF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i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Nghiên cứu bảng trên cho biết</a:t>
            </a:r>
            <a:r>
              <a:rPr lang="en-US" altLang="vi-VN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36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Số lượng NST </a:t>
            </a:r>
            <a:r>
              <a:rPr lang="en-US" altLang="vi-VN" sz="3600" b="1" dirty="0" err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altLang="vi-VN" sz="36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bội có phản ánh sự tiến hóa của loài không?</a:t>
            </a:r>
            <a:endParaRPr lang="en-US" altLang="vi-VN" sz="36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9" name="Rectangle 49">
            <a:extLst>
              <a:ext uri="{FF2B5EF4-FFF2-40B4-BE49-F238E27FC236}">
                <a16:creationId xmlns="" xmlns:a16="http://schemas.microsoft.com/office/drawing/2014/main" id="{6C2388F0-566B-4F0F-8DDE-2139BAA8D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486400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3500" y="5190148"/>
            <a:ext cx="723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3600" b="1" dirty="0" smtClean="0">
                <a:latin typeface="Times New Roman" pitchFamily="18" charset="0"/>
                <a:cs typeface="Times New Roman" pitchFamily="18" charset="0"/>
              </a:rPr>
              <a:t>Số lượng NST Lưỡng bội </a:t>
            </a:r>
            <a:r>
              <a:rPr lang="en-US" altLang="vi-VN" sz="3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3600" b="1" dirty="0" smtClean="0">
                <a:latin typeface="Times New Roman" pitchFamily="18" charset="0"/>
                <a:cs typeface="Times New Roman" pitchFamily="18" charset="0"/>
              </a:rPr>
              <a:t> phản ánh sự tiến hóa của loài.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8">
            <a:extLst>
              <a:ext uri="{FF2B5EF4-FFF2-40B4-BE49-F238E27FC236}">
                <a16:creationId xmlns="" xmlns:a16="http://schemas.microsoft.com/office/drawing/2014/main" id="{19EC68A3-999F-4CA0-8F94-A53FD9F5B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304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9" name="Picture 19" descr="12">
            <a:extLst>
              <a:ext uri="{FF2B5EF4-FFF2-40B4-BE49-F238E27FC236}">
                <a16:creationId xmlns="" xmlns:a16="http://schemas.microsoft.com/office/drawing/2014/main" id="{785B7664-3C9B-4A2A-90F9-6C6F61998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0"/>
            <a:ext cx="60960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759CDC27-8323-424B-B06C-9B3C98A49190}"/>
              </a:ext>
            </a:extLst>
          </p:cNvPr>
          <p:cNvSpPr txBox="1"/>
          <p:nvPr/>
        </p:nvSpPr>
        <p:spPr>
          <a:xfrm>
            <a:off x="0" y="4968519"/>
            <a:ext cx="3733800" cy="1076325"/>
          </a:xfrm>
          <a:prstGeom prst="rect">
            <a:avLst/>
          </a:prstGeom>
          <a:noFill/>
          <a:ln>
            <a:solidFill>
              <a:schemeClr val="tx2">
                <a:lumMod val="9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ruồi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giấm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NST</a:t>
            </a:r>
            <a:r>
              <a:rPr lang="en-US" altLang="vi-V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vi-VN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4" name="Hộp Văn bản 2">
            <a:extLst>
              <a:ext uri="{FF2B5EF4-FFF2-40B4-BE49-F238E27FC236}">
                <a16:creationId xmlns="" xmlns:a16="http://schemas.microsoft.com/office/drawing/2014/main" id="{443CA2B5-4784-454B-84D3-BD249D5E7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968519"/>
            <a:ext cx="4953000" cy="10763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Tế bào người có bao nhiêu cặp NST?</a:t>
            </a:r>
            <a:r>
              <a:rPr lang="en-US" altLang="vi-VN" sz="3200" b="1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vi-VN" alt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2" name="Rectangle 6">
            <a:extLst>
              <a:ext uri="{FF2B5EF4-FFF2-40B4-BE49-F238E27FC236}">
                <a16:creationId xmlns="" xmlns:a16="http://schemas.microsoft.com/office/drawing/2014/main" id="{A29FEFBF-4E9B-40F1-8A17-4D210F0CA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087534"/>
            <a:ext cx="852170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đặc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bộ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NST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tế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bào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đặc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điểm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nào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</a:p>
        </p:txBody>
      </p:sp>
      <p:sp>
        <p:nvSpPr>
          <p:cNvPr id="39943" name="Rectangle 7">
            <a:extLst>
              <a:ext uri="{FF2B5EF4-FFF2-40B4-BE49-F238E27FC236}">
                <a16:creationId xmlns="" xmlns:a16="http://schemas.microsoft.com/office/drawing/2014/main" id="{9E330EB8-0BD9-4BB9-9DF0-63D9097B9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93540"/>
            <a:ext cx="914399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vi-VN" sz="40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Tế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bào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mỗi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loài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bộ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NST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đặc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trưng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lượng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dạng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174" grpId="0" animBg="1"/>
      <p:bldP spid="39942" grpId="0"/>
      <p:bldP spid="39942" grpId="1"/>
      <p:bldP spid="399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="" xmlns:a16="http://schemas.microsoft.com/office/drawing/2014/main" id="{9F464F5C-AED1-4ABC-A915-3BC6814AE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2400"/>
            <a:ext cx="826905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4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4400" b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8 – </a:t>
            </a:r>
            <a:r>
              <a:rPr lang="en-US" altLang="vi-VN" sz="44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4400" b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8: </a:t>
            </a:r>
            <a:r>
              <a:rPr lang="en-US" alt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NHIỄM SẮC THỂ</a:t>
            </a:r>
            <a:endParaRPr lang="en-US" altLang="vi-VN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46" y="1021866"/>
            <a:ext cx="7955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trưng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69" y="1735773"/>
            <a:ext cx="88957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0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vi-VN" sz="20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vi-VN" sz="20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vi-VN" sz="20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sz="20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0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0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vi-VN" sz="20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vi-VN" sz="20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vi-VN" sz="20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nhau</a:t>
            </a:r>
            <a:r>
              <a:rPr lang="en-US" altLang="vi-VN" sz="20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về</a:t>
            </a:r>
            <a:r>
              <a:rPr lang="en-US" altLang="vi-VN" sz="20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0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vi-VN" sz="20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kích</a:t>
            </a:r>
            <a:r>
              <a:rPr lang="en-US" altLang="vi-VN" sz="20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thước</a:t>
            </a:r>
            <a:r>
              <a:rPr lang="en-US" altLang="vi-VN" sz="20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. </a:t>
            </a:r>
            <a:endParaRPr lang="en-US" altLang="vi-VN" sz="2000" b="1" dirty="0">
              <a:solidFill>
                <a:srgbClr val="000000">
                  <a:lumMod val="10000"/>
                </a:srgb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9" descr="book9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181600"/>
            <a:ext cx="1981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75146" y="2203459"/>
            <a:ext cx="8991600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auto" hangingPunc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TB </a:t>
            </a:r>
            <a:r>
              <a:rPr lang="en-US" sz="2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NST </a:t>
            </a:r>
            <a:r>
              <a:rPr lang="en-US" sz="2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2n.</a:t>
            </a:r>
          </a:p>
          <a:p>
            <a:pPr algn="just" eaLnBrk="0" fontAlgn="auto" hangingPunc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TB </a:t>
            </a:r>
            <a:r>
              <a:rPr lang="en-US" sz="2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NST </a:t>
            </a:r>
            <a:r>
              <a:rPr lang="en-US" sz="2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n.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sz="2000" b="1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E330EB8-0BD9-4BB9-9DF0-63D9097B9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6" y="4076232"/>
            <a:ext cx="914399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vi-VN" sz="40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Tế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bào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mỗi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loài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bộ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NST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đặc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trưng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lượng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dạng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628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>
            <a:extLst>
              <a:ext uri="{FF2B5EF4-FFF2-40B4-BE49-F238E27FC236}">
                <a16:creationId xmlns="" xmlns:a16="http://schemas.microsoft.com/office/drawing/2014/main" id="{22667D70-8A99-441E-AD36-8CE420AFBD11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88240" y="3810000"/>
            <a:ext cx="4684973" cy="2819399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vi-VN" sz="2800" b="1" i="1" u="sng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Tại</a:t>
            </a:r>
            <a:r>
              <a:rPr lang="en-US" altLang="vi-VN" sz="2800" b="1" i="1" u="sng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i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kì</a:t>
            </a:r>
            <a:r>
              <a:rPr lang="en-US" altLang="vi-VN" sz="2800" b="1" i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i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giữa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NST co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ngắn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cực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chiều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0,5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đến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50</a:t>
            </a:r>
            <a:r>
              <a:rPr lang="el-G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đường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kính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0,2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đến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l-G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vi-VN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vi-VN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dạng</a:t>
            </a:r>
            <a:r>
              <a:rPr lang="en-US" altLang="vi-VN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đặc</a:t>
            </a:r>
            <a:r>
              <a:rPr lang="en-US" altLang="vi-VN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hạt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que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hoặc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V.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vi-VN" sz="2800" b="1" dirty="0"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1269" name="Picture 5" descr="Hinh dang NST o ky giua">
            <a:extLst>
              <a:ext uri="{FF2B5EF4-FFF2-40B4-BE49-F238E27FC236}">
                <a16:creationId xmlns="" xmlns:a16="http://schemas.microsoft.com/office/drawing/2014/main" id="{134236BD-B5BA-42EF-A1F0-99564C2BF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"/>
            <a:ext cx="4117454" cy="248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chu ki te bao">
            <a:extLst>
              <a:ext uri="{FF2B5EF4-FFF2-40B4-BE49-F238E27FC236}">
                <a16:creationId xmlns="" xmlns:a16="http://schemas.microsoft.com/office/drawing/2014/main" id="{41C53938-7F2F-4EA4-B1CC-53C50124A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352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22667D70-8A99-441E-AD36-8CE420AFB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19600"/>
            <a:ext cx="3922973" cy="24383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vi-VN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en-US" altLang="vi-VN" sz="2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Tùy</a:t>
            </a:r>
            <a:r>
              <a:rPr lang="en-US" altLang="vi-VN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theo</a:t>
            </a:r>
            <a:r>
              <a:rPr lang="en-US" altLang="vi-VN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mức</a:t>
            </a:r>
            <a:r>
              <a:rPr lang="en-US" altLang="vi-VN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</a:t>
            </a:r>
            <a:r>
              <a:rPr lang="en-US" altLang="vi-VN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đóng</a:t>
            </a:r>
            <a:r>
              <a:rPr lang="en-US" altLang="vi-VN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duỗi</a:t>
            </a:r>
            <a:r>
              <a:rPr lang="en-US" altLang="vi-VN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xoắn</a:t>
            </a:r>
            <a:r>
              <a:rPr lang="en-US" altLang="vi-VN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mà</a:t>
            </a:r>
            <a:r>
              <a:rPr lang="en-US" altLang="vi-VN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chiều</a:t>
            </a:r>
            <a:r>
              <a:rPr lang="en-US" altLang="vi-VN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dài</a:t>
            </a:r>
            <a:r>
              <a:rPr lang="en-US" altLang="vi-VN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vi-VN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NST </a:t>
            </a:r>
            <a:r>
              <a:rPr lang="en-US" altLang="vi-VN" sz="2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khác</a:t>
            </a:r>
            <a:r>
              <a:rPr lang="en-US" altLang="vi-VN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lang="en-US" altLang="vi-VN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altLang="vi-VN" sz="2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vi-VN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kì</a:t>
            </a:r>
            <a:r>
              <a:rPr lang="en-US" altLang="vi-VN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vi-VN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quá</a:t>
            </a:r>
            <a:r>
              <a:rPr lang="en-US" altLang="vi-VN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trình</a:t>
            </a:r>
            <a:r>
              <a:rPr lang="en-US" altLang="vi-VN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vi-VN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chia </a:t>
            </a:r>
            <a:r>
              <a:rPr lang="en-US" altLang="vi-VN" sz="2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tế</a:t>
            </a:r>
            <a:r>
              <a:rPr lang="en-US" altLang="vi-VN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bào</a:t>
            </a:r>
            <a:r>
              <a:rPr lang="en-US" altLang="vi-VN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endParaRPr lang="el-GR" altLang="vi-VN" sz="2800" b="1" kern="0" dirty="0"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="" xmlns:a16="http://schemas.microsoft.com/office/drawing/2014/main" id="{9F464F5C-AED1-4ABC-A915-3BC6814AE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2400"/>
            <a:ext cx="826905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4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4400" b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8 – </a:t>
            </a:r>
            <a:r>
              <a:rPr lang="en-US" altLang="vi-VN" sz="44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4400" b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8: </a:t>
            </a:r>
            <a:r>
              <a:rPr lang="en-US" alt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NHIỄM SẮC THỂ</a:t>
            </a:r>
            <a:endParaRPr lang="en-US" altLang="vi-VN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929862"/>
            <a:ext cx="7955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trưng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63" y="1905000"/>
            <a:ext cx="6301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II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90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C:\Users\Ngoc Tu\Desktop\hinh-nen-powerpoint-thien-nhien-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3999" cy="6858000"/>
          </a:xfrm>
          <a:noFill/>
        </p:spPr>
      </p:pic>
      <p:sp>
        <p:nvSpPr>
          <p:cNvPr id="5" name="WordArt 5" descr="Narrow vertical">
            <a:extLst>
              <a:ext uri="{FF2B5EF4-FFF2-40B4-BE49-F238E27FC236}">
                <a16:creationId xmlns="" xmlns:a16="http://schemas.microsoft.com/office/drawing/2014/main" id="{C254C554-8A98-4223-969D-95FD8DE74D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1600200"/>
            <a:ext cx="3505200" cy="457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II</a:t>
            </a:r>
          </a:p>
        </p:txBody>
      </p:sp>
      <p:sp>
        <p:nvSpPr>
          <p:cNvPr id="6" name="WordArt 30">
            <a:extLst>
              <a:ext uri="{FF2B5EF4-FFF2-40B4-BE49-F238E27FC236}">
                <a16:creationId xmlns="" xmlns:a16="http://schemas.microsoft.com/office/drawing/2014/main" id="{DDAA364E-86AF-4E5B-AA49-F2E7E8D1D8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2275219"/>
            <a:ext cx="4495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ln w="127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50000">
                      <a:srgbClr val="0000FF"/>
                    </a:gs>
                    <a:gs pos="100000">
                      <a:srgbClr val="FF00FF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NHIỄM SẮC THỂ</a:t>
            </a:r>
          </a:p>
        </p:txBody>
      </p:sp>
      <p:sp>
        <p:nvSpPr>
          <p:cNvPr id="7" name="WordArt 25" descr="White marble">
            <a:extLst>
              <a:ext uri="{FF2B5EF4-FFF2-40B4-BE49-F238E27FC236}">
                <a16:creationId xmlns="" xmlns:a16="http://schemas.microsoft.com/office/drawing/2014/main" id="{752552AE-D834-4390-86F6-C4E13F948F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3619500"/>
            <a:ext cx="1724167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vi-VN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" name="WordArt 22">
            <a:extLst>
              <a:ext uri="{FF2B5EF4-FFF2-40B4-BE49-F238E27FC236}">
                <a16:creationId xmlns="" xmlns:a16="http://schemas.microsoft.com/office/drawing/2014/main" id="{C14630B3-5125-4BE4-9941-A8596DF1FB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3429000"/>
            <a:ext cx="4953000" cy="1600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b="1" kern="10" dirty="0">
                <a:ln w="1270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NHIỄM SẮC THỂ</a:t>
            </a:r>
          </a:p>
        </p:txBody>
      </p:sp>
    </p:spTree>
    <p:extLst>
      <p:ext uri="{BB962C8B-B14F-4D97-AF65-F5344CB8AC3E}">
        <p14:creationId xmlns:p14="http://schemas.microsoft.com/office/powerpoint/2010/main" val="7820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il_fi" descr="Y-chromosome">
            <a:extLst>
              <a:ext uri="{FF2B5EF4-FFF2-40B4-BE49-F238E27FC236}">
                <a16:creationId xmlns="" xmlns:a16="http://schemas.microsoft.com/office/drawing/2014/main" id="{1048780B-4B79-4DC5-AFAA-05AD81C7E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il_fi" descr="chromosome">
            <a:extLst>
              <a:ext uri="{FF2B5EF4-FFF2-40B4-BE49-F238E27FC236}">
                <a16:creationId xmlns="" xmlns:a16="http://schemas.microsoft.com/office/drawing/2014/main" id="{57F48089-85A0-4599-BB89-50AAF0DCF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-4012"/>
            <a:ext cx="4203032" cy="442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12">
            <a:extLst>
              <a:ext uri="{FF2B5EF4-FFF2-40B4-BE49-F238E27FC236}">
                <a16:creationId xmlns="" xmlns:a16="http://schemas.microsoft.com/office/drawing/2014/main" id="{0E92DD7E-58DE-4A7B-ADC7-F2FB532B7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257800"/>
            <a:ext cx="7772400" cy="6858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Nhiễm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sắc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thể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quan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sát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dưới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kính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hiển</a:t>
            </a:r>
            <a:r>
              <a:rPr lang="en-US" altLang="vi-VN" sz="3600" b="1" dirty="0">
                <a:latin typeface="Times New Roman" panose="02020603050405020304" pitchFamily="18" charset="0"/>
              </a:rPr>
              <a:t> vi 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28600" y="4792913"/>
            <a:ext cx="8763000" cy="120032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Cấu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trúc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điển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NST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rõ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8600" y="4723537"/>
            <a:ext cx="8686800" cy="175432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Cấu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trúc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điển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</a:rPr>
              <a:t> NST </a:t>
            </a:r>
            <a:r>
              <a:rPr lang="en-US" sz="3600" b="1" dirty="0" err="1">
                <a:latin typeface="Times New Roman" panose="02020603050405020304" pitchFamily="18" charset="0"/>
              </a:rPr>
              <a:t>biểu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hiện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rõ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nhất</a:t>
            </a:r>
            <a:r>
              <a:rPr lang="en-US" sz="3600" b="1" dirty="0">
                <a:latin typeface="Times New Roman" panose="02020603050405020304" pitchFamily="18" charset="0"/>
              </a:rPr>
              <a:t> ở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kì</a:t>
            </a: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giữa</a:t>
            </a: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quá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trình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phân</a:t>
            </a:r>
            <a:r>
              <a:rPr lang="en-US" sz="3600" b="1" dirty="0" smtClean="0">
                <a:latin typeface="Times New Roman" panose="02020603050405020304" pitchFamily="18" charset="0"/>
              </a:rPr>
              <a:t> chia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tế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bào</a:t>
            </a:r>
            <a:r>
              <a:rPr lang="en-US" sz="3600" b="1" dirty="0" smtClean="0">
                <a:latin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9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5" descr="8">
            <a:extLst>
              <a:ext uri="{FF2B5EF4-FFF2-40B4-BE49-F238E27FC236}">
                <a16:creationId xmlns="" xmlns:a16="http://schemas.microsoft.com/office/drawing/2014/main" id="{049B87D3-C455-4D88-A283-49B40062A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" r="9731"/>
          <a:stretch>
            <a:fillRect/>
          </a:stretch>
        </p:blipFill>
        <p:spPr bwMode="auto">
          <a:xfrm>
            <a:off x="0" y="0"/>
            <a:ext cx="4800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Rectangle 9">
            <a:extLst>
              <a:ext uri="{FF2B5EF4-FFF2-40B4-BE49-F238E27FC236}">
                <a16:creationId xmlns="" xmlns:a16="http://schemas.microsoft.com/office/drawing/2014/main" id="{CBFA1149-B28A-49F5-BC25-E8EDF17CF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953000"/>
            <a:ext cx="16764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 dirty="0" err="1">
                <a:solidFill>
                  <a:srgbClr val="CC0099"/>
                </a:solidFill>
              </a:rPr>
              <a:t>Crômatit</a:t>
            </a:r>
            <a:endParaRPr lang="en-US" altLang="vi-VN" sz="2400" b="1" dirty="0">
              <a:solidFill>
                <a:srgbClr val="CC0099"/>
              </a:solidFill>
            </a:endParaRPr>
          </a:p>
        </p:txBody>
      </p:sp>
      <p:sp>
        <p:nvSpPr>
          <p:cNvPr id="13322" name="Rectangle 10">
            <a:extLst>
              <a:ext uri="{FF2B5EF4-FFF2-40B4-BE49-F238E27FC236}">
                <a16:creationId xmlns="" xmlns:a16="http://schemas.microsoft.com/office/drawing/2014/main" id="{274084A7-7C12-49AF-84FF-2A037415E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943100"/>
            <a:ext cx="17526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solidFill>
                  <a:srgbClr val="CC0099"/>
                </a:solidFill>
              </a:rPr>
              <a:t>Tâm Động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C7A5156B-379C-4423-A0DF-FE4036077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0"/>
            <a:ext cx="3733800" cy="3581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vi-VN" sz="3600" b="1" kern="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36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kern="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vi-VN" sz="36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kern="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3600" b="1" kern="0" dirty="0" smtClean="0">
                <a:latin typeface="Times New Roman" pitchFamily="18" charset="0"/>
                <a:cs typeface="Times New Roman" pitchFamily="18" charset="0"/>
              </a:rPr>
              <a:t> 8.5 </a:t>
            </a:r>
            <a:r>
              <a:rPr lang="en-US" altLang="vi-VN" sz="3600" b="1" kern="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vi-VN" sz="36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kern="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36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kern="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vi-VN" sz="36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kern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6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kern="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600" b="1" kern="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vi-VN" sz="3600" b="1" kern="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3600" b="1" kern="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vi-VN" sz="3600" b="1" kern="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vi-VN" sz="36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kern="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36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kern="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vi-VN" sz="36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kern="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vi-VN" sz="36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kern="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altLang="vi-VN" sz="36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kern="0" dirty="0" err="1" smtClean="0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altLang="vi-VN" sz="36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kern="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36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kern="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600" b="1" kern="0" dirty="0" smtClean="0">
                <a:latin typeface="Times New Roman" pitchFamily="18" charset="0"/>
                <a:cs typeface="Times New Roman" pitchFamily="18" charset="0"/>
              </a:rPr>
              <a:t> NST?</a:t>
            </a:r>
          </a:p>
        </p:txBody>
      </p:sp>
      <p:grpSp>
        <p:nvGrpSpPr>
          <p:cNvPr id="11" name="Group 16">
            <a:extLst>
              <a:ext uri="{FF2B5EF4-FFF2-40B4-BE49-F238E27FC236}">
                <a16:creationId xmlns="" xmlns:a16="http://schemas.microsoft.com/office/drawing/2014/main" id="{FF841C48-3316-45EC-8A58-265659FCB892}"/>
              </a:ext>
            </a:extLst>
          </p:cNvPr>
          <p:cNvGrpSpPr>
            <a:grpSpLocks/>
          </p:cNvGrpSpPr>
          <p:nvPr/>
        </p:nvGrpSpPr>
        <p:grpSpPr bwMode="auto">
          <a:xfrm>
            <a:off x="461963" y="2903539"/>
            <a:ext cx="1295400" cy="830263"/>
            <a:chOff x="243" y="1685"/>
            <a:chExt cx="816" cy="523"/>
          </a:xfrm>
        </p:grpSpPr>
        <p:sp>
          <p:nvSpPr>
            <p:cNvPr id="12" name="Text Box 10">
              <a:extLst>
                <a:ext uri="{FF2B5EF4-FFF2-40B4-BE49-F238E27FC236}">
                  <a16:creationId xmlns="" xmlns:a16="http://schemas.microsoft.com/office/drawing/2014/main" id="{8BAA10BE-1F1C-48B7-AB6C-586BE620D9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" y="1685"/>
              <a:ext cx="624" cy="523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Cánh dài</a:t>
              </a:r>
            </a:p>
          </p:txBody>
        </p:sp>
        <p:sp>
          <p:nvSpPr>
            <p:cNvPr id="13" name="Line 14">
              <a:extLst>
                <a:ext uri="{FF2B5EF4-FFF2-40B4-BE49-F238E27FC236}">
                  <a16:creationId xmlns="" xmlns:a16="http://schemas.microsoft.com/office/drawing/2014/main" id="{6B4756FF-F7BF-4AE5-BE85-4EECF6D09A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7" y="1717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7">
            <a:extLst>
              <a:ext uri="{FF2B5EF4-FFF2-40B4-BE49-F238E27FC236}">
                <a16:creationId xmlns="" xmlns:a16="http://schemas.microsoft.com/office/drawing/2014/main" id="{F64853D9-9052-47CE-BBD0-CEFECD92232A}"/>
              </a:ext>
            </a:extLst>
          </p:cNvPr>
          <p:cNvGrpSpPr>
            <a:grpSpLocks/>
          </p:cNvGrpSpPr>
          <p:nvPr/>
        </p:nvGrpSpPr>
        <p:grpSpPr bwMode="auto">
          <a:xfrm>
            <a:off x="386447" y="599885"/>
            <a:ext cx="1371600" cy="830263"/>
            <a:chOff x="2448" y="672"/>
            <a:chExt cx="864" cy="523"/>
          </a:xfrm>
        </p:grpSpPr>
        <p:sp>
          <p:nvSpPr>
            <p:cNvPr id="15" name="Text Box 11">
              <a:extLst>
                <a:ext uri="{FF2B5EF4-FFF2-40B4-BE49-F238E27FC236}">
                  <a16:creationId xmlns="" xmlns:a16="http://schemas.microsoft.com/office/drawing/2014/main" id="{F486E179-BACD-485E-BB3D-8B937CE432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672"/>
              <a:ext cx="672" cy="523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Cánh ngắn</a:t>
              </a:r>
            </a:p>
          </p:txBody>
        </p:sp>
        <p:sp>
          <p:nvSpPr>
            <p:cNvPr id="16" name="Line 12">
              <a:extLst>
                <a:ext uri="{FF2B5EF4-FFF2-40B4-BE49-F238E27FC236}">
                  <a16:creationId xmlns="" xmlns:a16="http://schemas.microsoft.com/office/drawing/2014/main" id="{760A3BE9-E332-47E3-A840-CF37D6E666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816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  <p:bldP spid="13322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="" xmlns:a16="http://schemas.microsoft.com/office/drawing/2014/main" id="{E675342B-692F-4337-BA22-B93A22EDA5BE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718" y="5185610"/>
            <a:ext cx="9058528" cy="1858484"/>
          </a:xfrm>
          <a:noFill/>
        </p:spPr>
        <p:txBody>
          <a:bodyPr/>
          <a:lstStyle/>
          <a:p>
            <a:pPr marL="0" indent="0" eaLnBrk="1" hangingPunct="1">
              <a:buNone/>
            </a:pPr>
            <a:r>
              <a:rPr lang="en-US" alt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NST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vi-VN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crômatit</a:t>
            </a:r>
            <a:r>
              <a:rPr lang="en-US" alt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đính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="" xmlns:a16="http://schemas.microsoft.com/office/drawing/2014/main" id="{C7A5156B-379C-4423-A0DF-FE4036077D6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5692" y="5232593"/>
            <a:ext cx="8397308" cy="956009"/>
          </a:xfrm>
          <a:noFill/>
        </p:spPr>
        <p:txBody>
          <a:bodyPr/>
          <a:lstStyle/>
          <a:p>
            <a:pPr marL="0" indent="0" eaLnBrk="1" hangingPunct="1">
              <a:buNone/>
            </a:pPr>
            <a:r>
              <a:rPr lang="en-US" altLang="vi-VN" sz="3600" b="1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altLang="vi-VN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tả cấu trúc điển hình của NST?</a:t>
            </a:r>
          </a:p>
        </p:txBody>
      </p:sp>
      <p:grpSp>
        <p:nvGrpSpPr>
          <p:cNvPr id="2" name="Group 15">
            <a:extLst>
              <a:ext uri="{FF2B5EF4-FFF2-40B4-BE49-F238E27FC236}">
                <a16:creationId xmlns="" xmlns:a16="http://schemas.microsoft.com/office/drawing/2014/main" id="{19DD0C07-707B-4423-9DFF-406F65C74C9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10246" cy="5185610"/>
            <a:chOff x="2736" y="384"/>
            <a:chExt cx="3024" cy="2160"/>
          </a:xfrm>
        </p:grpSpPr>
        <p:pic>
          <p:nvPicPr>
            <p:cNvPr id="43013" name="Picture 6" descr="Cau truc NST o ki giua cua qua trinh phan chia te bao">
              <a:extLst>
                <a:ext uri="{FF2B5EF4-FFF2-40B4-BE49-F238E27FC236}">
                  <a16:creationId xmlns="" xmlns:a16="http://schemas.microsoft.com/office/drawing/2014/main" id="{D1910BAE-6FAF-4031-AF9D-A8C5ACA4C8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384"/>
              <a:ext cx="1632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4" name="Picture 7" descr="Anh chup NST o ky giua cua qua trinh phan chia te bao duoi kinh hien vi dien tu">
              <a:extLst>
                <a:ext uri="{FF2B5EF4-FFF2-40B4-BE49-F238E27FC236}">
                  <a16:creationId xmlns="" xmlns:a16="http://schemas.microsoft.com/office/drawing/2014/main" id="{BB84C1E8-8662-412D-8828-4AF3A8F715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84"/>
              <a:ext cx="1536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6" name="Text Box 8">
            <a:extLst>
              <a:ext uri="{FF2B5EF4-FFF2-40B4-BE49-F238E27FC236}">
                <a16:creationId xmlns="" xmlns:a16="http://schemas.microsoft.com/office/drawing/2014/main" id="{B95B0DF4-8748-466D-9F00-7B5C3E1C8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292" y="1702506"/>
            <a:ext cx="1828800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 động</a:t>
            </a:r>
          </a:p>
        </p:txBody>
      </p:sp>
      <p:sp>
        <p:nvSpPr>
          <p:cNvPr id="7177" name="Text Box 9">
            <a:extLst>
              <a:ext uri="{FF2B5EF4-FFF2-40B4-BE49-F238E27FC236}">
                <a16:creationId xmlns="" xmlns:a16="http://schemas.microsoft.com/office/drawing/2014/main" id="{881AA928-9035-460A-B22E-45BE57457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7166" y="3984315"/>
            <a:ext cx="1371600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Crômatit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5" descr="8">
            <a:extLst>
              <a:ext uri="{FF2B5EF4-FFF2-40B4-BE49-F238E27FC236}">
                <a16:creationId xmlns="" xmlns:a16="http://schemas.microsoft.com/office/drawing/2014/main" id="{6A0BD0CE-D65A-46BE-B548-A40097A42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" r="9731"/>
          <a:stretch>
            <a:fillRect/>
          </a:stretch>
        </p:blipFill>
        <p:spPr bwMode="auto">
          <a:xfrm>
            <a:off x="76200" y="762000"/>
            <a:ext cx="4800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5">
            <a:extLst>
              <a:ext uri="{FF2B5EF4-FFF2-40B4-BE49-F238E27FC236}">
                <a16:creationId xmlns="" xmlns:a16="http://schemas.microsoft.com/office/drawing/2014/main" id="{E56C3F91-F0A4-4607-A62B-AF5013B3D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715000"/>
            <a:ext cx="16764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400" b="1" dirty="0" err="1">
                <a:solidFill>
                  <a:srgbClr val="CC0099"/>
                </a:solidFill>
                <a:cs typeface="Arial" panose="020B0604020202020204" pitchFamily="34" charset="0"/>
              </a:rPr>
              <a:t>Crômatit</a:t>
            </a:r>
            <a:endParaRPr lang="en-US" altLang="vi-VN" sz="2400" b="1" dirty="0">
              <a:solidFill>
                <a:srgbClr val="CC0099"/>
              </a:solidFill>
              <a:cs typeface="Arial" panose="020B0604020202020204" pitchFamily="34" charset="0"/>
            </a:endParaRPr>
          </a:p>
        </p:txBody>
      </p:sp>
      <p:sp>
        <p:nvSpPr>
          <p:cNvPr id="44038" name="Rectangle 6">
            <a:extLst>
              <a:ext uri="{FF2B5EF4-FFF2-40B4-BE49-F238E27FC236}">
                <a16:creationId xmlns="" xmlns:a16="http://schemas.microsoft.com/office/drawing/2014/main" id="{B9A3837B-E8AE-49D1-B18D-9F3E5722C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590800"/>
            <a:ext cx="17526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400" b="1">
                <a:solidFill>
                  <a:srgbClr val="CC0099"/>
                </a:solidFill>
                <a:cs typeface="Arial" panose="020B0604020202020204" pitchFamily="34" charset="0"/>
              </a:rPr>
              <a:t>Tâm Động</a:t>
            </a:r>
          </a:p>
        </p:txBody>
      </p:sp>
      <p:sp>
        <p:nvSpPr>
          <p:cNvPr id="123919" name="AutoShape 15">
            <a:extLst>
              <a:ext uri="{FF2B5EF4-FFF2-40B4-BE49-F238E27FC236}">
                <a16:creationId xmlns="" xmlns:a16="http://schemas.microsoft.com/office/drawing/2014/main" id="{2B90C278-0064-45F8-8D0E-93495C846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768" y="2269958"/>
            <a:ext cx="3886200" cy="3408947"/>
          </a:xfrm>
          <a:prstGeom prst="wedgeRoundRectCallout">
            <a:avLst>
              <a:gd name="adj1" fmla="val -48748"/>
              <a:gd name="adj2" fmla="val -18540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5000"/>
              </a:spcBef>
            </a:pP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NST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040" name="AutoShape 8">
            <a:extLst>
              <a:ext uri="{FF2B5EF4-FFF2-40B4-BE49-F238E27FC236}">
                <a16:creationId xmlns="" xmlns:a16="http://schemas.microsoft.com/office/drawing/2014/main" id="{FEFAD3B5-C394-4D76-B0A2-53685AF2A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9357" y="-27296"/>
            <a:ext cx="4038600" cy="2362200"/>
          </a:xfrm>
          <a:prstGeom prst="wedgeEllipseCallout">
            <a:avLst>
              <a:gd name="adj1" fmla="val -73713"/>
              <a:gd name="adj2" fmla="val 43352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vi-VN" sz="36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 động giữ vai trò gì đối với NST?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9" grpId="0" animBg="1"/>
      <p:bldP spid="440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13"/>
          <p:cNvSpPr>
            <a:spLocks noChangeArrowheads="1"/>
          </p:cNvSpPr>
          <p:nvPr/>
        </p:nvSpPr>
        <p:spPr bwMode="auto">
          <a:xfrm rot="-1184162">
            <a:off x="6262688" y="1481138"/>
            <a:ext cx="609600" cy="12303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15363" name="Oval 14"/>
          <p:cNvSpPr>
            <a:spLocks noChangeArrowheads="1"/>
          </p:cNvSpPr>
          <p:nvPr/>
        </p:nvSpPr>
        <p:spPr bwMode="auto">
          <a:xfrm rot="-1741360">
            <a:off x="2676525" y="1443038"/>
            <a:ext cx="762000" cy="29591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15364" name="Oval 17"/>
          <p:cNvSpPr>
            <a:spLocks noChangeArrowheads="1"/>
          </p:cNvSpPr>
          <p:nvPr/>
        </p:nvSpPr>
        <p:spPr bwMode="auto">
          <a:xfrm rot="1302230">
            <a:off x="4165600" y="1450975"/>
            <a:ext cx="733425" cy="29178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15365" name="Oval 18"/>
          <p:cNvSpPr>
            <a:spLocks noChangeArrowheads="1"/>
          </p:cNvSpPr>
          <p:nvPr/>
        </p:nvSpPr>
        <p:spPr bwMode="auto">
          <a:xfrm>
            <a:off x="3686175" y="3948113"/>
            <a:ext cx="428625" cy="33655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2743200" y="4692650"/>
            <a:ext cx="449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smtClean="0">
                <a:solidFill>
                  <a:srgbClr val="3333FF"/>
                </a:solidFill>
              </a:rPr>
              <a:t>Eo thứ 1 ( tâm động )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6934200" y="1035050"/>
            <a:ext cx="2055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smtClean="0">
                <a:solidFill>
                  <a:srgbClr val="3333FF"/>
                </a:solidFill>
              </a:rPr>
              <a:t>Eo thứ 2</a:t>
            </a:r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 flipH="1">
            <a:off x="7010400" y="1524000"/>
            <a:ext cx="5334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 flipH="1">
            <a:off x="3429000" y="4267200"/>
            <a:ext cx="381000" cy="501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15370" name="Text Box 28"/>
          <p:cNvSpPr txBox="1">
            <a:spLocks noChangeArrowheads="1"/>
          </p:cNvSpPr>
          <p:nvPr/>
        </p:nvSpPr>
        <p:spPr bwMode="auto">
          <a:xfrm>
            <a:off x="1066800" y="6019800"/>
            <a:ext cx="807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hình dạng ngoài của vài loại NST</a:t>
            </a:r>
          </a:p>
        </p:txBody>
      </p:sp>
      <p:sp>
        <p:nvSpPr>
          <p:cNvPr id="15371" name="Oval 29"/>
          <p:cNvSpPr>
            <a:spLocks noChangeArrowheads="1"/>
          </p:cNvSpPr>
          <p:nvPr/>
        </p:nvSpPr>
        <p:spPr bwMode="auto">
          <a:xfrm rot="-1465258">
            <a:off x="6734175" y="2278063"/>
            <a:ext cx="762000" cy="22098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15372" name="Oval 30"/>
          <p:cNvSpPr>
            <a:spLocks noChangeArrowheads="1"/>
          </p:cNvSpPr>
          <p:nvPr/>
        </p:nvSpPr>
        <p:spPr bwMode="auto">
          <a:xfrm rot="1569073">
            <a:off x="7953375" y="2276475"/>
            <a:ext cx="733425" cy="229235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15373" name="Oval 31"/>
          <p:cNvSpPr>
            <a:spLocks noChangeArrowheads="1"/>
          </p:cNvSpPr>
          <p:nvPr/>
        </p:nvSpPr>
        <p:spPr bwMode="auto">
          <a:xfrm>
            <a:off x="7467600" y="4083050"/>
            <a:ext cx="457200" cy="4048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 flipH="1">
            <a:off x="4800600" y="4235450"/>
            <a:ext cx="2895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15375" name="Oval 40"/>
          <p:cNvSpPr>
            <a:spLocks noChangeArrowheads="1"/>
          </p:cNvSpPr>
          <p:nvPr/>
        </p:nvSpPr>
        <p:spPr bwMode="auto">
          <a:xfrm>
            <a:off x="409575" y="852488"/>
            <a:ext cx="609600" cy="221773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15376" name="Oval 41"/>
          <p:cNvSpPr>
            <a:spLocks noChangeArrowheads="1"/>
          </p:cNvSpPr>
          <p:nvPr/>
        </p:nvSpPr>
        <p:spPr bwMode="auto">
          <a:xfrm>
            <a:off x="457200" y="2819400"/>
            <a:ext cx="533400" cy="4572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15377" name="Oval 42"/>
          <p:cNvSpPr>
            <a:spLocks noChangeArrowheads="1"/>
          </p:cNvSpPr>
          <p:nvPr/>
        </p:nvSpPr>
        <p:spPr bwMode="auto">
          <a:xfrm>
            <a:off x="376238" y="2895600"/>
            <a:ext cx="685800" cy="26670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15406" name="Line 46"/>
          <p:cNvSpPr>
            <a:spLocks noChangeShapeType="1"/>
          </p:cNvSpPr>
          <p:nvPr/>
        </p:nvSpPr>
        <p:spPr bwMode="auto">
          <a:xfrm>
            <a:off x="914400" y="3124200"/>
            <a:ext cx="22860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15407" name="Text Box 47"/>
          <p:cNvSpPr txBox="1">
            <a:spLocks noChangeArrowheads="1"/>
          </p:cNvSpPr>
          <p:nvPr/>
        </p:nvSpPr>
        <p:spPr bwMode="auto">
          <a:xfrm>
            <a:off x="76200" y="5562600"/>
            <a:ext cx="1271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smtClean="0">
                <a:solidFill>
                  <a:srgbClr val="000000"/>
                </a:solidFill>
              </a:rPr>
              <a:t>Hình que</a:t>
            </a:r>
          </a:p>
        </p:txBody>
      </p:sp>
      <p:sp>
        <p:nvSpPr>
          <p:cNvPr id="15408" name="Text Box 48"/>
          <p:cNvSpPr txBox="1">
            <a:spLocks noChangeArrowheads="1"/>
          </p:cNvSpPr>
          <p:nvPr/>
        </p:nvSpPr>
        <p:spPr bwMode="auto">
          <a:xfrm>
            <a:off x="4479925" y="3870325"/>
            <a:ext cx="1539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smtClean="0">
                <a:solidFill>
                  <a:srgbClr val="000000"/>
                </a:solidFill>
              </a:rPr>
              <a:t>Hình chữ V</a:t>
            </a:r>
          </a:p>
        </p:txBody>
      </p:sp>
      <p:sp>
        <p:nvSpPr>
          <p:cNvPr id="15409" name="Text Box 49"/>
          <p:cNvSpPr txBox="1">
            <a:spLocks noChangeArrowheads="1"/>
          </p:cNvSpPr>
          <p:nvPr/>
        </p:nvSpPr>
        <p:spPr bwMode="auto">
          <a:xfrm>
            <a:off x="7162800" y="4648200"/>
            <a:ext cx="13532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 err="1" smtClean="0">
                <a:solidFill>
                  <a:srgbClr val="000000"/>
                </a:solidFill>
              </a:rPr>
              <a:t>Hình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móc</a:t>
            </a:r>
            <a:endParaRPr lang="en-US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57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1" grpId="0"/>
      <p:bldP spid="15382" grpId="0"/>
      <p:bldP spid="15385" grpId="0" animBg="1"/>
      <p:bldP spid="15386" grpId="0" animBg="1"/>
      <p:bldP spid="15393" grpId="0" animBg="1"/>
      <p:bldP spid="15406" grpId="0" animBg="1"/>
      <p:bldP spid="15407" grpId="0"/>
      <p:bldP spid="15408" grpId="0"/>
      <p:bldP spid="1540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="" xmlns:a16="http://schemas.microsoft.com/office/drawing/2014/main" id="{9F464F5C-AED1-4ABC-A915-3BC6814AE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2400"/>
            <a:ext cx="826905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4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4400" b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8 – </a:t>
            </a:r>
            <a:r>
              <a:rPr lang="en-US" altLang="vi-VN" sz="44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4400" b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8: </a:t>
            </a:r>
            <a:r>
              <a:rPr lang="en-US" alt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NHIỄM SẮC THỂ</a:t>
            </a:r>
            <a:endParaRPr lang="en-US" altLang="vi-VN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929862"/>
            <a:ext cx="7955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trưng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63" y="1905000"/>
            <a:ext cx="6301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II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69" y="2680083"/>
            <a:ext cx="889571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- Ở </a:t>
            </a:r>
            <a:r>
              <a:rPr lang="en-US" altLang="vi-VN" sz="36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kì</a:t>
            </a:r>
            <a:r>
              <a:rPr lang="en-US" altLang="vi-VN" sz="36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vi-VN" sz="36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quá</a:t>
            </a:r>
            <a:r>
              <a:rPr lang="en-US" altLang="vi-VN" sz="36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vi-VN" sz="36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vi-VN" sz="36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36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tế</a:t>
            </a:r>
            <a:r>
              <a:rPr lang="en-US" altLang="vi-VN" sz="36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bào</a:t>
            </a:r>
            <a:r>
              <a:rPr lang="en-US" altLang="vi-VN" sz="36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, NST </a:t>
            </a:r>
            <a:r>
              <a:rPr lang="en-US" altLang="vi-VN" sz="36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36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vi-VN" sz="36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vi-VN" sz="36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điển</a:t>
            </a:r>
            <a:r>
              <a:rPr lang="en-US" altLang="vi-VN" sz="36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36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vi-VN" sz="36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2 </a:t>
            </a:r>
            <a:r>
              <a:rPr lang="en-US" altLang="vi-VN" sz="36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crômatit</a:t>
            </a:r>
            <a:r>
              <a:rPr lang="en-US" altLang="vi-VN" sz="36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đính</a:t>
            </a:r>
            <a:r>
              <a:rPr lang="en-US" altLang="vi-VN" sz="36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36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nhau</a:t>
            </a:r>
            <a:r>
              <a:rPr lang="en-US" altLang="vi-VN" sz="36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vi-VN" sz="36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tâm</a:t>
            </a:r>
            <a:r>
              <a:rPr lang="en-US" altLang="vi-VN" sz="36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vi-VN" sz="36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.</a:t>
            </a:r>
            <a:endParaRPr lang="en-US" altLang="vi-VN" sz="3600" b="1" dirty="0">
              <a:solidFill>
                <a:srgbClr val="000000">
                  <a:lumMod val="10000"/>
                </a:srgb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9" descr="book9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181600"/>
            <a:ext cx="1981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62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81" y="2209800"/>
            <a:ext cx="88957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36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sát</a:t>
            </a:r>
            <a:r>
              <a:rPr lang="en-US" altLang="vi-VN" sz="36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vi-VN" sz="36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clip </a:t>
            </a:r>
            <a:r>
              <a:rPr lang="en-US" altLang="vi-VN" sz="36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36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vi-VN" sz="36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vi-VN" sz="36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36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vi-VN" sz="36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:</a:t>
            </a:r>
            <a:r>
              <a:rPr lang="en-US" altLang="vi-VN" sz="36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Mỗi</a:t>
            </a:r>
            <a:r>
              <a:rPr lang="en-US" altLang="vi-VN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crômatic</a:t>
            </a:r>
            <a:r>
              <a:rPr lang="en-US" altLang="vi-VN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gồm</a:t>
            </a:r>
            <a:r>
              <a:rPr lang="en-US" altLang="vi-VN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altLang="vi-VN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altLang="vi-VN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phần</a:t>
            </a:r>
            <a:r>
              <a:rPr lang="en-US" altLang="vi-VN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nào</a:t>
            </a:r>
            <a:r>
              <a:rPr lang="en-US" altLang="vi-VN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?</a:t>
            </a:r>
            <a:endParaRPr lang="en-US" altLang="vi-VN" sz="36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14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HIEM SAC THE_CAT PHI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7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200"/>
            <a:ext cx="48006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45125" y="1600200"/>
            <a:ext cx="7620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Curved Connector 9"/>
          <p:cNvCxnSpPr>
            <a:stCxn id="6" idx="3"/>
          </p:cNvCxnSpPr>
          <p:nvPr/>
        </p:nvCxnSpPr>
        <p:spPr>
          <a:xfrm flipV="1">
            <a:off x="6207125" y="304800"/>
            <a:ext cx="1489075" cy="34290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1" name="TextBox 11"/>
          <p:cNvSpPr txBox="1">
            <a:spLocks noChangeArrowheads="1"/>
          </p:cNvSpPr>
          <p:nvPr/>
        </p:nvSpPr>
        <p:spPr bwMode="auto">
          <a:xfrm>
            <a:off x="7696200" y="0"/>
            <a:ext cx="62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</a:t>
            </a:r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914400" y="609600"/>
            <a:ext cx="1489075" cy="34290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3" name="TextBox 13"/>
          <p:cNvSpPr txBox="1">
            <a:spLocks noChangeArrowheads="1"/>
          </p:cNvSpPr>
          <p:nvPr/>
        </p:nvSpPr>
        <p:spPr bwMode="auto">
          <a:xfrm>
            <a:off x="152400" y="685800"/>
            <a:ext cx="846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ADN</a:t>
            </a:r>
          </a:p>
        </p:txBody>
      </p:sp>
      <p:cxnSp>
        <p:nvCxnSpPr>
          <p:cNvPr id="15" name="Curved Connector 14"/>
          <p:cNvCxnSpPr/>
          <p:nvPr/>
        </p:nvCxnSpPr>
        <p:spPr>
          <a:xfrm flipV="1">
            <a:off x="1295400" y="1905000"/>
            <a:ext cx="1489075" cy="34290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5" name="TextBox 15"/>
          <p:cNvSpPr txBox="1">
            <a:spLocks noChangeArrowheads="1"/>
          </p:cNvSpPr>
          <p:nvPr/>
        </p:nvSpPr>
        <p:spPr bwMode="auto">
          <a:xfrm>
            <a:off x="339725" y="1631950"/>
            <a:ext cx="1371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 loại histon </a:t>
            </a:r>
          </a:p>
        </p:txBody>
      </p:sp>
      <p:cxnSp>
        <p:nvCxnSpPr>
          <p:cNvPr id="17" name="Curved Connector 16"/>
          <p:cNvCxnSpPr/>
          <p:nvPr/>
        </p:nvCxnSpPr>
        <p:spPr>
          <a:xfrm flipV="1">
            <a:off x="6096000" y="3505200"/>
            <a:ext cx="1489075" cy="34290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7" name="TextBox 17"/>
          <p:cNvSpPr txBox="1">
            <a:spLocks noChangeArrowheads="1"/>
          </p:cNvSpPr>
          <p:nvPr/>
        </p:nvSpPr>
        <p:spPr bwMode="auto">
          <a:xfrm>
            <a:off x="7585075" y="3271838"/>
            <a:ext cx="1425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cromatit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5556250"/>
            <a:ext cx="8839200" cy="1219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5563" indent="-158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Crômatit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533399" y="5029200"/>
            <a:ext cx="80772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Mỗi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crômatit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bao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gồm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4803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4506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="" xmlns:a16="http://schemas.microsoft.com/office/drawing/2014/main" id="{9F464F5C-AED1-4ABC-A915-3BC6814AE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2400"/>
            <a:ext cx="826905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4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4400" b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8 – </a:t>
            </a:r>
            <a:r>
              <a:rPr lang="en-US" altLang="vi-VN" sz="44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4400" b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8: </a:t>
            </a:r>
            <a:r>
              <a:rPr lang="en-US" alt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NHIỄM SẮC THỂ</a:t>
            </a:r>
            <a:endParaRPr lang="en-US" altLang="vi-VN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929862"/>
            <a:ext cx="7955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trưng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63" y="1905000"/>
            <a:ext cx="6301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II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69" y="2680083"/>
            <a:ext cx="88957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- Ở </a:t>
            </a:r>
            <a:r>
              <a:rPr lang="en-US" altLang="vi-VN" sz="24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kì</a:t>
            </a:r>
            <a:r>
              <a:rPr lang="en-US" altLang="vi-VN" sz="24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vi-VN" sz="24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4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quá</a:t>
            </a:r>
            <a:r>
              <a:rPr lang="en-US" altLang="vi-VN" sz="24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vi-VN" sz="24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vi-VN" sz="24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24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tế</a:t>
            </a:r>
            <a:r>
              <a:rPr lang="en-US" altLang="vi-VN" sz="24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bào</a:t>
            </a:r>
            <a:r>
              <a:rPr lang="en-US" altLang="vi-VN" sz="24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, NST </a:t>
            </a:r>
            <a:r>
              <a:rPr lang="en-US" altLang="vi-VN" sz="24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4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vi-VN" sz="24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vi-VN" sz="24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điển</a:t>
            </a:r>
            <a:r>
              <a:rPr lang="en-US" altLang="vi-VN" sz="24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4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vi-VN" sz="24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2 </a:t>
            </a:r>
            <a:r>
              <a:rPr lang="en-US" altLang="vi-VN" sz="24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crômatit</a:t>
            </a:r>
            <a:r>
              <a:rPr lang="en-US" altLang="vi-VN" sz="24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đính</a:t>
            </a:r>
            <a:r>
              <a:rPr lang="en-US" altLang="vi-VN" sz="24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4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nhau</a:t>
            </a:r>
            <a:r>
              <a:rPr lang="en-US" altLang="vi-VN" sz="24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vi-VN" sz="24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tâm</a:t>
            </a:r>
            <a:r>
              <a:rPr lang="en-US" altLang="vi-VN" sz="24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vi-VN" sz="24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.</a:t>
            </a:r>
            <a:endParaRPr lang="en-US" altLang="vi-VN" sz="2400" b="1" dirty="0">
              <a:solidFill>
                <a:srgbClr val="000000">
                  <a:lumMod val="10000"/>
                </a:srgb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9" descr="book9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181600"/>
            <a:ext cx="1981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72577" y="3657600"/>
            <a:ext cx="8839200" cy="1219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5563" indent="-158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3600" b="1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Crômatit</a:t>
            </a:r>
            <a:r>
              <a:rPr lang="en-US" sz="36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ADN </a:t>
            </a:r>
            <a:r>
              <a:rPr lang="en-US" sz="3600" b="1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 </a:t>
            </a:r>
            <a:r>
              <a:rPr lang="en-US" sz="3600" b="1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histon</a:t>
            </a:r>
            <a:r>
              <a:rPr lang="en-US" sz="36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</a:p>
        </p:txBody>
      </p:sp>
    </p:spTree>
    <p:extLst>
      <p:ext uri="{BB962C8B-B14F-4D97-AF65-F5344CB8AC3E}">
        <p14:creationId xmlns:p14="http://schemas.microsoft.com/office/powerpoint/2010/main" val="292902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="" xmlns:a16="http://schemas.microsoft.com/office/drawing/2014/main" id="{ECF0AC87-C0FF-465D-B116-119E4EDEE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"/>
          <a:stretch>
            <a:fillRect/>
          </a:stretch>
        </p:blipFill>
        <p:spPr bwMode="auto">
          <a:xfrm>
            <a:off x="4495800" y="201304"/>
            <a:ext cx="4348162" cy="56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01305"/>
            <a:ext cx="4343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 smtClean="0">
                <a:latin typeface="Times New Roman" panose="02020603050405020304" pitchFamily="18" charset="0"/>
              </a:rPr>
              <a:t>- </a:t>
            </a:r>
            <a:r>
              <a:rPr lang="en-US" altLang="vi-VN" sz="3600" b="1" dirty="0" err="1" smtClean="0">
                <a:latin typeface="Times New Roman" panose="02020603050405020304" pitchFamily="18" charset="0"/>
              </a:rPr>
              <a:t>Nhiễm</a:t>
            </a:r>
            <a:r>
              <a:rPr lang="en-US" altLang="vi-VN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</a:rPr>
              <a:t>sắc</a:t>
            </a:r>
            <a:r>
              <a:rPr lang="en-US" altLang="vi-VN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</a:rPr>
              <a:t>thể</a:t>
            </a:r>
            <a:r>
              <a:rPr lang="en-US" altLang="vi-VN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</a:rPr>
              <a:t>được</a:t>
            </a:r>
            <a:r>
              <a:rPr lang="en-US" altLang="vi-VN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</a:rPr>
              <a:t>coi</a:t>
            </a:r>
            <a:r>
              <a:rPr lang="en-US" altLang="vi-VN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</a:rPr>
              <a:t>là</a:t>
            </a:r>
            <a:r>
              <a:rPr lang="en-US" altLang="vi-VN" sz="36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 smtClean="0">
                <a:latin typeface="Times New Roman" panose="02020603050405020304" pitchFamily="18" charset="0"/>
              </a:rPr>
              <a:t>cơ</a:t>
            </a:r>
            <a:r>
              <a:rPr lang="en-US" altLang="vi-VN" sz="36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 smtClean="0">
                <a:latin typeface="Times New Roman" panose="02020603050405020304" pitchFamily="18" charset="0"/>
              </a:rPr>
              <a:t>sở</a:t>
            </a:r>
            <a:r>
              <a:rPr lang="en-US" altLang="vi-VN" sz="36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 smtClean="0">
                <a:latin typeface="Times New Roman" panose="02020603050405020304" pitchFamily="18" charset="0"/>
              </a:rPr>
              <a:t>vật</a:t>
            </a:r>
            <a:r>
              <a:rPr lang="en-US" altLang="vi-VN" sz="36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 smtClean="0">
                <a:latin typeface="Times New Roman" panose="02020603050405020304" pitchFamily="18" charset="0"/>
              </a:rPr>
              <a:t>chất</a:t>
            </a:r>
            <a:r>
              <a:rPr lang="en-US" altLang="vi-VN" sz="3600" b="1" i="1" dirty="0" smtClean="0">
                <a:latin typeface="Times New Roman" panose="02020603050405020304" pitchFamily="18" charset="0"/>
              </a:rPr>
              <a:t> di </a:t>
            </a:r>
            <a:r>
              <a:rPr lang="en-US" altLang="vi-VN" sz="3600" b="1" i="1" dirty="0" err="1" smtClean="0">
                <a:latin typeface="Times New Roman" panose="02020603050405020304" pitchFamily="18" charset="0"/>
              </a:rPr>
              <a:t>truyền</a:t>
            </a:r>
            <a:r>
              <a:rPr lang="en-US" altLang="vi-VN" sz="3600" b="1" dirty="0" smtClean="0">
                <a:latin typeface="Times New Roman" panose="02020603050405020304" pitchFamily="18" charset="0"/>
              </a:rPr>
              <a:t> ở </a:t>
            </a:r>
            <a:r>
              <a:rPr lang="en-US" altLang="vi-VN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cấp</a:t>
            </a:r>
            <a:r>
              <a:rPr lang="en-US" altLang="vi-VN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vi-VN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vi-VN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vi-VN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vi-VN" sz="36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045" y="3233290"/>
            <a:ext cx="46163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Nhiễm </a:t>
            </a:r>
            <a:r>
              <a:rPr lang="vi-VN" sz="3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 </a:t>
            </a:r>
            <a:r>
              <a:rPr lang="vi-VN" sz="3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tồn tại  </a:t>
            </a:r>
            <a:r>
              <a:rPr lang="vi-VN" sz="3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vi-VN" sz="3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tế bào. Mỗi nhiễm sắc thể chứa hàng ngàn </a:t>
            </a:r>
            <a:r>
              <a:rPr lang="vi-VN" sz="3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4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="" xmlns:a16="http://schemas.microsoft.com/office/drawing/2014/main" id="{9F464F5C-AED1-4ABC-A915-3BC6814AE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2400"/>
            <a:ext cx="826905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4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4400" b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8 – </a:t>
            </a:r>
            <a:r>
              <a:rPr lang="en-US" altLang="vi-VN" sz="44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4400" b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8: </a:t>
            </a:r>
            <a:r>
              <a:rPr lang="en-US" alt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NHIỄM SẮC THỂ</a:t>
            </a:r>
            <a:endParaRPr lang="en-US" altLang="vi-VN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929862"/>
            <a:ext cx="7955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trưng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63" y="1905000"/>
            <a:ext cx="6301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II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63" y="2912222"/>
            <a:ext cx="68868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III.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Chức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67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1927225" y="4495800"/>
            <a:ext cx="663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2400" smtClean="0">
              <a:solidFill>
                <a:srgbClr val="0000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5847" name="Picture 7" descr="Image-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13"/>
            <a:ext cx="9144000" cy="518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5867400"/>
            <a:ext cx="9296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NST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ADN</a:t>
            </a:r>
          </a:p>
        </p:txBody>
      </p:sp>
    </p:spTree>
    <p:extLst>
      <p:ext uri="{BB962C8B-B14F-4D97-AF65-F5344CB8AC3E}">
        <p14:creationId xmlns:p14="http://schemas.microsoft.com/office/powerpoint/2010/main" val="397794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1927225" y="4495800"/>
            <a:ext cx="663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2400" smtClean="0">
              <a:solidFill>
                <a:srgbClr val="0000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5848" name="Picture 8" descr="16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716" y="213961"/>
            <a:ext cx="441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163512" y="4075837"/>
            <a:ext cx="871980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2032" y="168555"/>
            <a:ext cx="4178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Do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đâu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gen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trạng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truyền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bào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594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="" xmlns:a16="http://schemas.microsoft.com/office/drawing/2014/main" id="{9F464F5C-AED1-4ABC-A915-3BC6814AE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2400"/>
            <a:ext cx="826905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4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4400" b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8 – </a:t>
            </a:r>
            <a:r>
              <a:rPr lang="en-US" altLang="vi-VN" sz="44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4400" b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8: </a:t>
            </a:r>
            <a:r>
              <a:rPr lang="en-US" alt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NHIỄM SẮC THỂ</a:t>
            </a:r>
            <a:endParaRPr lang="en-US" altLang="vi-VN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929862"/>
            <a:ext cx="44985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vi-VN" sz="20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20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vi-VN" sz="20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trưng</a:t>
            </a:r>
            <a:r>
              <a:rPr lang="en-US" altLang="vi-VN" sz="20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0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vi-VN" sz="20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vi-VN" sz="20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vi-VN" sz="20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vi-VN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421" y="1401097"/>
            <a:ext cx="35798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II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20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vi-VN" sz="20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vi-VN" sz="20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0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vi-VN" sz="20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vi-VN" sz="20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vi-VN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421" y="1871390"/>
            <a:ext cx="68868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III.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Chức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2400" y="2587904"/>
            <a:ext cx="871980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NST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NST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8" name="Picture 9" descr="book9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562600"/>
            <a:ext cx="1752600" cy="120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7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5" descr="Hinh hoa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4CB492AC-66D1-477B-B285-1706E4B8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49" t="69749"/>
          <a:stretch>
            <a:fillRect/>
          </a:stretch>
        </p:blipFill>
        <p:spPr bwMode="auto">
          <a:xfrm>
            <a:off x="6477000" y="4857750"/>
            <a:ext cx="2667000" cy="20002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WordArt 6">
            <a:extLst>
              <a:ext uri="{FF2B5EF4-FFF2-40B4-BE49-F238E27FC236}">
                <a16:creationId xmlns="" xmlns:a16="http://schemas.microsoft.com/office/drawing/2014/main" id="{E95D7D77-19BF-43D2-AD43-E33FFF796F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22521" y="20053"/>
            <a:ext cx="6096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 cap="rnd">
                  <a:solidFill>
                    <a:srgbClr val="0080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ĐÁNH GIÁ</a:t>
            </a:r>
            <a:endParaRPr lang="vi-VN" sz="3600" b="1" kern="10" dirty="0">
              <a:ln w="9525" cap="rnd">
                <a:solidFill>
                  <a:srgbClr val="008000"/>
                </a:solidFill>
                <a:prstDash val="sysDot"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">
            <a:extLst>
              <a:ext uri="{FF2B5EF4-FFF2-40B4-BE49-F238E27FC236}">
                <a16:creationId xmlns="" xmlns:a16="http://schemas.microsoft.com/office/drawing/2014/main" id="{7388E659-D964-4ABD-BB21-CE6F38BAF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34" y="107230"/>
            <a:ext cx="89755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vi-VN" sz="3600" b="1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vi-VN" sz="36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36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vi-VN" sz="36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vi-VN" sz="36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điền</a:t>
            </a:r>
            <a:r>
              <a:rPr lang="en-US" altLang="vi-VN" sz="36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vi-VN" sz="36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vi-VN" sz="36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vi-VN" sz="36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36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:</a:t>
            </a:r>
            <a:endParaRPr lang="en-US" altLang="vi-VN" sz="36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15">
            <a:extLst>
              <a:ext uri="{FF2B5EF4-FFF2-40B4-BE49-F238E27FC236}">
                <a16:creationId xmlns="" xmlns:a16="http://schemas.microsoft.com/office/drawing/2014/main" id="{296CF53F-96DB-4A78-B7D1-BF781B09C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5" y="1017511"/>
            <a:ext cx="8763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nl-NL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tế bào sinh </a:t>
            </a:r>
            <a:r>
              <a:rPr lang="nl-NL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dưỡng:</a:t>
            </a:r>
            <a:r>
              <a:rPr lang="nl-NL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l-NL" alt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-"/>
            </a:pPr>
            <a:r>
              <a:rPr lang="nl-NL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NST tồn tại thành từng cặp tương đồng gọi là bộ NST </a:t>
            </a:r>
            <a:r>
              <a:rPr lang="nl-NL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........................................, </a:t>
            </a:r>
            <a:r>
              <a:rPr lang="nl-NL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ký hiệu </a:t>
            </a:r>
            <a:r>
              <a:rPr lang="nl-NL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(2n)</a:t>
            </a:r>
          </a:p>
          <a:p>
            <a:pPr eaLnBrk="1" hangingPunct="1"/>
            <a:r>
              <a:rPr lang="nl-NL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Cặp </a:t>
            </a:r>
            <a:r>
              <a:rPr lang="nl-NL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NST tương đồng gồm 2 NST giống nhau về </a:t>
            </a:r>
            <a:r>
              <a:rPr lang="nl-NL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......................................, </a:t>
            </a:r>
            <a:r>
              <a:rPr lang="nl-NL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đó có 1NST có nguồn gốc từ ........, 1 NST có nguồn gốc từ.......</a:t>
            </a:r>
          </a:p>
          <a:p>
            <a:pPr eaLnBrk="1" hangingPunct="1"/>
            <a:r>
              <a:rPr lang="nl-NL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nl-NL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tế bào giao tử: </a:t>
            </a:r>
          </a:p>
          <a:p>
            <a:pPr eaLnBrk="1" hangingPunct="1"/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 NST chỉ chứa một NST của mỗi cặp tương đồng, gọi là bộ NST 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hiệu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nl-NL" alt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1" name="Rectangle 17">
            <a:extLst>
              <a:ext uri="{FF2B5EF4-FFF2-40B4-BE49-F238E27FC236}">
                <a16:creationId xmlns="" xmlns:a16="http://schemas.microsoft.com/office/drawing/2014/main" id="{0D902866-5CCE-48A1-B49A-52BF0067B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716" y="3205604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endParaRPr lang="en-US" altLang="vi-VN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2" name="Rectangle 18">
            <a:extLst>
              <a:ext uri="{FF2B5EF4-FFF2-40B4-BE49-F238E27FC236}">
                <a16:creationId xmlns="" xmlns:a16="http://schemas.microsoft.com/office/drawing/2014/main" id="{7DD1BBE4-9386-4F23-8626-4B75DDA4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669" y="3752953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600" b="1" i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altLang="vi-VN" sz="3600" b="1" i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3" name="Rectangle 19">
            <a:extLst>
              <a:ext uri="{FF2B5EF4-FFF2-40B4-BE49-F238E27FC236}">
                <a16:creationId xmlns="" xmlns:a16="http://schemas.microsoft.com/office/drawing/2014/main" id="{BE0EFDCC-134C-4E42-87E3-D731AE3F2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3434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600" b="1" i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altLang="vi-VN" sz="3600" b="1" i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6" name="Rectangle 20">
            <a:extLst>
              <a:ext uri="{FF2B5EF4-FFF2-40B4-BE49-F238E27FC236}">
                <a16:creationId xmlns="" xmlns:a16="http://schemas.microsoft.com/office/drawing/2014/main" id="{6E68FBEA-A346-46DF-88F3-FE9567FAE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3769" y="5952604"/>
            <a:ext cx="137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endParaRPr lang="en-US" altLang="vi-VN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7" name="Rectangle 21">
            <a:extLst>
              <a:ext uri="{FF2B5EF4-FFF2-40B4-BE49-F238E27FC236}">
                <a16:creationId xmlns="" xmlns:a16="http://schemas.microsoft.com/office/drawing/2014/main" id="{FB758C97-24F4-4F1A-90F0-3EE8FDBFF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6003649"/>
            <a:ext cx="68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</a:p>
        </p:txBody>
      </p:sp>
      <p:sp>
        <p:nvSpPr>
          <p:cNvPr id="10" name="Rectangle 13">
            <a:extLst>
              <a:ext uri="{FF2B5EF4-FFF2-40B4-BE49-F238E27FC236}">
                <a16:creationId xmlns="" xmlns:a16="http://schemas.microsoft.com/office/drawing/2014/main" id="{7388E659-D964-4ABD-BB21-CE6F38BAF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5344" y="2049042"/>
            <a:ext cx="2031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</a:t>
            </a:r>
            <a:r>
              <a:rPr lang="en-US" altLang="vi-VN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ưỡng</a:t>
            </a:r>
            <a:r>
              <a:rPr lang="en-US" altLang="vi-VN" sz="36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bội</a:t>
            </a:r>
            <a:endParaRPr lang="en-US" altLang="vi-VN" sz="36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21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2" grpId="0"/>
      <p:bldP spid="6153" grpId="0"/>
      <p:bldP spid="9236" grpId="0"/>
      <p:bldP spid="9237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F6CE3E12-5369-4019-A015-6E806318172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81000"/>
            <a:ext cx="8534400" cy="5257800"/>
          </a:xfrm>
        </p:spPr>
        <p:txBody>
          <a:bodyPr/>
          <a:lstStyle/>
          <a:p>
            <a:pPr algn="l" eaLnBrk="1" hangingPunct="1">
              <a:lnSpc>
                <a:spcPct val="125000"/>
              </a:lnSpc>
            </a:pPr>
            <a:r>
              <a:rPr lang="en-US" altLang="vi-VN" sz="3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3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3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vi-VN" sz="3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sz="3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sz="3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3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alt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altLang="vi-V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en-US" alt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en-US" alt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en-US" alt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altLang="vi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196" name="Oval 4">
            <a:extLst>
              <a:ext uri="{FF2B5EF4-FFF2-40B4-BE49-F238E27FC236}">
                <a16:creationId xmlns="" xmlns:a16="http://schemas.microsoft.com/office/drawing/2014/main" id="{762FDBF1-AD7F-4441-B236-B2CF099B5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1910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b="1" dirty="0">
              <a:solidFill>
                <a:srgbClr val="00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94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33993034-B531-46C0-9B22-F661E84A31C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066800"/>
            <a:ext cx="8610600" cy="1524000"/>
          </a:xfrm>
        </p:spPr>
        <p:txBody>
          <a:bodyPr/>
          <a:lstStyle/>
          <a:p>
            <a:pPr algn="l" eaLnBrk="1" hangingPunct="1"/>
            <a:r>
              <a:rPr lang="en-US" altLang="vi-VN" sz="3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7221" name="Rectangle 5">
            <a:extLst>
              <a:ext uri="{FF2B5EF4-FFF2-40B4-BE49-F238E27FC236}">
                <a16:creationId xmlns="" xmlns:a16="http://schemas.microsoft.com/office/drawing/2014/main" id="{515663C2-391F-4920-80EA-4A61473ED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737" y="2352675"/>
            <a:ext cx="85407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crômatit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crômatit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+1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ADN</a:t>
            </a:r>
          </a:p>
          <a:p>
            <a:pPr eaLnBrk="1" hangingPunct="1"/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+Protein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Histon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5" descr="Hinh hoa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B0651AF7-5CF3-4549-96B9-E3421237A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49" t="69749"/>
          <a:stretch>
            <a:fillRect/>
          </a:stretch>
        </p:blipFill>
        <p:spPr bwMode="auto">
          <a:xfrm>
            <a:off x="6477000" y="4857750"/>
            <a:ext cx="2667000" cy="20002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="" xmlns:a16="http://schemas.microsoft.com/office/drawing/2014/main" id="{004EB61A-5A30-4F8C-9336-7364D434261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143000"/>
            <a:ext cx="8001000" cy="2590800"/>
          </a:xfrm>
        </p:spPr>
        <p:txBody>
          <a:bodyPr/>
          <a:lstStyle/>
          <a:p>
            <a:pPr algn="l" eaLnBrk="1" hangingPunct="1"/>
            <a:r>
              <a:rPr lang="en-US" altLang="vi-VN" sz="3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altLang="vi-VN" sz="3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lưỡng bội</a:t>
            </a:r>
            <a:r>
              <a:rPr lang="en-US" altLang="vi-VN" sz="36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 = 50.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8244" name="Oval 4">
            <a:extLst>
              <a:ext uri="{FF2B5EF4-FFF2-40B4-BE49-F238E27FC236}">
                <a16:creationId xmlns="" xmlns:a16="http://schemas.microsoft.com/office/drawing/2014/main" id="{AF2B6882-9B58-4027-8DB2-68F46DBFA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886200"/>
            <a:ext cx="3581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25</a:t>
            </a:r>
          </a:p>
        </p:txBody>
      </p:sp>
      <p:pic>
        <p:nvPicPr>
          <p:cNvPr id="19460" name="Picture 5" descr="Hinh hoa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D0EAEF2A-6A83-4DF5-A8A3-EB44B04C7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49" t="69749"/>
          <a:stretch>
            <a:fillRect/>
          </a:stretch>
        </p:blipFill>
        <p:spPr bwMode="auto">
          <a:xfrm>
            <a:off x="6477000" y="4857750"/>
            <a:ext cx="2667000" cy="20002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82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228600" y="1676400"/>
            <a:ext cx="8915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</a:rPr>
              <a:t>- </a:t>
            </a:r>
            <a:r>
              <a:rPr lang="en-US" sz="3600" b="1" dirty="0" err="1" smtClean="0">
                <a:latin typeface="Times New Roman" pitchFamily="18" charset="0"/>
              </a:rPr>
              <a:t>Học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</a:rPr>
              <a:t> , </a:t>
            </a:r>
            <a:r>
              <a:rPr lang="en-US" sz="3600" b="1" dirty="0" err="1">
                <a:latin typeface="Times New Roman" pitchFamily="18" charset="0"/>
              </a:rPr>
              <a:t>trả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lời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hỏi</a:t>
            </a:r>
            <a:r>
              <a:rPr lang="en-US" sz="3600" b="1" dirty="0">
                <a:latin typeface="Times New Roman" pitchFamily="18" charset="0"/>
              </a:rPr>
              <a:t> ở SGK.</a:t>
            </a:r>
          </a:p>
          <a:p>
            <a:r>
              <a:rPr lang="en-US" sz="3600" b="1" dirty="0" smtClean="0">
                <a:latin typeface="Times New Roman" pitchFamily="18" charset="0"/>
              </a:rPr>
              <a:t>- </a:t>
            </a:r>
            <a:r>
              <a:rPr lang="en-US" sz="3600" b="1" dirty="0" err="1" smtClean="0">
                <a:latin typeface="Times New Roman" pitchFamily="18" charset="0"/>
              </a:rPr>
              <a:t>Đọc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</a:rPr>
              <a:t>  9 </a:t>
            </a:r>
            <a:r>
              <a:rPr lang="en-US" sz="3600" b="1" dirty="0" err="1">
                <a:latin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tìm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hiểu</a:t>
            </a:r>
            <a:r>
              <a:rPr lang="en-US" sz="3600" b="1" dirty="0" smtClean="0">
                <a:latin typeface="Times New Roman" pitchFamily="18" charset="0"/>
              </a:rPr>
              <a:t>:</a:t>
            </a:r>
          </a:p>
          <a:p>
            <a:r>
              <a:rPr lang="en-US" sz="3600" b="1" dirty="0" smtClean="0">
                <a:latin typeface="Times New Roman" pitchFamily="18" charset="0"/>
              </a:rPr>
              <a:t>+ </a:t>
            </a:r>
            <a:r>
              <a:rPr lang="en-US" sz="3600" b="1" dirty="0" err="1" smtClean="0">
                <a:latin typeface="Times New Roman" pitchFamily="18" charset="0"/>
              </a:rPr>
              <a:t>Vì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sao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cơ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sinh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lớn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lên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</a:rPr>
              <a:t>?</a:t>
            </a:r>
          </a:p>
        </p:txBody>
      </p:sp>
      <p:pic>
        <p:nvPicPr>
          <p:cNvPr id="16388" name="Picture 6" descr="soft100_20_10_077648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962400"/>
            <a:ext cx="3276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 descr="Bouquet">
            <a:extLst>
              <a:ext uri="{FF2B5EF4-FFF2-40B4-BE49-F238E27FC236}">
                <a16:creationId xmlns="" xmlns:a16="http://schemas.microsoft.com/office/drawing/2014/main" id="{7B84E1DF-50DA-491D-8CF9-5F5D06D86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76200"/>
            <a:ext cx="3505200" cy="89620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DẶN</a:t>
            </a:r>
            <a:r>
              <a:rPr kumimoji="0" lang="vi-VN" altLang="vi-VN" sz="5400" b="1" i="0" u="none" strike="noStrike" kern="0" cap="none" spc="0" normalizeH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DÒ</a:t>
            </a:r>
            <a:endParaRPr kumimoji="0" lang="en-US" altLang="vi-VN" sz="5400" b="1" i="0" u="none" strike="noStrike" kern="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oc Tu\Desktop\15435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8">
            <a:extLst>
              <a:ext uri="{FF2B5EF4-FFF2-40B4-BE49-F238E27FC236}">
                <a16:creationId xmlns="" xmlns:a16="http://schemas.microsoft.com/office/drawing/2014/main" id="{57361E8D-FE08-48FE-89D4-2B06EE265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858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="" xmlns:a16="http://schemas.microsoft.com/office/drawing/2014/main" id="{21257DBC-2B11-41F4-9669-CBD6F41AA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362200"/>
            <a:ext cx="6977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I. TÍNH ĐẶC TRƯNG CỦA BỘ NHIỄM SẮC THỂ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="" xmlns:a16="http://schemas.microsoft.com/office/drawing/2014/main" id="{A8355AAE-DFAD-482A-B325-1FB948F48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124200"/>
            <a:ext cx="5541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II. CẤU TRÚC CỦA NHIỄM SẮC THỂ 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="" xmlns:a16="http://schemas.microsoft.com/office/drawing/2014/main" id="{E4AE8899-0752-4291-A34D-817ABCA97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886200"/>
            <a:ext cx="595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III. CHỨC NĂNG CỦA NHIỄM SẮC THỂ </a:t>
            </a:r>
          </a:p>
        </p:txBody>
      </p:sp>
    </p:spTree>
    <p:extLst>
      <p:ext uri="{BB962C8B-B14F-4D97-AF65-F5344CB8AC3E}">
        <p14:creationId xmlns:p14="http://schemas.microsoft.com/office/powerpoint/2010/main" val="389670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="" xmlns:a16="http://schemas.microsoft.com/office/drawing/2014/main" id="{9F464F5C-AED1-4ABC-A915-3BC6814AE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2400"/>
            <a:ext cx="826905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400" b="1" u="sng" dirty="0" err="1" smtClean="0">
                <a:latin typeface="Times New Roman" panose="02020603050405020304" pitchFamily="18" charset="0"/>
              </a:rPr>
              <a:t>Tiết</a:t>
            </a:r>
            <a:r>
              <a:rPr lang="en-US" altLang="vi-VN" sz="4400" b="1" u="sng" dirty="0" smtClean="0">
                <a:latin typeface="Times New Roman" panose="02020603050405020304" pitchFamily="18" charset="0"/>
              </a:rPr>
              <a:t> 8 – </a:t>
            </a:r>
            <a:r>
              <a:rPr lang="en-US" altLang="vi-VN" sz="4400" b="1" u="sng" dirty="0" err="1" smtClean="0">
                <a:latin typeface="Times New Roman" panose="02020603050405020304" pitchFamily="18" charset="0"/>
              </a:rPr>
              <a:t>Bài</a:t>
            </a:r>
            <a:r>
              <a:rPr lang="en-US" altLang="vi-VN" sz="4400" b="1" u="sng" dirty="0" smtClean="0">
                <a:latin typeface="Times New Roman" panose="02020603050405020304" pitchFamily="18" charset="0"/>
              </a:rPr>
              <a:t> 8: </a:t>
            </a:r>
            <a:r>
              <a:rPr lang="en-US" alt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NHIỄM SẮC THỂ</a:t>
            </a:r>
            <a:endParaRPr lang="en-US" altLang="vi-VN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86" y="1371600"/>
            <a:ext cx="7955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trưng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34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3514595" y="1143000"/>
            <a:ext cx="47244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4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4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4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vi-VN" sz="4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4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4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4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vi-VN" sz="4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vi-VN" sz="4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4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en-US" altLang="vi-VN" sz="40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4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vi-VN" sz="4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en-US" altLang="vi-VN" sz="4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vi-VN" sz="4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vi-VN" sz="4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vi-VN" sz="4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4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4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4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4000" b="1" dirty="0" smtClean="0">
              <a:solidFill>
                <a:srgbClr val="990000"/>
              </a:solidFill>
              <a:latin typeface="VNI-Times" pitchFamily="2" charset="0"/>
            </a:endParaRP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4211355" y="1676400"/>
            <a:ext cx="32766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4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vi-VN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vi-VN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4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vi-VN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vi-VN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9647" y="4648200"/>
            <a:ext cx="5486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vi-VN" sz="36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vi-VN" sz="36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cặp</a:t>
            </a:r>
            <a:r>
              <a:rPr lang="en-US" altLang="vi-VN" sz="36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NST </a:t>
            </a:r>
            <a:r>
              <a:rPr lang="en-US" altLang="vi-VN" sz="36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giống</a:t>
            </a:r>
            <a:r>
              <a:rPr lang="en-US" altLang="vi-VN" sz="36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lang="en-US" altLang="vi-VN" sz="36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altLang="vi-VN" sz="36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vi-VN" sz="36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thái</a:t>
            </a:r>
            <a:r>
              <a:rPr lang="en-US" altLang="vi-VN" sz="36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vi-VN" sz="36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kích</a:t>
            </a:r>
            <a:r>
              <a:rPr lang="en-US" altLang="vi-VN" sz="36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thước</a:t>
            </a:r>
            <a:endParaRPr lang="en-US" altLang="vi-VN" sz="36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74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animBg="1"/>
      <p:bldP spid="101381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 descr="Kết quả hình ảnh cho cặp nhiễm sắc thể tương đồ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255588"/>
            <a:ext cx="4332287" cy="39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6" descr="Kết quả hình ảnh cho cặp nhiễm sắc thể tương đ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4876800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304800" y="4549676"/>
            <a:ext cx="8305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304800" y="4921250"/>
            <a:ext cx="90521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57406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  <p:bldP spid="75781" grpId="0"/>
      <p:bldP spid="7578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="" xmlns:a16="http://schemas.microsoft.com/office/drawing/2014/main" id="{9F464F5C-AED1-4ABC-A915-3BC6814AE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2400"/>
            <a:ext cx="826905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4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4400" b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8 – </a:t>
            </a:r>
            <a:r>
              <a:rPr lang="en-US" altLang="vi-VN" sz="4400" b="1" u="sng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4400" b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8: </a:t>
            </a:r>
            <a:r>
              <a:rPr lang="en-US" alt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NHIỄM SẮC THỂ</a:t>
            </a:r>
            <a:endParaRPr lang="en-US" altLang="vi-VN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46" y="1021866"/>
            <a:ext cx="7955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trưng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vi-VN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107" y="1768222"/>
            <a:ext cx="889571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32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vi-VN" sz="32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vi-VN" sz="32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vi-VN" sz="32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sz="32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32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32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vi-VN" sz="32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vi-VN" sz="32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vi-VN" sz="32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nhau</a:t>
            </a:r>
            <a:r>
              <a:rPr lang="en-US" altLang="vi-VN" sz="32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về</a:t>
            </a:r>
            <a:r>
              <a:rPr lang="en-US" altLang="vi-VN" sz="32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32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vi-VN" sz="32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2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kích</a:t>
            </a:r>
            <a:r>
              <a:rPr lang="en-US" altLang="vi-VN" sz="32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thước</a:t>
            </a:r>
            <a:r>
              <a:rPr lang="en-US" altLang="vi-VN" sz="3200" b="1" dirty="0" smtClean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. </a:t>
            </a:r>
            <a:endParaRPr lang="en-US" altLang="vi-VN" sz="3200" b="1" dirty="0">
              <a:solidFill>
                <a:srgbClr val="000000">
                  <a:lumMod val="10000"/>
                </a:srgb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9" descr="book9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53000"/>
            <a:ext cx="1981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57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8">
            <a:extLst>
              <a:ext uri="{FF2B5EF4-FFF2-40B4-BE49-F238E27FC236}">
                <a16:creationId xmlns="" xmlns:a16="http://schemas.microsoft.com/office/drawing/2014/main" id="{5EDB086C-3CF4-4859-8735-90D3FEA35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304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12">
            <a:extLst>
              <a:ext uri="{FF2B5EF4-FFF2-40B4-BE49-F238E27FC236}">
                <a16:creationId xmlns="" xmlns:a16="http://schemas.microsoft.com/office/drawing/2014/main" id="{3306FAB0-D025-4D78-90F4-2B6B1609A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6172200"/>
            <a:ext cx="21558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latin typeface="Times New Roman" panose="02020603050405020304" pitchFamily="18" charset="0"/>
              </a:rPr>
              <a:t>Bộ NST trong giao tử</a:t>
            </a:r>
          </a:p>
        </p:txBody>
      </p:sp>
      <p:pic>
        <p:nvPicPr>
          <p:cNvPr id="6150" name="Picture 23">
            <a:extLst>
              <a:ext uri="{FF2B5EF4-FFF2-40B4-BE49-F238E27FC236}">
                <a16:creationId xmlns="" xmlns:a16="http://schemas.microsoft.com/office/drawing/2014/main" id="{BBDDB0BA-A491-4F36-A756-CC8A200A5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33432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12">
            <a:extLst>
              <a:ext uri="{FF2B5EF4-FFF2-40B4-BE49-F238E27FC236}">
                <a16:creationId xmlns="" xmlns:a16="http://schemas.microsoft.com/office/drawing/2014/main" id="{7616352C-3A73-44B5-94EB-F0C5BE73B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638800"/>
            <a:ext cx="3048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latin typeface="Times New Roman" panose="02020603050405020304" pitchFamily="18" charset="0"/>
              </a:rPr>
              <a:t>Bộ NST trong </a:t>
            </a:r>
          </a:p>
          <a:p>
            <a:pPr algn="ctr" eaLnBrk="1" hangingPunct="1"/>
            <a:r>
              <a:rPr lang="en-US" altLang="vi-VN" sz="2400" b="1">
                <a:latin typeface="Times New Roman" panose="02020603050405020304" pitchFamily="18" charset="0"/>
              </a:rPr>
              <a:t>tế bào sinh dưỡng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424765" y="-80909"/>
            <a:ext cx="4073857" cy="1351128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xét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ộ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NST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tế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bào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dưỡng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NST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giao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tử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1701</Words>
  <Application>Microsoft Office PowerPoint</Application>
  <PresentationFormat>On-screen Show (4:3)</PresentationFormat>
  <Paragraphs>178</Paragraphs>
  <Slides>39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Arial</vt:lpstr>
      <vt:lpstr>Times New Roman</vt:lpstr>
      <vt:lpstr>Wingdings</vt:lpstr>
      <vt:lpstr>Calibri</vt:lpstr>
      <vt:lpstr>VNI-Times</vt:lpstr>
      <vt:lpstr>.VnArial Narrow</vt:lpstr>
      <vt:lpstr>.VnTime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2. Chọn câu trả lời đúng nhất:  Cấu trúc điển hình của NST được thể hiện rõ nhất ở kì nào của quá trình phân chia tế bào?   a. Kì đầu   b. Kì giữa    c. Kì sau  d. Kì trung gian</vt:lpstr>
      <vt:lpstr>3. Mô tả cấu trúc của nhiễm sắc thể ở kì giữa của quá trình phân chia tế bào?</vt:lpstr>
      <vt:lpstr>4. Ở trâu có bộ nhiễm sắc thể lưỡng bội 2n = 50. Vậy bộ nhiễm sắc thể đơn bội của trâu là bao nhiêu?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COMPAQ</dc:creator>
  <cp:lastModifiedBy>Thao le</cp:lastModifiedBy>
  <cp:revision>95</cp:revision>
  <dcterms:created xsi:type="dcterms:W3CDTF">2016-09-18T02:10:30Z</dcterms:created>
  <dcterms:modified xsi:type="dcterms:W3CDTF">2021-09-17T08:40:39Z</dcterms:modified>
</cp:coreProperties>
</file>